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0" r:id="rId1"/>
    <p:sldMasterId id="2147483997" r:id="rId2"/>
    <p:sldMasterId id="2147484009" r:id="rId3"/>
    <p:sldMasterId id="2147484042" r:id="rId4"/>
    <p:sldMasterId id="2147484050" r:id="rId5"/>
    <p:sldMasterId id="2147484074" r:id="rId6"/>
    <p:sldMasterId id="2147484099" r:id="rId7"/>
    <p:sldMasterId id="2147484102" r:id="rId8"/>
    <p:sldMasterId id="2147484115" r:id="rId9"/>
    <p:sldMasterId id="2147484128" r:id="rId10"/>
  </p:sldMasterIdLst>
  <p:notesMasterIdLst>
    <p:notesMasterId r:id="rId34"/>
  </p:notesMasterIdLst>
  <p:handoutMasterIdLst>
    <p:handoutMasterId r:id="rId35"/>
  </p:handoutMasterIdLst>
  <p:sldIdLst>
    <p:sldId id="504" r:id="rId11"/>
    <p:sldId id="450" r:id="rId12"/>
    <p:sldId id="452" r:id="rId13"/>
    <p:sldId id="528" r:id="rId14"/>
    <p:sldId id="556" r:id="rId15"/>
    <p:sldId id="509" r:id="rId16"/>
    <p:sldId id="539" r:id="rId17"/>
    <p:sldId id="540" r:id="rId18"/>
    <p:sldId id="520" r:id="rId19"/>
    <p:sldId id="521" r:id="rId20"/>
    <p:sldId id="514" r:id="rId21"/>
    <p:sldId id="515" r:id="rId22"/>
    <p:sldId id="537" r:id="rId23"/>
    <p:sldId id="542" r:id="rId24"/>
    <p:sldId id="498" r:id="rId25"/>
    <p:sldId id="532" r:id="rId26"/>
    <p:sldId id="499" r:id="rId27"/>
    <p:sldId id="534" r:id="rId28"/>
    <p:sldId id="533" r:id="rId29"/>
    <p:sldId id="315" r:id="rId30"/>
    <p:sldId id="555" r:id="rId31"/>
    <p:sldId id="552" r:id="rId32"/>
    <p:sldId id="553" r:id="rId33"/>
  </p:sldIdLst>
  <p:sldSz cx="9144000" cy="6858000" type="screen4x3"/>
  <p:notesSz cx="7099300" cy="102346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Ирина" initials="И"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6600"/>
    <a:srgbClr val="009644"/>
    <a:srgbClr val="0099FF"/>
    <a:srgbClr val="003366"/>
    <a:srgbClr val="0033CC"/>
    <a:srgbClr val="CCFFCC"/>
    <a:srgbClr val="FF00F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39" autoAdjust="0"/>
  </p:normalViewPr>
  <p:slideViewPr>
    <p:cSldViewPr>
      <p:cViewPr varScale="1">
        <p:scale>
          <a:sx n="74" d="100"/>
          <a:sy n="74" d="100"/>
        </p:scale>
        <p:origin x="-752" y="-64"/>
      </p:cViewPr>
      <p:guideLst>
        <p:guide orient="horz" pos="2160"/>
        <p:guide pos="2880"/>
      </p:guideLst>
    </p:cSldViewPr>
  </p:slideViewPr>
  <p:outlineViewPr>
    <p:cViewPr>
      <p:scale>
        <a:sx n="33" d="100"/>
        <a:sy n="33" d="100"/>
      </p:scale>
      <p:origin x="0" y="6108"/>
    </p:cViewPr>
  </p:outlineViewPr>
  <p:notesTextViewPr>
    <p:cViewPr>
      <p:scale>
        <a:sx n="100" d="100"/>
        <a:sy n="100" d="100"/>
      </p:scale>
      <p:origin x="0" y="0"/>
    </p:cViewPr>
  </p:notesTextViewPr>
  <p:notesViewPr>
    <p:cSldViewPr>
      <p:cViewPr varScale="1">
        <p:scale>
          <a:sx n="43" d="100"/>
          <a:sy n="43" d="100"/>
        </p:scale>
        <p:origin x="-2238"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12" Type="http://schemas.openxmlformats.org/officeDocument/2006/relationships/image" Target="../media/image47.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62E7B60-45F2-47F8-B4A9-32E3E9BD8A69}" type="datetimeFigureOut">
              <a:rPr lang="ru-RU" smtClean="0"/>
              <a:pPr/>
              <a:t>12.12.2016</a:t>
            </a:fld>
            <a:endParaRPr lang="ru-RU"/>
          </a:p>
        </p:txBody>
      </p:sp>
      <p:sp>
        <p:nvSpPr>
          <p:cNvPr id="4" name="Нижний колонтитул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139C26CD-AF03-4D6F-850F-E59EFACDAF3F}" type="slidenum">
              <a:rPr lang="ru-RU" smtClean="0"/>
              <a:pPr/>
              <a:t>‹#›</a:t>
            </a:fld>
            <a:endParaRPr lang="ru-RU"/>
          </a:p>
        </p:txBody>
      </p:sp>
    </p:spTree>
    <p:extLst>
      <p:ext uri="{BB962C8B-B14F-4D97-AF65-F5344CB8AC3E}">
        <p14:creationId xmlns:p14="http://schemas.microsoft.com/office/powerpoint/2010/main" val="221228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a:noFill/>
          </a:ln>
          <a:extLst/>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US"/>
          </a:p>
        </p:txBody>
      </p:sp>
      <p:sp>
        <p:nvSpPr>
          <p:cNvPr id="3" name="Date Placeholder 2"/>
          <p:cNvSpPr>
            <a:spLocks noGrp="1"/>
          </p:cNvSpPr>
          <p:nvPr>
            <p:ph type="dt" idx="1"/>
          </p:nvPr>
        </p:nvSpPr>
        <p:spPr bwMode="auto">
          <a:xfrm>
            <a:off x="4021138" y="0"/>
            <a:ext cx="3076575" cy="511175"/>
          </a:xfrm>
          <a:prstGeom prst="rect">
            <a:avLst/>
          </a:prstGeom>
          <a:noFill/>
          <a:ln>
            <a:noFill/>
          </a:ln>
          <a:extLst/>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F83F6834-FF08-425B-BE25-F9D03DA9CAAF}" type="datetimeFigureOut">
              <a:rPr lang="ru-RU"/>
              <a:pPr>
                <a:defRPr/>
              </a:pPr>
              <a:t>12.12.2016</a:t>
            </a:fld>
            <a:endParaRPr lang="ru-R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bwMode="auto">
          <a:xfrm>
            <a:off x="709613" y="4860925"/>
            <a:ext cx="5680075" cy="4605338"/>
          </a:xfrm>
          <a:prstGeom prst="rect">
            <a:avLst/>
          </a:prstGeom>
          <a:noFill/>
          <a:ln>
            <a:noFill/>
          </a:ln>
          <a:ex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a:p>
        </p:txBody>
      </p:sp>
      <p:sp>
        <p:nvSpPr>
          <p:cNvPr id="6" name="Footer Placeholder 5"/>
          <p:cNvSpPr>
            <a:spLocks noGrp="1"/>
          </p:cNvSpPr>
          <p:nvPr>
            <p:ph type="ftr" sz="quarter" idx="4"/>
          </p:nvPr>
        </p:nvSpPr>
        <p:spPr bwMode="auto">
          <a:xfrm>
            <a:off x="0" y="9721850"/>
            <a:ext cx="3076575" cy="511175"/>
          </a:xfrm>
          <a:prstGeom prst="rect">
            <a:avLst/>
          </a:prstGeom>
          <a:noFill/>
          <a:ln>
            <a:noFill/>
          </a:ln>
          <a:extLst/>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021138" y="9721850"/>
            <a:ext cx="3076575" cy="511175"/>
          </a:xfrm>
          <a:prstGeom prst="rect">
            <a:avLst/>
          </a:prstGeom>
          <a:noFill/>
          <a:ln>
            <a:noFill/>
          </a:ln>
          <a:extLst/>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F8CC427D-0E3D-4F85-BA1D-0E75B152A963}" type="slidenum">
              <a:rPr lang="ru-RU"/>
              <a:pPr>
                <a:defRPr/>
              </a:pPr>
              <a:t>‹#›</a:t>
            </a:fld>
            <a:endParaRPr lang="ru-RU"/>
          </a:p>
        </p:txBody>
      </p:sp>
    </p:spTree>
    <p:extLst>
      <p:ext uri="{BB962C8B-B14F-4D97-AF65-F5344CB8AC3E}">
        <p14:creationId xmlns:p14="http://schemas.microsoft.com/office/powerpoint/2010/main" val="9455318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442E7-0886-4A08-ACB8-206F6BCEDBC4}" type="slidenum">
              <a:rPr lang="ru-RU" altLang="ru-RU">
                <a:solidFill>
                  <a:prstClr val="black"/>
                </a:solidFill>
              </a:rPr>
              <a:pPr/>
              <a:t>1</a:t>
            </a:fld>
            <a:endParaRPr lang="ru-RU" altLang="ru-RU">
              <a:solidFill>
                <a:prstClr val="black"/>
              </a:solidFill>
            </a:endParaRPr>
          </a:p>
        </p:txBody>
      </p:sp>
      <p:sp>
        <p:nvSpPr>
          <p:cNvPr id="366594" name="Rectangle 2"/>
          <p:cNvSpPr>
            <a:spLocks noGrp="1" noRot="1" noChangeAspect="1" noChangeArrowheads="1" noTextEdit="1"/>
          </p:cNvSpPr>
          <p:nvPr>
            <p:ph type="sldImg"/>
          </p:nvPr>
        </p:nvSpPr>
        <p:spPr>
          <a:xfrm>
            <a:off x="992188" y="768350"/>
            <a:ext cx="5114925" cy="3836988"/>
          </a:xfrm>
          <a:ln/>
        </p:spPr>
      </p:sp>
      <p:sp>
        <p:nvSpPr>
          <p:cNvPr id="366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92188" y="768350"/>
            <a:ext cx="5114925" cy="3836988"/>
          </a:xfrm>
        </p:spPr>
      </p:sp>
      <p:sp>
        <p:nvSpPr>
          <p:cNvPr id="3" name="Заметки 2"/>
          <p:cNvSpPr>
            <a:spLocks noGrp="1"/>
          </p:cNvSpPr>
          <p:nvPr>
            <p:ph type="body" idx="1"/>
          </p:nvPr>
        </p:nvSpPr>
        <p:spPr/>
        <p:txBody>
          <a:bodyPr>
            <a:normAutofit/>
          </a:bodyPr>
          <a:lstStyle/>
          <a:p>
            <a:r>
              <a:rPr lang="en-US" dirty="0" smtClean="0"/>
              <a:t>RF heating of aqueous suspensions of Si</a:t>
            </a:r>
            <a:r>
              <a:rPr lang="en-US" baseline="0" dirty="0" smtClean="0"/>
              <a:t> NPs was investigated. The temperature increase relative to the pure water was found to be non-monotonic  versus RF frequency. While the RF heating in the frequency range </a:t>
            </a:r>
            <a:r>
              <a:rPr lang="en-US" baseline="0" dirty="0" err="1" smtClean="0"/>
              <a:t>frpm</a:t>
            </a:r>
            <a:r>
              <a:rPr lang="en-US" baseline="0" dirty="0" smtClean="0"/>
              <a:t> 20 to 150 MHz is well explained by a model of the Joule heat relies in homogeneous electrolyte, the low frequency RF heating below 10 MHz </a:t>
            </a:r>
            <a:r>
              <a:rPr lang="en-US" baseline="0" dirty="0" err="1" smtClean="0"/>
              <a:t>requeires</a:t>
            </a:r>
            <a:r>
              <a:rPr lang="en-US" baseline="0" dirty="0" smtClean="0"/>
              <a:t> another explanation, e.g. by modeling the electrical currents nearby nanoparticles.</a:t>
            </a:r>
            <a:endParaRPr lang="en-US"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solidFill>
                  <a:prstClr val="black"/>
                </a:solidFill>
              </a:rPr>
              <a:pPr>
                <a:defRPr/>
              </a:pPr>
              <a:t>14</a:t>
            </a:fld>
            <a:endParaRPr lang="ru-R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270510" algn="just">
              <a:lnSpc>
                <a:spcPct val="150000"/>
              </a:lnSpc>
              <a:spcAft>
                <a:spcPts val="0"/>
              </a:spcAft>
            </a:pPr>
            <a:r>
              <a:rPr lang="en-US" sz="1200" dirty="0" smtClean="0">
                <a:effectLst/>
                <a:latin typeface="Times New Roman"/>
                <a:ea typeface="Times New Roman"/>
                <a:cs typeface="Times New Roman"/>
              </a:rPr>
              <a:t>The peak, where maximum heating occurs, moves linearly to higher values of electrolyte conductivities with the increase of the RF radiation frequency. The introduction of a particle in the electrolyte changes the heating profile. The heating at lower values of electrolyte conductivities increases significantly; the peak value is weakly pronounced at lower frequencies and the relationship between the conductivity, where the peak is located, and RF radiation frequency is not linear any more. Au NP influences the heating curves in the similar way as Si NP. The NP material conductivities were set as 4.1·10</a:t>
            </a:r>
            <a:r>
              <a:rPr lang="en-US" sz="1200" baseline="30000" dirty="0" smtClean="0">
                <a:effectLst/>
                <a:latin typeface="Times New Roman"/>
                <a:ea typeface="Times New Roman"/>
                <a:cs typeface="Times New Roman"/>
              </a:rPr>
              <a:t>7</a:t>
            </a:r>
            <a:r>
              <a:rPr lang="en-US" sz="1200" dirty="0" smtClean="0">
                <a:effectLst/>
                <a:latin typeface="Times New Roman"/>
                <a:ea typeface="Times New Roman"/>
                <a:cs typeface="Times New Roman"/>
              </a:rPr>
              <a:t>  and 4.3·10-</a:t>
            </a:r>
            <a:r>
              <a:rPr lang="en-US" sz="1200" baseline="30000" dirty="0" smtClean="0">
                <a:effectLst/>
                <a:latin typeface="Times New Roman"/>
                <a:ea typeface="Times New Roman"/>
                <a:cs typeface="Times New Roman"/>
              </a:rPr>
              <a:t>4</a:t>
            </a:r>
            <a:r>
              <a:rPr lang="en-US" sz="1200" dirty="0" smtClean="0">
                <a:effectLst/>
                <a:latin typeface="Times New Roman"/>
                <a:ea typeface="Times New Roman"/>
                <a:cs typeface="Times New Roman"/>
              </a:rPr>
              <a:t> Sm/m for Au and Si, respectively.</a:t>
            </a:r>
            <a:endParaRPr lang="ru-RU" sz="1100" dirty="0" smtClean="0">
              <a:effectLst/>
              <a:latin typeface="Times New Roman"/>
              <a:ea typeface="Times New Roman"/>
              <a:cs typeface="Times New Roman"/>
            </a:endParaRPr>
          </a:p>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pPr>
                <a:defRPr/>
              </a:pPr>
              <a:t>16</a:t>
            </a:fld>
            <a:endParaRPr lang="ru-RU"/>
          </a:p>
        </p:txBody>
      </p:sp>
    </p:spTree>
    <p:extLst>
      <p:ext uri="{BB962C8B-B14F-4D97-AF65-F5344CB8AC3E}">
        <p14:creationId xmlns:p14="http://schemas.microsoft.com/office/powerpoint/2010/main" val="1992725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lgn="just">
              <a:lnSpc>
                <a:spcPct val="150000"/>
              </a:lnSpc>
              <a:spcAft>
                <a:spcPts val="0"/>
              </a:spcAft>
            </a:pPr>
            <a:r>
              <a:rPr lang="en-US" sz="1200" dirty="0" smtClean="0">
                <a:effectLst/>
                <a:latin typeface="Times New Roman"/>
                <a:ea typeface="Times New Roman"/>
                <a:cs typeface="Times New Roman"/>
              </a:rPr>
              <a:t>Figure 4 compares the heating rates of the Au and Si NP of 100 nm size in the electrolyte at 100 MHz for various zeta potentials. It can be seen, that at lower electrolyte conductivities, Si NP produces more heat, while after the peak value, more heat is generated in case of Au NP. The difference between Si and Au is higher when the surface potential is closer to zero and decreases at lower zeta potential values. Additionally, with the decrease of zeta potential, the heating increases in the peak value and at low values of the electrolyte conductivity. To estimate the variation between the heating induced by the presence of Au or Si NP, the relative difference was calculated according the equation: (</a:t>
            </a:r>
            <a:r>
              <a:rPr lang="en-US" sz="1200" i="1" dirty="0" err="1" smtClean="0">
                <a:effectLst/>
                <a:latin typeface="Times New Roman"/>
                <a:ea typeface="Times New Roman"/>
                <a:cs typeface="Times New Roman"/>
              </a:rPr>
              <a:t>q</a:t>
            </a:r>
            <a:r>
              <a:rPr lang="en-US" sz="1200" i="1" baseline="-25000" dirty="0" err="1" smtClean="0">
                <a:effectLst/>
                <a:latin typeface="Times New Roman"/>
                <a:ea typeface="Times New Roman"/>
                <a:cs typeface="Times New Roman"/>
              </a:rPr>
              <a:t>Si</a:t>
            </a:r>
            <a:r>
              <a:rPr lang="en-US" sz="1200" dirty="0" smtClean="0">
                <a:effectLst/>
                <a:latin typeface="Times New Roman"/>
                <a:ea typeface="Times New Roman"/>
                <a:cs typeface="Times New Roman"/>
              </a:rPr>
              <a:t> – </a:t>
            </a:r>
            <a:r>
              <a:rPr lang="en-US" sz="1200" i="1" dirty="0" err="1" smtClean="0">
                <a:effectLst/>
                <a:latin typeface="Times New Roman"/>
                <a:ea typeface="Times New Roman"/>
                <a:cs typeface="Times New Roman"/>
              </a:rPr>
              <a:t>q</a:t>
            </a:r>
            <a:r>
              <a:rPr lang="en-US" sz="1200" i="1" baseline="-25000" dirty="0" err="1" smtClean="0">
                <a:effectLst/>
                <a:latin typeface="Times New Roman"/>
                <a:ea typeface="Times New Roman"/>
                <a:cs typeface="Times New Roman"/>
              </a:rPr>
              <a:t>Au</a:t>
            </a:r>
            <a:r>
              <a:rPr lang="en-US" sz="1200" dirty="0" smtClean="0">
                <a:effectLst/>
                <a:latin typeface="Times New Roman"/>
                <a:ea typeface="Times New Roman"/>
                <a:cs typeface="Times New Roman"/>
              </a:rPr>
              <a:t>)/</a:t>
            </a:r>
            <a:r>
              <a:rPr lang="en-US" sz="1200" i="1" dirty="0" err="1" smtClean="0">
                <a:effectLst/>
                <a:latin typeface="Times New Roman"/>
                <a:ea typeface="Times New Roman"/>
                <a:cs typeface="Times New Roman"/>
              </a:rPr>
              <a:t>q</a:t>
            </a:r>
            <a:r>
              <a:rPr lang="en-US" sz="1200" i="1" baseline="-25000" dirty="0" err="1" smtClean="0">
                <a:effectLst/>
                <a:latin typeface="Times New Roman"/>
                <a:ea typeface="Times New Roman"/>
                <a:cs typeface="Times New Roman"/>
              </a:rPr>
              <a:t>Si</a:t>
            </a:r>
            <a:r>
              <a:rPr lang="en-US" sz="1200" dirty="0" smtClean="0">
                <a:effectLst/>
                <a:latin typeface="Times New Roman"/>
                <a:ea typeface="Times New Roman"/>
                <a:cs typeface="Times New Roman"/>
              </a:rPr>
              <a:t>. Figure 5 demonstrates that at RF frequencies below 10 MHz and low electrolyte conductivities there is no difference in the heating between Au and Si. Then the relative difference start to decrease at high electrolyte conductivities, however it is not important and happens due to calculation errors since the absolute heating values are very small. The highest contrast is observed at 500 MHz for all zeta potential values.</a:t>
            </a:r>
            <a:endParaRPr lang="ru-RU" sz="1100" dirty="0" smtClean="0">
              <a:effectLst/>
              <a:latin typeface="Times New Roman"/>
              <a:ea typeface="Times New Roman"/>
              <a:cs typeface="Times New Roman"/>
            </a:endParaRPr>
          </a:p>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pPr>
                <a:defRPr/>
              </a:pPr>
              <a:t>17</a:t>
            </a:fld>
            <a:endParaRPr lang="ru-RU"/>
          </a:p>
        </p:txBody>
      </p:sp>
    </p:spTree>
    <p:extLst>
      <p:ext uri="{BB962C8B-B14F-4D97-AF65-F5344CB8AC3E}">
        <p14:creationId xmlns:p14="http://schemas.microsoft.com/office/powerpoint/2010/main" val="409790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92188" y="768350"/>
            <a:ext cx="5114925" cy="3836988"/>
          </a:xfrm>
        </p:spPr>
      </p:sp>
      <p:sp>
        <p:nvSpPr>
          <p:cNvPr id="3" name="Заметки 2"/>
          <p:cNvSpPr>
            <a:spLocks noGrp="1"/>
          </p:cNvSpPr>
          <p:nvPr>
            <p:ph type="body" idx="1"/>
          </p:nvPr>
        </p:nvSpPr>
        <p:spPr/>
        <p:txBody>
          <a:bodyPr/>
          <a:lstStyle/>
          <a:p>
            <a:pPr indent="449580" algn="just">
              <a:lnSpc>
                <a:spcPct val="150000"/>
              </a:lnSpc>
              <a:spcAft>
                <a:spcPts val="600"/>
              </a:spcAft>
            </a:pPr>
            <a:r>
              <a:rPr lang="en-US" sz="1200" dirty="0" smtClean="0">
                <a:effectLst/>
                <a:latin typeface="Times New Roman"/>
                <a:ea typeface="Times New Roman"/>
                <a:cs typeface="Times New Roman"/>
              </a:rPr>
              <a:t>Figures 6a shows, how the produced heat changes from the particle material and the electrolyte conductivity at various zeta potentials. At small zeta potential values and electrolyte conductivities, the value of particle conductivity, where the maximum heating occurs, is around 0.25 (Figure 6f). When the zeta potential decreases, this peak diminishes along with the peak around </a:t>
            </a:r>
            <a:r>
              <a:rPr lang="en-US" sz="1200" i="1" dirty="0" smtClean="0">
                <a:effectLst/>
                <a:latin typeface="Times New Roman"/>
                <a:ea typeface="Times New Roman"/>
                <a:cs typeface="Times New Roman"/>
              </a:rPr>
              <a:t>σ</a:t>
            </a:r>
            <a:r>
              <a:rPr lang="en-US" sz="1200" baseline="-25000" dirty="0" smtClean="0">
                <a:effectLst/>
                <a:latin typeface="Times New Roman"/>
                <a:ea typeface="Times New Roman"/>
                <a:cs typeface="Times New Roman"/>
              </a:rPr>
              <a:t>0</a:t>
            </a:r>
            <a:r>
              <a:rPr lang="en-US" sz="1200" dirty="0" smtClean="0">
                <a:effectLst/>
                <a:latin typeface="Times New Roman"/>
                <a:ea typeface="Times New Roman"/>
                <a:cs typeface="Times New Roman"/>
              </a:rPr>
              <a:t> = 0.1 Sm/m. Further we selected </a:t>
            </a:r>
            <a:r>
              <a:rPr lang="en-US" sz="1200" i="1" dirty="0" err="1" smtClean="0">
                <a:effectLst/>
                <a:latin typeface="Times New Roman"/>
                <a:ea typeface="Times New Roman"/>
                <a:cs typeface="Times New Roman"/>
              </a:rPr>
              <a:t>σ</a:t>
            </a:r>
            <a:r>
              <a:rPr lang="en-US" sz="1200" i="1" baseline="-25000" dirty="0" err="1" smtClean="0">
                <a:effectLst/>
                <a:latin typeface="Times New Roman"/>
                <a:ea typeface="Times New Roman"/>
                <a:cs typeface="Times New Roman"/>
              </a:rPr>
              <a:t>p</a:t>
            </a:r>
            <a:r>
              <a:rPr lang="en-US" sz="1200" dirty="0" smtClean="0">
                <a:effectLst/>
                <a:latin typeface="Times New Roman"/>
                <a:ea typeface="Times New Roman"/>
                <a:cs typeface="Times New Roman"/>
              </a:rPr>
              <a:t> = </a:t>
            </a:r>
            <a:r>
              <a:rPr lang="en-US" sz="1200" i="1" dirty="0" err="1" smtClean="0">
                <a:effectLst/>
                <a:latin typeface="Times New Roman"/>
                <a:ea typeface="Times New Roman"/>
                <a:cs typeface="Times New Roman"/>
              </a:rPr>
              <a:t>σ</a:t>
            </a:r>
            <a:r>
              <a:rPr lang="en-US" sz="1200" i="1" baseline="-25000" dirty="0" err="1" smtClean="0">
                <a:effectLst/>
                <a:latin typeface="Times New Roman"/>
                <a:ea typeface="Times New Roman"/>
                <a:cs typeface="Times New Roman"/>
              </a:rPr>
              <a:t>Si</a:t>
            </a:r>
            <a:r>
              <a:rPr lang="en-US" sz="1200" dirty="0" smtClean="0">
                <a:effectLst/>
                <a:latin typeface="Times New Roman"/>
                <a:ea typeface="Times New Roman"/>
                <a:cs typeface="Times New Roman"/>
              </a:rPr>
              <a:t> and </a:t>
            </a:r>
            <a:r>
              <a:rPr lang="en-US" sz="1200" i="1" dirty="0" smtClean="0">
                <a:effectLst/>
                <a:latin typeface="Times New Roman"/>
                <a:ea typeface="Times New Roman"/>
                <a:cs typeface="Times New Roman"/>
              </a:rPr>
              <a:t>ζ</a:t>
            </a:r>
            <a:r>
              <a:rPr lang="en-US" sz="1200" dirty="0" smtClean="0">
                <a:effectLst/>
                <a:latin typeface="Times New Roman"/>
                <a:ea typeface="Times New Roman"/>
                <a:cs typeface="Times New Roman"/>
              </a:rPr>
              <a:t> = -20 mV to analyze the heating dependency from frequency and particle size.</a:t>
            </a:r>
            <a:endParaRPr lang="ru-RU" sz="1100" dirty="0" smtClean="0">
              <a:effectLst/>
              <a:latin typeface="Times New Roman"/>
              <a:ea typeface="Times New Roman"/>
              <a:cs typeface="Times New Roman"/>
            </a:endParaRPr>
          </a:p>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pPr>
                <a:defRPr/>
              </a:pPr>
              <a:t>18</a:t>
            </a:fld>
            <a:endParaRPr lang="ru-RU"/>
          </a:p>
        </p:txBody>
      </p:sp>
    </p:spTree>
    <p:extLst>
      <p:ext uri="{BB962C8B-B14F-4D97-AF65-F5344CB8AC3E}">
        <p14:creationId xmlns:p14="http://schemas.microsoft.com/office/powerpoint/2010/main" val="73291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lgn="just">
              <a:lnSpc>
                <a:spcPct val="150000"/>
              </a:lnSpc>
              <a:spcAft>
                <a:spcPts val="600"/>
              </a:spcAft>
            </a:pPr>
            <a:r>
              <a:rPr lang="en-US" sz="1200" dirty="0" smtClean="0">
                <a:effectLst/>
                <a:latin typeface="Times New Roman"/>
                <a:ea typeface="Times New Roman"/>
                <a:cs typeface="Times New Roman"/>
              </a:rPr>
              <a:t>Figure 7 depicts the changes of heating from the particle size at two frequencies. The smaller particle size provides more efficient heating at low frequencies, while the heating curves of big enough particles possess the peak value.</a:t>
            </a:r>
            <a:endParaRPr lang="ru-RU" sz="1100" dirty="0" smtClean="0">
              <a:effectLst/>
              <a:latin typeface="Times New Roman"/>
              <a:ea typeface="Times New Roman"/>
              <a:cs typeface="Times New Roman"/>
            </a:endParaRPr>
          </a:p>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pPr>
                <a:defRPr/>
              </a:pPr>
              <a:t>19</a:t>
            </a:fld>
            <a:endParaRPr lang="ru-RU"/>
          </a:p>
        </p:txBody>
      </p:sp>
    </p:spTree>
    <p:extLst>
      <p:ext uri="{BB962C8B-B14F-4D97-AF65-F5344CB8AC3E}">
        <p14:creationId xmlns:p14="http://schemas.microsoft.com/office/powerpoint/2010/main" val="21130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63491" name="Заметки 2"/>
          <p:cNvSpPr>
            <a:spLocks noGrp="1"/>
          </p:cNvSpPr>
          <p:nvPr>
            <p:ph type="body" idx="1"/>
          </p:nvPr>
        </p:nvSpPr>
        <p:spPr>
          <a:noFill/>
        </p:spPr>
        <p:txBody>
          <a:bodyPr/>
          <a:lstStyle/>
          <a:p>
            <a:pPr eaLnBrk="1" hangingPunct="1"/>
            <a:endParaRPr lang="en-US" smtClean="0"/>
          </a:p>
        </p:txBody>
      </p:sp>
      <p:sp>
        <p:nvSpPr>
          <p:cNvPr id="63492" name="Номер слайда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6EB275E7-1574-4980-BD0B-D3D1F02DE6BA}" type="slidenum">
              <a:rPr lang="ru-RU" sz="1300"/>
              <a:pPr algn="r" defTabSz="990600"/>
              <a:t>20</a:t>
            </a:fld>
            <a:endParaRPr lang="ru-RU"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solidFill>
                  <a:prstClr val="black"/>
                </a:solidFill>
              </a:rPr>
              <a:pPr>
                <a:defRPr/>
              </a:pPr>
              <a:t>21</a:t>
            </a:fld>
            <a:endParaRPr lang="ru-RU">
              <a:solidFill>
                <a:prstClr val="black"/>
              </a:solidFill>
            </a:endParaRPr>
          </a:p>
        </p:txBody>
      </p:sp>
    </p:spTree>
    <p:extLst>
      <p:ext uri="{BB962C8B-B14F-4D97-AF65-F5344CB8AC3E}">
        <p14:creationId xmlns:p14="http://schemas.microsoft.com/office/powerpoint/2010/main" val="200110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8895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8895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92188" y="768350"/>
            <a:ext cx="5114925" cy="383698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pPr>
                <a:defRPr/>
              </a:pPr>
              <a:t>3</a:t>
            </a:fld>
            <a:endParaRPr lang="ru-RU"/>
          </a:p>
        </p:txBody>
      </p:sp>
    </p:spTree>
    <p:extLst>
      <p:ext uri="{BB962C8B-B14F-4D97-AF65-F5344CB8AC3E}">
        <p14:creationId xmlns:p14="http://schemas.microsoft.com/office/powerpoint/2010/main" val="100621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pPr>
                <a:defRPr/>
              </a:pPr>
              <a:t>4</a:t>
            </a:fld>
            <a:endParaRPr lang="ru-RU"/>
          </a:p>
        </p:txBody>
      </p:sp>
    </p:spTree>
    <p:extLst>
      <p:ext uri="{BB962C8B-B14F-4D97-AF65-F5344CB8AC3E}">
        <p14:creationId xmlns:p14="http://schemas.microsoft.com/office/powerpoint/2010/main" val="68052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15363" name="Rectangle 2"/>
          <p:cNvSpPr>
            <a:spLocks noGrp="1" noChangeArrowheads="1"/>
          </p:cNvSpPr>
          <p:nvPr>
            <p:ph type="body" idx="1"/>
          </p:nvPr>
        </p:nvSpPr>
        <p:spPr>
          <a:xfrm>
            <a:off x="709930" y="4861441"/>
            <a:ext cx="5679440" cy="4605576"/>
          </a:xfrm>
          <a:noFill/>
          <a:ln/>
        </p:spPr>
        <p:txBody>
          <a:bodyPr wrap="none" anchor="ctr"/>
          <a:lstStyle/>
          <a:p>
            <a:r>
              <a:rPr lang="en-US" sz="1200" kern="1200" dirty="0" smtClean="0">
                <a:solidFill>
                  <a:schemeClr val="tx1"/>
                </a:solidFill>
                <a:latin typeface="+mn-lt"/>
                <a:ea typeface="+mn-ea"/>
                <a:cs typeface="+mn-cs"/>
              </a:rPr>
              <a:t>Films of </a:t>
            </a:r>
            <a:r>
              <a:rPr lang="en-US" sz="1200" kern="1200" dirty="0" err="1" smtClean="0">
                <a:solidFill>
                  <a:schemeClr val="tx1"/>
                </a:solidFill>
                <a:latin typeface="+mn-lt"/>
                <a:ea typeface="+mn-ea"/>
                <a:cs typeface="+mn-cs"/>
              </a:rPr>
              <a:t>PSi</a:t>
            </a:r>
            <a:r>
              <a:rPr lang="en-US" sz="1200" kern="1200" dirty="0" smtClean="0">
                <a:solidFill>
                  <a:schemeClr val="tx1"/>
                </a:solidFill>
                <a:latin typeface="+mn-lt"/>
                <a:ea typeface="+mn-ea"/>
                <a:cs typeface="+mn-cs"/>
              </a:rPr>
              <a:t> are formed by using the electrochemical etching</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crystalline silicon (c-Si) wafers in hydrofluoric acid solutions.</a:t>
            </a:r>
            <a:r>
              <a:rPr lang="en-US" sz="1200" kern="1200" baseline="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Mesoporous (</a:t>
            </a:r>
            <a:r>
              <a:rPr lang="en-US" sz="1200" kern="1200" dirty="0" err="1" smtClean="0">
                <a:solidFill>
                  <a:schemeClr val="tx1"/>
                </a:solidFill>
                <a:latin typeface="+mn-lt"/>
                <a:ea typeface="+mn-ea"/>
                <a:cs typeface="+mn-cs"/>
              </a:rPr>
              <a:t>mPSi</a:t>
            </a:r>
            <a:r>
              <a:rPr lang="en-US" sz="1200" kern="1200" dirty="0" smtClean="0">
                <a:solidFill>
                  <a:schemeClr val="tx1"/>
                </a:solidFill>
                <a:latin typeface="+mn-lt"/>
                <a:ea typeface="+mn-ea"/>
                <a:cs typeface="+mn-cs"/>
              </a:rPr>
              <a:t>) and microporous (µ</a:t>
            </a:r>
            <a:r>
              <a:rPr lang="en-US" sz="1200" kern="1200" dirty="0" err="1" smtClean="0">
                <a:solidFill>
                  <a:schemeClr val="tx1"/>
                </a:solidFill>
                <a:latin typeface="+mn-lt"/>
                <a:ea typeface="+mn-ea"/>
                <a:cs typeface="+mn-cs"/>
              </a:rPr>
              <a:t>PSi</a:t>
            </a:r>
            <a:r>
              <a:rPr lang="en-US" sz="1200" kern="1200" dirty="0" smtClean="0">
                <a:solidFill>
                  <a:schemeClr val="tx1"/>
                </a:solidFill>
                <a:latin typeface="+mn-lt"/>
                <a:ea typeface="+mn-ea"/>
                <a:cs typeface="+mn-cs"/>
              </a:rPr>
              <a:t>) films are formed from boron-doped c-Si substrates with specific resistivity of 1–50 </a:t>
            </a:r>
            <a:r>
              <a:rPr lang="en-US" sz="1200" kern="1200" dirty="0" err="1" smtClean="0">
                <a:solidFill>
                  <a:schemeClr val="tx1"/>
                </a:solidFill>
                <a:latin typeface="+mn-lt"/>
                <a:ea typeface="+mn-ea"/>
                <a:cs typeface="+mn-cs"/>
              </a:rPr>
              <a:t>mΩ•cm</a:t>
            </a:r>
            <a:r>
              <a:rPr lang="en-US" sz="1200" kern="1200" dirty="0" smtClean="0">
                <a:solidFill>
                  <a:schemeClr val="tx1"/>
                </a:solidFill>
                <a:latin typeface="+mn-lt"/>
                <a:ea typeface="+mn-ea"/>
                <a:cs typeface="+mn-cs"/>
              </a:rPr>
              <a:t> and 1-20 </a:t>
            </a:r>
            <a:r>
              <a:rPr lang="en-US" sz="1200" kern="1200" dirty="0" err="1" smtClean="0">
                <a:solidFill>
                  <a:schemeClr val="tx1"/>
                </a:solidFill>
                <a:latin typeface="+mn-lt"/>
                <a:ea typeface="+mn-ea"/>
                <a:cs typeface="+mn-cs"/>
              </a:rPr>
              <a:t>Ω•cm</a:t>
            </a:r>
            <a:r>
              <a:rPr lang="en-US" sz="1200" kern="1200" dirty="0" smtClean="0">
                <a:solidFill>
                  <a:schemeClr val="tx1"/>
                </a:solidFill>
                <a:latin typeface="+mn-lt"/>
                <a:ea typeface="+mn-ea"/>
                <a:cs typeface="+mn-cs"/>
              </a:rPr>
              <a:t>, respectively. </a:t>
            </a:r>
          </a:p>
          <a:p>
            <a:r>
              <a:rPr lang="en-US" sz="1200" kern="1200" dirty="0" smtClean="0">
                <a:solidFill>
                  <a:schemeClr val="tx1"/>
                </a:solidFill>
                <a:latin typeface="+mn-lt"/>
                <a:ea typeface="+mn-ea"/>
                <a:cs typeface="+mn-cs"/>
              </a:rPr>
              <a:t>The prepared </a:t>
            </a:r>
            <a:r>
              <a:rPr lang="en-US" sz="1200" kern="1200" dirty="0" err="1" smtClean="0">
                <a:solidFill>
                  <a:schemeClr val="tx1"/>
                </a:solidFill>
                <a:latin typeface="+mn-lt"/>
                <a:ea typeface="+mn-ea"/>
                <a:cs typeface="+mn-cs"/>
              </a:rPr>
              <a:t>PSi</a:t>
            </a:r>
            <a:r>
              <a:rPr lang="en-US" sz="1200" kern="1200" dirty="0" smtClean="0">
                <a:solidFill>
                  <a:schemeClr val="tx1"/>
                </a:solidFill>
                <a:latin typeface="+mn-lt"/>
                <a:ea typeface="+mn-ea"/>
                <a:cs typeface="+mn-cs"/>
              </a:rPr>
              <a:t> films are lifted off by a short increase of the current up to 500–600 mA/cm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dried free-standing films were ground in distilled water (wet grinding) or without any dispersant (dry grinding) in a planetary-type mill. </a:t>
            </a:r>
          </a:p>
          <a:p>
            <a:r>
              <a:rPr lang="en-US" sz="1200" kern="1200" dirty="0" smtClean="0">
                <a:solidFill>
                  <a:schemeClr val="tx1"/>
                </a:solidFill>
                <a:latin typeface="+mn-lt"/>
                <a:ea typeface="+mn-ea"/>
                <a:cs typeface="+mn-cs"/>
              </a:rPr>
              <a:t>After the grinding, the </a:t>
            </a:r>
            <a:r>
              <a:rPr lang="en-US" sz="1200" kern="1200" dirty="0" err="1" smtClean="0">
                <a:solidFill>
                  <a:schemeClr val="tx1"/>
                </a:solidFill>
                <a:latin typeface="+mn-lt"/>
                <a:ea typeface="+mn-ea"/>
                <a:cs typeface="+mn-cs"/>
              </a:rPr>
              <a:t>PSi</a:t>
            </a:r>
            <a:r>
              <a:rPr lang="en-US" sz="1200" kern="1200" dirty="0" smtClean="0">
                <a:solidFill>
                  <a:schemeClr val="tx1"/>
                </a:solidFill>
                <a:latin typeface="+mn-lt"/>
                <a:ea typeface="+mn-ea"/>
                <a:cs typeface="+mn-cs"/>
              </a:rPr>
              <a:t> suspension is centrifuged to remove larger aggregates and the supernatant is used. For as-prepared suspensions the concentration of NPs is about 5-10 g/l. For further experiments, suspensions are diluted to obtain the concentrations below 1 g/l (physiological toxicity</a:t>
            </a:r>
            <a:r>
              <a:rPr lang="en-US" sz="1200" kern="1200" baseline="0" dirty="0" smtClean="0">
                <a:solidFill>
                  <a:schemeClr val="tx1"/>
                </a:solidFill>
                <a:latin typeface="+mn-lt"/>
                <a:ea typeface="+mn-ea"/>
                <a:cs typeface="+mn-cs"/>
              </a:rPr>
              <a:t> level</a:t>
            </a:r>
            <a:r>
              <a:rPr lang="en-US" sz="1200" kern="120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Figure (left-hand) shows a cross-sectional SEM image of the interface between </a:t>
            </a:r>
            <a:r>
              <a:rPr lang="en-US" sz="1200" kern="1200" baseline="0" dirty="0" err="1" smtClean="0">
                <a:solidFill>
                  <a:schemeClr val="tx1"/>
                </a:solidFill>
                <a:latin typeface="+mn-lt"/>
                <a:ea typeface="+mn-ea"/>
                <a:cs typeface="+mn-cs"/>
              </a:rPr>
              <a:t>PSi</a:t>
            </a:r>
            <a:r>
              <a:rPr lang="en-US" sz="1200" kern="1200" baseline="0" dirty="0" smtClean="0">
                <a:solidFill>
                  <a:schemeClr val="tx1"/>
                </a:solidFill>
                <a:latin typeface="+mn-lt"/>
                <a:ea typeface="+mn-ea"/>
                <a:cs typeface="+mn-cs"/>
              </a:rPr>
              <a:t> film and c-Si substrate. </a:t>
            </a:r>
            <a:r>
              <a:rPr lang="en-US" sz="1200" kern="1200" baseline="0" dirty="0" err="1" smtClean="0">
                <a:solidFill>
                  <a:schemeClr val="tx1"/>
                </a:solidFill>
                <a:latin typeface="+mn-lt"/>
                <a:ea typeface="+mn-ea"/>
                <a:cs typeface="+mn-cs"/>
              </a:rPr>
              <a:t>PSi</a:t>
            </a:r>
            <a:r>
              <a:rPr lang="en-US" sz="1200" kern="1200" baseline="0" dirty="0" smtClean="0">
                <a:solidFill>
                  <a:schemeClr val="tx1"/>
                </a:solidFill>
                <a:latin typeface="+mn-lt"/>
                <a:ea typeface="+mn-ea"/>
                <a:cs typeface="+mn-cs"/>
              </a:rPr>
              <a:t> is known to be a </a:t>
            </a:r>
            <a:r>
              <a:rPr lang="en-US" sz="1200" kern="1200" baseline="0" dirty="0" err="1" smtClean="0">
                <a:solidFill>
                  <a:schemeClr val="tx1"/>
                </a:solidFill>
                <a:latin typeface="+mn-lt"/>
                <a:ea typeface="+mn-ea"/>
                <a:cs typeface="+mn-cs"/>
              </a:rPr>
              <a:t>nanocomposite</a:t>
            </a:r>
            <a:r>
              <a:rPr lang="en-US" sz="1200" kern="1200" baseline="0" dirty="0" smtClean="0">
                <a:solidFill>
                  <a:schemeClr val="tx1"/>
                </a:solidFill>
                <a:latin typeface="+mn-lt"/>
                <a:ea typeface="+mn-ea"/>
                <a:cs typeface="+mn-cs"/>
              </a:rPr>
              <a:t> material, which consists of Si </a:t>
            </a:r>
            <a:r>
              <a:rPr lang="en-US" sz="1200" kern="1200" baseline="0" dirty="0" err="1" smtClean="0">
                <a:solidFill>
                  <a:schemeClr val="tx1"/>
                </a:solidFill>
                <a:latin typeface="+mn-lt"/>
                <a:ea typeface="+mn-ea"/>
                <a:cs typeface="+mn-cs"/>
              </a:rPr>
              <a:t>nanocrystals</a:t>
            </a:r>
            <a:r>
              <a:rPr lang="en-US" sz="1200" kern="1200" baseline="0" dirty="0" smtClean="0">
                <a:solidFill>
                  <a:schemeClr val="tx1"/>
                </a:solidFill>
                <a:latin typeface="+mn-lt"/>
                <a:ea typeface="+mn-ea"/>
                <a:cs typeface="+mn-cs"/>
              </a:rPr>
              <a:t> and pores. The employed grinding procedure allowed us to obtain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with sizes 5–50 nm as it is shown in TEM ( up image in center) . The </a:t>
            </a:r>
            <a:r>
              <a:rPr lang="en-US" sz="1200" kern="1200" baseline="0" dirty="0" err="1" smtClean="0">
                <a:solidFill>
                  <a:schemeClr val="tx1"/>
                </a:solidFill>
                <a:latin typeface="+mn-lt"/>
                <a:ea typeface="+mn-ea"/>
                <a:cs typeface="+mn-cs"/>
              </a:rPr>
              <a:t>nanocrystalline</a:t>
            </a:r>
            <a:r>
              <a:rPr lang="en-US" sz="1200" kern="1200" baseline="0" dirty="0" smtClean="0">
                <a:solidFill>
                  <a:schemeClr val="tx1"/>
                </a:solidFill>
                <a:latin typeface="+mn-lt"/>
                <a:ea typeface="+mn-ea"/>
                <a:cs typeface="+mn-cs"/>
              </a:rPr>
              <a:t> structure of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is confirmed by electron diffraction patterns. </a:t>
            </a:r>
          </a:p>
          <a:p>
            <a:r>
              <a:rPr lang="en-US" sz="1200" kern="1200" baseline="0" dirty="0" smtClean="0">
                <a:solidFill>
                  <a:schemeClr val="tx1"/>
                </a:solidFill>
                <a:latin typeface="+mn-lt"/>
                <a:ea typeface="+mn-ea"/>
                <a:cs typeface="+mn-cs"/>
              </a:rPr>
              <a:t>According to the DLS data, the hydrodynamic size (diameter) distribution of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in suspension is characterized by a maximum at 70 nm for de-ionized</a:t>
            </a:r>
          </a:p>
          <a:p>
            <a:r>
              <a:rPr lang="en-US" sz="1200" kern="1200" baseline="0" dirty="0" smtClean="0">
                <a:solidFill>
                  <a:schemeClr val="tx1"/>
                </a:solidFill>
                <a:latin typeface="+mn-lt"/>
                <a:ea typeface="+mn-ea"/>
                <a:cs typeface="+mn-cs"/>
              </a:rPr>
              <a:t>water, 120 nm for PBS (phosphate buffered solution), and 110 nm for the media of the cellular studies, containing nutrient solution DMEM (</a:t>
            </a:r>
            <a:r>
              <a:rPr lang="en-US" sz="1200" kern="1200" baseline="0" dirty="0" err="1" smtClean="0">
                <a:solidFill>
                  <a:schemeClr val="tx1"/>
                </a:solidFill>
                <a:latin typeface="+mn-lt"/>
                <a:ea typeface="+mn-ea"/>
                <a:cs typeface="+mn-cs"/>
              </a:rPr>
              <a:t>lef</a:t>
            </a:r>
            <a:r>
              <a:rPr lang="en-US" sz="1200" kern="1200" baseline="0" dirty="0" smtClean="0">
                <a:solidFill>
                  <a:schemeClr val="tx1"/>
                </a:solidFill>
                <a:latin typeface="+mn-lt"/>
                <a:ea typeface="+mn-ea"/>
                <a:cs typeface="+mn-cs"/>
              </a:rPr>
              <a:t>-hand Figure in the second row). The larger sizes of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detected by DLS in comparison with TEM data, can be explained by agglomeration of smaller NPs. The NP agglomerates</a:t>
            </a:r>
          </a:p>
          <a:p>
            <a:r>
              <a:rPr lang="en-US" sz="1200" kern="1200" baseline="0" dirty="0" smtClean="0">
                <a:solidFill>
                  <a:schemeClr val="tx1"/>
                </a:solidFill>
                <a:latin typeface="+mn-lt"/>
                <a:ea typeface="+mn-ea"/>
                <a:cs typeface="+mn-cs"/>
              </a:rPr>
              <a:t>also revealed from both TEM and SEM images. Note, that additional agglomeration of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could take place, when aqueous suspension of </a:t>
            </a:r>
            <a:r>
              <a:rPr lang="en-US" sz="1200" kern="1200" baseline="0" dirty="0" err="1" smtClean="0">
                <a:solidFill>
                  <a:schemeClr val="tx1"/>
                </a:solidFill>
                <a:latin typeface="+mn-lt"/>
                <a:ea typeface="+mn-ea"/>
                <a:cs typeface="+mn-cs"/>
              </a:rPr>
              <a:t>SiNP</a:t>
            </a:r>
            <a:r>
              <a:rPr lang="en-US" sz="1200" kern="1200" baseline="0" dirty="0" smtClean="0">
                <a:solidFill>
                  <a:schemeClr val="tx1"/>
                </a:solidFill>
                <a:latin typeface="+mn-lt"/>
                <a:ea typeface="+mn-ea"/>
                <a:cs typeface="+mn-cs"/>
              </a:rPr>
              <a:t> was diluted by PBS or by DMEM. FTIR spectra shown in Figure in the center demonstrate that the internal surface of as-prepared </a:t>
            </a:r>
            <a:r>
              <a:rPr lang="en-US" sz="1200" kern="1200" baseline="0" dirty="0" err="1" smtClean="0">
                <a:solidFill>
                  <a:schemeClr val="tx1"/>
                </a:solidFill>
                <a:latin typeface="+mn-lt"/>
                <a:ea typeface="+mn-ea"/>
                <a:cs typeface="+mn-cs"/>
              </a:rPr>
              <a:t>PSi</a:t>
            </a:r>
            <a:r>
              <a:rPr lang="en-US" sz="1200" kern="1200" baseline="0" dirty="0" smtClean="0">
                <a:solidFill>
                  <a:schemeClr val="tx1"/>
                </a:solidFill>
                <a:latin typeface="+mn-lt"/>
                <a:ea typeface="+mn-ea"/>
                <a:cs typeface="+mn-cs"/>
              </a:rPr>
              <a:t> films is predominantly covered by hydrogen, as it is evidenced by the absorption peaks at 2082–2190 and 906 cm-1 both related to the Si–H surface bonds. The oxidation of </a:t>
            </a:r>
            <a:r>
              <a:rPr lang="en-US" sz="1200" kern="1200" baseline="0" dirty="0" err="1" smtClean="0">
                <a:solidFill>
                  <a:schemeClr val="tx1"/>
                </a:solidFill>
                <a:latin typeface="+mn-lt"/>
                <a:ea typeface="+mn-ea"/>
                <a:cs typeface="+mn-cs"/>
              </a:rPr>
              <a:t>PSi</a:t>
            </a:r>
            <a:r>
              <a:rPr lang="en-US" sz="1200" kern="1200" baseline="0" dirty="0" smtClean="0">
                <a:solidFill>
                  <a:schemeClr val="tx1"/>
                </a:solidFill>
                <a:latin typeface="+mn-lt"/>
                <a:ea typeface="+mn-ea"/>
                <a:cs typeface="+mn-cs"/>
              </a:rPr>
              <a:t> surface is markedly expressed by the absorption peaks of Si–O–Si vibrations at 1070 cm-1. Upon the mechanical grinding a strong increase of the Si–O–Si absorption peak took place because of the oxidation of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surface in water. The mostly oxidized silicon surface bonds of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ensure </a:t>
            </a:r>
            <a:r>
              <a:rPr lang="en-US" sz="1200" kern="1200" baseline="0" dirty="0" err="1" smtClean="0">
                <a:solidFill>
                  <a:schemeClr val="tx1"/>
                </a:solidFill>
                <a:latin typeface="+mn-lt"/>
                <a:ea typeface="+mn-ea"/>
                <a:cs typeface="+mn-cs"/>
              </a:rPr>
              <a:t>thehydrophilic</a:t>
            </a:r>
            <a:r>
              <a:rPr lang="en-US" sz="1200" kern="1200" baseline="0" dirty="0" smtClean="0">
                <a:solidFill>
                  <a:schemeClr val="tx1"/>
                </a:solidFill>
                <a:latin typeface="+mn-lt"/>
                <a:ea typeface="+mn-ea"/>
                <a:cs typeface="+mn-cs"/>
              </a:rPr>
              <a:t> properties of the latter that determines the possibility to form the stable aqueous suspension.</a:t>
            </a:r>
          </a:p>
          <a:p>
            <a:r>
              <a:rPr lang="en-US" sz="1200" kern="1200" baseline="0" dirty="0" smtClean="0">
                <a:solidFill>
                  <a:schemeClr val="tx1"/>
                </a:solidFill>
                <a:latin typeface="+mn-lt"/>
                <a:ea typeface="+mn-ea"/>
                <a:cs typeface="+mn-cs"/>
              </a:rPr>
              <a:t>Figures (right-hand) shows two examples of nitrogen adsorption desorption isotherms and pore size distributions for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According to the BET data the specific surface area is estimated to be about 300 and 450 m2/g for the </a:t>
            </a:r>
            <a:r>
              <a:rPr lang="en-US" sz="1200" kern="1200" baseline="0" dirty="0" err="1" smtClean="0">
                <a:solidFill>
                  <a:schemeClr val="tx1"/>
                </a:solidFill>
                <a:latin typeface="+mn-lt"/>
                <a:ea typeface="+mn-ea"/>
                <a:cs typeface="+mn-cs"/>
              </a:rPr>
              <a:t>PSi</a:t>
            </a:r>
            <a:r>
              <a:rPr lang="en-US" sz="1200" kern="1200" baseline="0" dirty="0" smtClean="0">
                <a:solidFill>
                  <a:schemeClr val="tx1"/>
                </a:solidFill>
                <a:latin typeface="+mn-lt"/>
                <a:ea typeface="+mn-ea"/>
                <a:cs typeface="+mn-cs"/>
              </a:rPr>
              <a:t> film and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respectively. The observed increase of specific surface area can be explained by mechanical distraction of interconnections between silicon </a:t>
            </a:r>
            <a:r>
              <a:rPr lang="en-US" sz="1200" kern="1200" baseline="0" dirty="0" err="1" smtClean="0">
                <a:solidFill>
                  <a:schemeClr val="tx1"/>
                </a:solidFill>
                <a:latin typeface="+mn-lt"/>
                <a:ea typeface="+mn-ea"/>
                <a:cs typeface="+mn-cs"/>
              </a:rPr>
              <a:t>nanocrystals</a:t>
            </a:r>
            <a:r>
              <a:rPr lang="en-US" sz="1200" kern="1200" baseline="0" dirty="0" smtClean="0">
                <a:solidFill>
                  <a:schemeClr val="tx1"/>
                </a:solidFill>
                <a:latin typeface="+mn-lt"/>
                <a:ea typeface="+mn-ea"/>
                <a:cs typeface="+mn-cs"/>
              </a:rPr>
              <a:t> under the employed high-energy milling of </a:t>
            </a:r>
            <a:r>
              <a:rPr lang="en-US" sz="1200" kern="1200" baseline="0" dirty="0" err="1" smtClean="0">
                <a:solidFill>
                  <a:schemeClr val="tx1"/>
                </a:solidFill>
                <a:latin typeface="+mn-lt"/>
                <a:ea typeface="+mn-ea"/>
                <a:cs typeface="+mn-cs"/>
              </a:rPr>
              <a:t>PSi</a:t>
            </a:r>
            <a:r>
              <a:rPr lang="en-US" sz="1200" kern="1200" baseline="0" dirty="0" smtClean="0">
                <a:solidFill>
                  <a:schemeClr val="tx1"/>
                </a:solidFill>
                <a:latin typeface="+mn-lt"/>
                <a:ea typeface="+mn-ea"/>
                <a:cs typeface="+mn-cs"/>
              </a:rPr>
              <a:t> films. The mean pore diameters are 10 and 4 nm for </a:t>
            </a:r>
            <a:r>
              <a:rPr lang="en-US" sz="1200" kern="1200" baseline="0" dirty="0" err="1" smtClean="0">
                <a:solidFill>
                  <a:schemeClr val="tx1"/>
                </a:solidFill>
                <a:latin typeface="+mn-lt"/>
                <a:ea typeface="+mn-ea"/>
                <a:cs typeface="+mn-cs"/>
              </a:rPr>
              <a:t>PSi</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SiNPs</a:t>
            </a:r>
            <a:r>
              <a:rPr lang="en-US" sz="1200" kern="1200" baseline="0" dirty="0" smtClean="0">
                <a:solidFill>
                  <a:schemeClr val="tx1"/>
                </a:solidFill>
                <a:latin typeface="+mn-lt"/>
                <a:ea typeface="+mn-ea"/>
                <a:cs typeface="+mn-cs"/>
              </a:rPr>
              <a:t>, respectively (see for detail </a:t>
            </a:r>
            <a:r>
              <a:rPr lang="en-US" sz="1200" kern="1200" baseline="0" dirty="0" err="1" smtClean="0">
                <a:solidFill>
                  <a:schemeClr val="tx1"/>
                </a:solidFill>
                <a:latin typeface="+mn-lt"/>
                <a:ea typeface="+mn-ea"/>
                <a:cs typeface="+mn-cs"/>
              </a:rPr>
              <a:t>L.A.Osminkina</a:t>
            </a:r>
            <a:r>
              <a:rPr lang="en-US" sz="1200" kern="1200" baseline="0" dirty="0" smtClean="0">
                <a:solidFill>
                  <a:schemeClr val="tx1"/>
                </a:solidFill>
                <a:latin typeface="+mn-lt"/>
                <a:ea typeface="+mn-ea"/>
                <a:cs typeface="+mn-cs"/>
              </a:rPr>
              <a:t> et al., J. </a:t>
            </a:r>
            <a:r>
              <a:rPr lang="en-US" sz="1200" kern="1200" baseline="0" dirty="0" err="1" smtClean="0">
                <a:solidFill>
                  <a:schemeClr val="tx1"/>
                </a:solidFill>
                <a:latin typeface="+mn-lt"/>
                <a:ea typeface="+mn-ea"/>
                <a:cs typeface="+mn-cs"/>
              </a:rPr>
              <a:t>Nanopart</a:t>
            </a:r>
            <a:r>
              <a:rPr lang="en-US" sz="1200" kern="1200" baseline="0" dirty="0" smtClean="0">
                <a:solidFill>
                  <a:schemeClr val="tx1"/>
                </a:solidFill>
                <a:latin typeface="+mn-lt"/>
                <a:ea typeface="+mn-ea"/>
                <a:cs typeface="+mn-cs"/>
              </a:rPr>
              <a:t>. Res. 16:240  (2016)).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92188" y="768350"/>
            <a:ext cx="5114925" cy="3836988"/>
          </a:xfrm>
        </p:spPr>
      </p:sp>
      <p:sp>
        <p:nvSpPr>
          <p:cNvPr id="3" name="Заметки 2"/>
          <p:cNvSpPr>
            <a:spLocks noGrp="1"/>
          </p:cNvSpPr>
          <p:nvPr>
            <p:ph type="body" idx="1"/>
          </p:nvPr>
        </p:nvSpPr>
        <p:spPr/>
        <p:txBody>
          <a:bodyPr>
            <a:normAutofit fontScale="92500"/>
          </a:bodyPr>
          <a:lstStyle/>
          <a:p>
            <a:r>
              <a:rPr lang="en-GB" sz="1200" kern="1200" dirty="0" smtClean="0">
                <a:solidFill>
                  <a:schemeClr val="tx1"/>
                </a:solidFill>
                <a:latin typeface="+mn-lt"/>
                <a:ea typeface="+mn-ea"/>
                <a:cs typeface="+mn-cs"/>
              </a:rPr>
              <a:t>Aqueous suspensions of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were fabricated by the mechanical grinding of </a:t>
            </a:r>
            <a:r>
              <a:rPr lang="en-GB" sz="1200" kern="1200" dirty="0" err="1" smtClean="0">
                <a:solidFill>
                  <a:schemeClr val="tx1"/>
                </a:solidFill>
                <a:latin typeface="+mn-lt"/>
                <a:ea typeface="+mn-ea"/>
                <a:cs typeface="+mn-cs"/>
              </a:rPr>
              <a:t>PSi</a:t>
            </a:r>
            <a:r>
              <a:rPr lang="en-GB" sz="1200" kern="1200" dirty="0" smtClean="0">
                <a:solidFill>
                  <a:schemeClr val="tx1"/>
                </a:solidFill>
                <a:latin typeface="+mn-lt"/>
                <a:ea typeface="+mn-ea"/>
                <a:cs typeface="+mn-cs"/>
              </a:rPr>
              <a:t> films formed by the electrochemical etching of low boron-doped (specific resistivity of 10 </a:t>
            </a:r>
            <a:r>
              <a:rPr lang="en-GB" sz="1200" kern="1200" dirty="0" err="1" smtClean="0">
                <a:solidFill>
                  <a:schemeClr val="tx1"/>
                </a:solidFill>
                <a:latin typeface="+mn-lt"/>
                <a:ea typeface="+mn-ea"/>
                <a:cs typeface="+mn-cs"/>
              </a:rPr>
              <a:t>Ω•cm</a:t>
            </a:r>
            <a:r>
              <a:rPr lang="en-GB" sz="1200" kern="1200" dirty="0" smtClean="0">
                <a:solidFill>
                  <a:schemeClr val="tx1"/>
                </a:solidFill>
                <a:latin typeface="+mn-lt"/>
                <a:ea typeface="+mn-ea"/>
                <a:cs typeface="+mn-cs"/>
              </a:rPr>
              <a:t>) (100)-oriented c-Si wafers in a solution of HF(50%):C</a:t>
            </a:r>
            <a:r>
              <a:rPr lang="en-GB" sz="1200" kern="1200" baseline="-25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H</a:t>
            </a:r>
            <a:r>
              <a:rPr lang="en-GB" sz="1200" kern="1200" baseline="-25000" dirty="0" smtClean="0">
                <a:solidFill>
                  <a:schemeClr val="tx1"/>
                </a:solidFill>
                <a:latin typeface="+mn-lt"/>
                <a:ea typeface="+mn-ea"/>
                <a:cs typeface="+mn-cs"/>
              </a:rPr>
              <a:t>5</a:t>
            </a:r>
            <a:r>
              <a:rPr lang="en-GB" sz="1200" kern="1200" dirty="0" smtClean="0">
                <a:solidFill>
                  <a:schemeClr val="tx1"/>
                </a:solidFill>
                <a:latin typeface="+mn-lt"/>
                <a:ea typeface="+mn-ea"/>
                <a:cs typeface="+mn-cs"/>
              </a:rPr>
              <a:t>OH = 1:1 at a current density of 60 </a:t>
            </a:r>
            <a:r>
              <a:rPr lang="en-GB" sz="1200" kern="1200" dirty="0" err="1" smtClean="0">
                <a:solidFill>
                  <a:schemeClr val="tx1"/>
                </a:solidFill>
                <a:latin typeface="+mn-lt"/>
                <a:ea typeface="+mn-ea"/>
                <a:cs typeface="+mn-cs"/>
              </a:rPr>
              <a:t>mA</a:t>
            </a:r>
            <a:r>
              <a:rPr lang="en-GB" sz="1200" kern="1200" dirty="0" smtClean="0">
                <a:solidFill>
                  <a:schemeClr val="tx1"/>
                </a:solidFill>
                <a:latin typeface="+mn-lt"/>
                <a:ea typeface="+mn-ea"/>
                <a:cs typeface="+mn-cs"/>
              </a:rPr>
              <a:t>/cm</a:t>
            </a:r>
            <a:r>
              <a:rPr lang="en-GB" sz="1200" kern="1200" baseline="30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 and etching time of 30–60 min. Prior the grinding process, the films were detached from c-Si substrates by applying a short pulse of the etching current with a density of 600 </a:t>
            </a:r>
            <a:r>
              <a:rPr lang="en-GB" sz="1200" kern="1200" dirty="0" err="1" smtClean="0">
                <a:solidFill>
                  <a:schemeClr val="tx1"/>
                </a:solidFill>
                <a:latin typeface="+mn-lt"/>
                <a:ea typeface="+mn-ea"/>
                <a:cs typeface="+mn-cs"/>
              </a:rPr>
              <a:t>mA</a:t>
            </a:r>
            <a:r>
              <a:rPr lang="en-GB" sz="1200" kern="1200" dirty="0" smtClean="0">
                <a:solidFill>
                  <a:schemeClr val="tx1"/>
                </a:solidFill>
                <a:latin typeface="+mn-lt"/>
                <a:ea typeface="+mn-ea"/>
                <a:cs typeface="+mn-cs"/>
              </a:rPr>
              <a:t>/cm</a:t>
            </a:r>
            <a:r>
              <a:rPr lang="en-GB" sz="1200" kern="1200" baseline="30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 The grinding was performed by hand-milling of the films in an agate pounder to produce a powder of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and further high-energy milling in de-ionized water for 30 min under the rotation speed of 1000 rpm using a FRITSCH “</a:t>
            </a:r>
            <a:r>
              <a:rPr lang="en-GB" sz="1200" kern="1200" dirty="0" err="1" smtClean="0">
                <a:solidFill>
                  <a:schemeClr val="tx1"/>
                </a:solidFill>
                <a:latin typeface="+mn-lt"/>
                <a:ea typeface="+mn-ea"/>
                <a:cs typeface="+mn-cs"/>
              </a:rPr>
              <a:t>Pulverisette</a:t>
            </a:r>
            <a:r>
              <a:rPr lang="en-GB" sz="1200" kern="1200" dirty="0" smtClean="0">
                <a:solidFill>
                  <a:schemeClr val="tx1"/>
                </a:solidFill>
                <a:latin typeface="+mn-lt"/>
                <a:ea typeface="+mn-ea"/>
                <a:cs typeface="+mn-cs"/>
              </a:rPr>
              <a:t> 7 premium line” ball milling machine. Freshly prepared aqueous suspensions were centrifuged at 2000 rpm for 2 minutes, and then the obtained supernatant was diluted with water down to a concentration of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in 1 mg/</a:t>
            </a:r>
            <a:r>
              <a:rPr lang="en-GB" sz="1200" kern="1200" dirty="0" err="1" smtClean="0">
                <a:solidFill>
                  <a:schemeClr val="tx1"/>
                </a:solidFill>
                <a:latin typeface="+mn-lt"/>
                <a:ea typeface="+mn-ea"/>
                <a:cs typeface="+mn-cs"/>
              </a:rPr>
              <a:t>mL.</a:t>
            </a:r>
            <a:r>
              <a:rPr lang="en-GB" sz="1200" kern="1200" dirty="0" smtClean="0">
                <a:solidFill>
                  <a:schemeClr val="tx1"/>
                </a:solidFill>
                <a:latin typeface="+mn-lt"/>
                <a:ea typeface="+mn-ea"/>
                <a:cs typeface="+mn-cs"/>
              </a:rPr>
              <a:t> To prepare </a:t>
            </a:r>
            <a:r>
              <a:rPr lang="en-GB" sz="1200" kern="1200" dirty="0" err="1" smtClean="0">
                <a:solidFill>
                  <a:schemeClr val="tx1"/>
                </a:solidFill>
                <a:latin typeface="+mn-lt"/>
                <a:ea typeface="+mn-ea"/>
                <a:cs typeface="+mn-cs"/>
              </a:rPr>
              <a:t>dextran</a:t>
            </a:r>
            <a:r>
              <a:rPr lang="en-GB" sz="1200" kern="1200" dirty="0" smtClean="0">
                <a:solidFill>
                  <a:schemeClr val="tx1"/>
                </a:solidFill>
                <a:latin typeface="+mn-lt"/>
                <a:ea typeface="+mn-ea"/>
                <a:cs typeface="+mn-cs"/>
              </a:rPr>
              <a:t>-coated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DSiNPs</a:t>
            </a:r>
            <a:r>
              <a:rPr lang="en-GB" sz="1200" kern="1200" dirty="0" smtClean="0">
                <a:solidFill>
                  <a:schemeClr val="tx1"/>
                </a:solidFill>
                <a:latin typeface="+mn-lt"/>
                <a:ea typeface="+mn-ea"/>
                <a:cs typeface="+mn-cs"/>
              </a:rPr>
              <a:t>), a 1 </a:t>
            </a:r>
            <a:r>
              <a:rPr lang="en-GB" sz="1200" kern="1200" dirty="0" err="1" smtClean="0">
                <a:solidFill>
                  <a:schemeClr val="tx1"/>
                </a:solidFill>
                <a:latin typeface="+mn-lt"/>
                <a:ea typeface="+mn-ea"/>
                <a:cs typeface="+mn-cs"/>
              </a:rPr>
              <a:t>mL</a:t>
            </a:r>
            <a:r>
              <a:rPr lang="en-GB" sz="1200" kern="1200" dirty="0" smtClean="0">
                <a:solidFill>
                  <a:schemeClr val="tx1"/>
                </a:solidFill>
                <a:latin typeface="+mn-lt"/>
                <a:ea typeface="+mn-ea"/>
                <a:cs typeface="+mn-cs"/>
              </a:rPr>
              <a:t> aliquot of the aqueous suspension of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was mixed with a 1 </a:t>
            </a:r>
            <a:r>
              <a:rPr lang="en-GB" sz="1200" kern="1200" dirty="0" err="1" smtClean="0">
                <a:solidFill>
                  <a:schemeClr val="tx1"/>
                </a:solidFill>
                <a:latin typeface="+mn-lt"/>
                <a:ea typeface="+mn-ea"/>
                <a:cs typeface="+mn-cs"/>
              </a:rPr>
              <a:t>mL</a:t>
            </a:r>
            <a:r>
              <a:rPr lang="en-GB" sz="1200" kern="1200" dirty="0" smtClean="0">
                <a:solidFill>
                  <a:schemeClr val="tx1"/>
                </a:solidFill>
                <a:latin typeface="+mn-lt"/>
                <a:ea typeface="+mn-ea"/>
                <a:cs typeface="+mn-cs"/>
              </a:rPr>
              <a:t> aliquot of </a:t>
            </a:r>
            <a:r>
              <a:rPr lang="en-GB" sz="1200" kern="1200" dirty="0" err="1" smtClean="0">
                <a:solidFill>
                  <a:schemeClr val="tx1"/>
                </a:solidFill>
                <a:latin typeface="+mn-lt"/>
                <a:ea typeface="+mn-ea"/>
                <a:cs typeface="+mn-cs"/>
              </a:rPr>
              <a:t>dextran</a:t>
            </a:r>
            <a:r>
              <a:rPr lang="en-GB" sz="1200" kern="1200" dirty="0" smtClean="0">
                <a:solidFill>
                  <a:schemeClr val="tx1"/>
                </a:solidFill>
                <a:latin typeface="+mn-lt"/>
                <a:ea typeface="+mn-ea"/>
                <a:cs typeface="+mn-cs"/>
              </a:rPr>
              <a:t> solution (30000–40000 mol wt, 10% </a:t>
            </a:r>
            <a:r>
              <a:rPr lang="en-GB" sz="1200" kern="1200" dirty="0" err="1" smtClean="0">
                <a:solidFill>
                  <a:schemeClr val="tx1"/>
                </a:solidFill>
                <a:latin typeface="+mn-lt"/>
                <a:ea typeface="+mn-ea"/>
                <a:cs typeface="+mn-cs"/>
              </a:rPr>
              <a:t>dextran</a:t>
            </a:r>
            <a:r>
              <a:rPr lang="en-GB" sz="1200" kern="1200" dirty="0" smtClean="0">
                <a:solidFill>
                  <a:schemeClr val="tx1"/>
                </a:solidFill>
                <a:latin typeface="+mn-lt"/>
                <a:ea typeface="+mn-ea"/>
                <a:cs typeface="+mn-cs"/>
              </a:rPr>
              <a:t>, 0.9% </a:t>
            </a:r>
            <a:r>
              <a:rPr lang="en-GB" sz="1200" kern="1200" dirty="0" err="1" smtClean="0">
                <a:solidFill>
                  <a:schemeClr val="tx1"/>
                </a:solidFill>
                <a:latin typeface="+mn-lt"/>
                <a:ea typeface="+mn-ea"/>
                <a:cs typeface="+mn-cs"/>
              </a:rPr>
              <a:t>NaCl</a:t>
            </a:r>
            <a:r>
              <a:rPr lang="en-GB" sz="1200" kern="1200" dirty="0" smtClean="0">
                <a:solidFill>
                  <a:schemeClr val="tx1"/>
                </a:solidFill>
                <a:latin typeface="+mn-lt"/>
                <a:ea typeface="+mn-ea"/>
                <a:cs typeface="+mn-cs"/>
              </a:rPr>
              <a:t>), after which the mixture was </a:t>
            </a:r>
            <a:r>
              <a:rPr lang="en-GB" sz="1200" kern="1200" dirty="0" err="1" smtClean="0">
                <a:solidFill>
                  <a:schemeClr val="tx1"/>
                </a:solidFill>
                <a:latin typeface="+mn-lt"/>
                <a:ea typeface="+mn-ea"/>
                <a:cs typeface="+mn-cs"/>
              </a:rPr>
              <a:t>sonicated</a:t>
            </a:r>
            <a:r>
              <a:rPr lang="en-GB" sz="1200" kern="1200" dirty="0" smtClean="0">
                <a:solidFill>
                  <a:schemeClr val="tx1"/>
                </a:solidFill>
                <a:latin typeface="+mn-lt"/>
                <a:ea typeface="+mn-ea"/>
                <a:cs typeface="+mn-cs"/>
              </a:rPr>
              <a:t> for 1 h in a 30 kHz ultrasonic bath and settled for 24 h before the experiments.</a:t>
            </a:r>
          </a:p>
          <a:p>
            <a:r>
              <a:rPr lang="en-US" sz="1200" kern="1200" dirty="0" smtClean="0">
                <a:solidFill>
                  <a:schemeClr val="tx1"/>
                </a:solidFill>
                <a:latin typeface="+mn-lt"/>
                <a:ea typeface="+mn-ea"/>
                <a:cs typeface="+mn-cs"/>
              </a:rPr>
              <a:t>Figures show photos of the </a:t>
            </a:r>
            <a:r>
              <a:rPr lang="en-US" sz="1200" kern="1200" dirty="0" err="1" smtClean="0">
                <a:solidFill>
                  <a:schemeClr val="tx1"/>
                </a:solidFill>
                <a:latin typeface="+mn-lt"/>
                <a:ea typeface="+mn-ea"/>
                <a:cs typeface="+mn-cs"/>
              </a:rPr>
              <a:t>SiNPs</a:t>
            </a:r>
            <a:r>
              <a:rPr lang="en-US" sz="1200" kern="1200" dirty="0" smtClean="0">
                <a:solidFill>
                  <a:schemeClr val="tx1"/>
                </a:solidFill>
                <a:latin typeface="+mn-lt"/>
                <a:ea typeface="+mn-ea"/>
                <a:cs typeface="+mn-cs"/>
              </a:rPr>
              <a:t> (left) and </a:t>
            </a:r>
            <a:r>
              <a:rPr lang="en-US" sz="1200" kern="1200" dirty="0" err="1" smtClean="0">
                <a:solidFill>
                  <a:schemeClr val="tx1"/>
                </a:solidFill>
                <a:latin typeface="+mn-lt"/>
                <a:ea typeface="+mn-ea"/>
                <a:cs typeface="+mn-cs"/>
              </a:rPr>
              <a:t>DSiNPs</a:t>
            </a:r>
            <a:r>
              <a:rPr lang="en-US" sz="1200" kern="1200" dirty="0" smtClean="0">
                <a:solidFill>
                  <a:schemeClr val="tx1"/>
                </a:solidFill>
                <a:latin typeface="+mn-lt"/>
                <a:ea typeface="+mn-ea"/>
                <a:cs typeface="+mn-cs"/>
              </a:rPr>
              <a:t> (right) aqueous suspensions with the concentration of 1 mg/</a:t>
            </a:r>
            <a:r>
              <a:rPr lang="en-US" sz="1200" kern="1200" dirty="0" err="1" smtClean="0">
                <a:solidFill>
                  <a:schemeClr val="tx1"/>
                </a:solidFill>
                <a:latin typeface="+mn-lt"/>
                <a:ea typeface="+mn-ea"/>
                <a:cs typeface="+mn-cs"/>
              </a:rPr>
              <a:t>mL.</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TEM image of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fabricated by grinding of the </a:t>
            </a:r>
            <a:r>
              <a:rPr lang="en-GB" sz="1200" kern="1200" dirty="0" err="1" smtClean="0">
                <a:solidFill>
                  <a:schemeClr val="tx1"/>
                </a:solidFill>
                <a:latin typeface="+mn-lt"/>
                <a:ea typeface="+mn-ea"/>
                <a:cs typeface="+mn-cs"/>
              </a:rPr>
              <a:t>PSi</a:t>
            </a:r>
            <a:r>
              <a:rPr lang="en-GB" sz="1200" kern="1200" dirty="0" smtClean="0">
                <a:solidFill>
                  <a:schemeClr val="tx1"/>
                </a:solidFill>
                <a:latin typeface="+mn-lt"/>
                <a:ea typeface="+mn-ea"/>
                <a:cs typeface="+mn-cs"/>
              </a:rPr>
              <a:t> powder in water is presented in Figure at the left-hand. The inset depicts the size distribution of particles plotted on the basis of the TEM image using a free software </a:t>
            </a:r>
            <a:r>
              <a:rPr lang="en-GB" sz="1200" kern="1200" dirty="0" err="1" smtClean="0">
                <a:solidFill>
                  <a:schemeClr val="tx1"/>
                </a:solidFill>
                <a:latin typeface="+mn-lt"/>
                <a:ea typeface="+mn-ea"/>
                <a:cs typeface="+mn-cs"/>
              </a:rPr>
              <a:t>ImageJ</a:t>
            </a:r>
            <a:r>
              <a:rPr lang="en-GB" sz="1200" kern="1200" dirty="0" smtClean="0">
                <a:solidFill>
                  <a:schemeClr val="tx1"/>
                </a:solidFill>
                <a:latin typeface="+mn-lt"/>
                <a:ea typeface="+mn-ea"/>
                <a:cs typeface="+mn-cs"/>
              </a:rPr>
              <a:t>, which</a:t>
            </a:r>
            <a:r>
              <a:rPr lang="en-US" sz="1200" kern="1200" dirty="0" smtClean="0">
                <a:solidFill>
                  <a:schemeClr val="tx1"/>
                </a:solidFill>
                <a:latin typeface="+mn-lt"/>
                <a:ea typeface="+mn-ea"/>
                <a:cs typeface="+mn-cs"/>
              </a:rPr>
              <a:t> shows that </a:t>
            </a:r>
            <a:r>
              <a:rPr lang="en-GB" sz="1200" kern="1200" dirty="0" smtClean="0">
                <a:solidFill>
                  <a:schemeClr val="tx1"/>
                </a:solidFill>
                <a:latin typeface="+mn-lt"/>
                <a:ea typeface="+mn-ea"/>
                <a:cs typeface="+mn-cs"/>
              </a:rPr>
              <a:t>the employed grinding procedure allowed us to obtain suspensions of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with a mean diameter near 60 nm. To prevent a rapid degradation of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after the intravenous injection and to increase their blood half-life, nanoparticles could be coated with a polysaccharide (</a:t>
            </a:r>
            <a:r>
              <a:rPr lang="en-GB" sz="1200" kern="1200" dirty="0" err="1" smtClean="0">
                <a:solidFill>
                  <a:schemeClr val="tx1"/>
                </a:solidFill>
                <a:latin typeface="+mn-lt"/>
                <a:ea typeface="+mn-ea"/>
                <a:cs typeface="+mn-cs"/>
              </a:rPr>
              <a:t>dextran</a:t>
            </a:r>
            <a:r>
              <a:rPr lang="en-GB"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TEM image of </a:t>
            </a:r>
            <a:r>
              <a:rPr lang="en-GB" sz="1200" kern="1200" dirty="0" err="1" smtClean="0">
                <a:solidFill>
                  <a:schemeClr val="tx1"/>
                </a:solidFill>
                <a:latin typeface="+mn-lt"/>
                <a:ea typeface="+mn-ea"/>
                <a:cs typeface="+mn-cs"/>
              </a:rPr>
              <a:t>DSiNPs</a:t>
            </a:r>
            <a:r>
              <a:rPr lang="en-GB" sz="1200" kern="1200" dirty="0" smtClean="0">
                <a:solidFill>
                  <a:schemeClr val="tx1"/>
                </a:solidFill>
                <a:latin typeface="+mn-lt"/>
                <a:ea typeface="+mn-ea"/>
                <a:cs typeface="+mn-cs"/>
              </a:rPr>
              <a:t> is presented in Figure at the right-hand.</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inset depicts the particle size distribution plotted on the basis of the TEM image. As one can see, coating the surface of </a:t>
            </a:r>
            <a:r>
              <a:rPr lang="en-GB" sz="1200" kern="1200" dirty="0" err="1" smtClean="0">
                <a:solidFill>
                  <a:schemeClr val="tx1"/>
                </a:solidFill>
                <a:latin typeface="+mn-lt"/>
                <a:ea typeface="+mn-ea"/>
                <a:cs typeface="+mn-cs"/>
              </a:rPr>
              <a:t>SiNPs</a:t>
            </a:r>
            <a:r>
              <a:rPr lang="en-GB" sz="1200" kern="1200" dirty="0" smtClean="0">
                <a:solidFill>
                  <a:schemeClr val="tx1"/>
                </a:solidFill>
                <a:latin typeface="+mn-lt"/>
                <a:ea typeface="+mn-ea"/>
                <a:cs typeface="+mn-cs"/>
              </a:rPr>
              <a:t> with </a:t>
            </a:r>
            <a:r>
              <a:rPr lang="en-GB" sz="1200" kern="1200" dirty="0" err="1" smtClean="0">
                <a:solidFill>
                  <a:schemeClr val="tx1"/>
                </a:solidFill>
                <a:latin typeface="+mn-lt"/>
                <a:ea typeface="+mn-ea"/>
                <a:cs typeface="+mn-cs"/>
              </a:rPr>
              <a:t>dextran</a:t>
            </a:r>
            <a:r>
              <a:rPr lang="en-GB" sz="1200" kern="1200" dirty="0" smtClean="0">
                <a:solidFill>
                  <a:schemeClr val="tx1"/>
                </a:solidFill>
                <a:latin typeface="+mn-lt"/>
                <a:ea typeface="+mn-ea"/>
                <a:cs typeface="+mn-cs"/>
              </a:rPr>
              <a:t>, which is described above, leads to the increase of nanoparticles’ mean size to the value of nearly 80 nm</a:t>
            </a:r>
            <a:r>
              <a:rPr lang="en-GB" sz="1200" kern="1200" baseline="0" dirty="0" smtClean="0">
                <a:solidFill>
                  <a:schemeClr val="tx1"/>
                </a:solidFill>
                <a:latin typeface="+mn-lt"/>
                <a:ea typeface="+mn-ea"/>
                <a:cs typeface="+mn-cs"/>
              </a:rPr>
              <a:t> (see for detail </a:t>
            </a:r>
            <a:r>
              <a:rPr lang="en-GB" sz="1200" kern="1200" baseline="0" dirty="0" err="1" smtClean="0">
                <a:solidFill>
                  <a:schemeClr val="tx1"/>
                </a:solidFill>
                <a:latin typeface="+mn-lt"/>
                <a:ea typeface="+mn-ea"/>
                <a:cs typeface="+mn-cs"/>
              </a:rPr>
              <a:t>L.A.Osminkina</a:t>
            </a:r>
            <a:r>
              <a:rPr lang="en-GB" sz="1200" kern="1200" baseline="0" dirty="0" smtClean="0">
                <a:solidFill>
                  <a:schemeClr val="tx1"/>
                </a:solidFill>
                <a:latin typeface="+mn-lt"/>
                <a:ea typeface="+mn-ea"/>
                <a:cs typeface="+mn-cs"/>
              </a:rPr>
              <a:t> et al., </a:t>
            </a:r>
            <a:r>
              <a:rPr lang="en-GB" sz="1200" kern="1200" baseline="0" dirty="0" err="1" smtClean="0">
                <a:solidFill>
                  <a:schemeClr val="tx1"/>
                </a:solidFill>
                <a:latin typeface="+mn-lt"/>
                <a:ea typeface="+mn-ea"/>
                <a:cs typeface="+mn-cs"/>
              </a:rPr>
              <a:t>Micropor.&amp;Mesopor</a:t>
            </a:r>
            <a:r>
              <a:rPr lang="en-GB" sz="1200" kern="1200" baseline="0" dirty="0" smtClean="0">
                <a:solidFill>
                  <a:schemeClr val="tx1"/>
                </a:solidFill>
                <a:latin typeface="+mn-lt"/>
                <a:ea typeface="+mn-ea"/>
                <a:cs typeface="+mn-cs"/>
              </a:rPr>
              <a:t>. Mat. 210, 169-175 (2015)). </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solidFill>
                  <a:prstClr val="black"/>
                </a:solidFill>
              </a:rPr>
              <a:pPr>
                <a:defRPr/>
              </a:pPr>
              <a:t>8</a:t>
            </a:fld>
            <a:endParaRPr lang="ru-R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39C88-1CAD-45F4-9F3C-2051EDDAABD0}" type="slidenum">
              <a:rPr lang="fr-CA">
                <a:solidFill>
                  <a:prstClr val="black"/>
                </a:solidFill>
              </a:rPr>
              <a:pPr/>
              <a:t>9</a:t>
            </a:fld>
            <a:endParaRPr lang="fr-CA">
              <a:solidFill>
                <a:prstClr val="black"/>
              </a:solidFill>
            </a:endParaRPr>
          </a:p>
        </p:txBody>
      </p:sp>
      <p:sp>
        <p:nvSpPr>
          <p:cNvPr id="595970" name="Rectangle 2"/>
          <p:cNvSpPr>
            <a:spLocks noGrp="1" noRot="1" noChangeAspect="1" noChangeArrowheads="1" noTextEdit="1"/>
          </p:cNvSpPr>
          <p:nvPr>
            <p:ph type="sldImg"/>
          </p:nvPr>
        </p:nvSpPr>
        <p:spPr>
          <a:xfrm>
            <a:off x="992188" y="768350"/>
            <a:ext cx="5114925" cy="3836988"/>
          </a:xfrm>
          <a:ln/>
        </p:spPr>
      </p:sp>
      <p:sp>
        <p:nvSpPr>
          <p:cNvPr id="59597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laser-assisted method for fast production of concentrated aqueous solutions of ultrapure Si-based colloidal nanoparticles was reported. The method profits from 3D geometry of femtosecond laser ablation water-dispersed microscale colloids, prepared preliminarily by mechanical milling of a Si wafer, in order to avoid strong concentration gradients of ablated material and provide similar conditions of nanocluster growth within a relatively large laser caustics volume. We demonstrate the possibility for fast synthesis of non-aggregated, low size dispersed, crystalline Si-based nanoparticles, whose size and surface oxidation can be controlled by changing the initial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microcolloid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concentration and the amount of dissolved oxygen in water. Having much superior purity compared to chemically synthesized counterparts and exhibiting photoluminescence response, the nanoparticles present a unique object for biological in vivo applications such as drug vectoring, imaging, and therapeutics.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whole procedure consists of two steps. The first "mechanical milling" step serves to prepare concentrated solutions of water-dispersed Si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microparticles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In the simplest case, it can be done through a hammer-based milling of a Si wafer and a further wet milling of crashed particles in a planetary ball mill. Crystalline Si wafers (p-type boron doped with specific resistivity of about 1−10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Symbol"/>
              </a:rPr>
              <a:t></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*cm) were first crushed by a hummer to obtain powder with a particle size less than 1 mm. To further mill the particles, the dry powder was subjected to high energy wet milling in a Fritsch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Pulverisette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7 planetary ball mill with grinding ball diameter of 5 mm. The grinding bowl and balls were made from tungsten carbide. The milling was done for the c-Si powder mixed with de-ionized water to get the initial concentration of c-Si particles of about 10 g L</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The milling time and rotation speed were 5 minutes and 1000 rpm, respectively. The milled particles are normally size-dispersed between few tens of nm and 1 µm with the mean size around 500 nm, as shown in Fig. 1a. The formed suspension was diluted in 18 M</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Symbol"/>
              </a:rPr>
              <a:t></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de-ionized water to different concentrations from 0.08 to 1 g L</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The final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microparticle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solution was dark grey. Top layer of about 10 mL of the suspension was taken and used as the initial suspension for the laser-assisted treatment. </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second "laser treatment" step employs approaches of fs laser fragmentation,</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35–37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which were previously applied for re-shaping of already formed gold colloids. In our experiments, 10 mL of the newly prepared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microparticle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solutions with the concentration ranging from 0.08 to 1 g L</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were transferred into a glass cuvette and subjected to laser irradiation by an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Yb:KGW</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femtosecond laser (Amplitude Systems, 1025 nm, 480 fs, 1 kHz). The laser beam with initial diameter of 2.3 mm was focused by a 75-mm lens in the center of the cuvette, while the solution was stirred by a magnet to homogenize the ablation process. The duration of the laser fragmentation step was selected to provide a stabilized "quasi-equilibrium" size distribution of nanoparticles after the fragmentation of all micro-colloids, as was determined from Transmission Electron Microscopy (TEM) images. The duration of this step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dependened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on the concentration of the initial solution and varied from 45 minutes for 0.08 g L</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to 5 hours for 1 g L</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solutions. The experiments were carried out both in ambient conditions when water was saturated with air under atmospheric pressure and after bubbling of the solutions by nitrogen gas in order to deoxygenate them. We used relatively low laser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fluences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(1 J cm</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−2</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to avoid the phenomenon of laser-assisted plasma breakdown of the liquid, but the radiation intensity was high enough to ablate the suspended particles.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laser treatment process in oxygen-saturated water led to a visible change of the solution color from deep grey to completely transparent. At relatively high initial concentration of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microparticles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solution became slightly yellow − brownish. Meanwhile, when water was deoxygenated by nitrogen pumping (before and during the experiment), the solution remained grey even after a prolonged laser fragmentation procedure. The laser-treated samples were very stable without any trace of precipitated particles on the bottom of the vial. As shown in Fig. 1b, the laser ablation process led to a complete fragmentation of suspended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microparticles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the formation of small nanoparticles. The mean size of produced nanoparticles was proportional to the initial concentration of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microcolloids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As shown in Fig. 1(b, c), the use of relatively low concentrations (0.08−0.1 g L</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led to small (2−3 nm) and low size dispersed (the dispersion was lower than 2.5 nm full width at half maximum (FWHM)) nanoparticles, whereas the 6-times increase of particles concentration resulted in the nanoparticles with the mean size of 20−25 nm and the size dispersion less than 10 nm FWHM. As shown in Fig. 1d, for the range of used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microcolloid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concentrations, the nanoparticle mean size increased linearly as the initial concentration was increased. Additionally, we estimated the stability of nanoparticle characteristics during their post-fabrication aging in deionized water. 2-month aging in sealed glass vial did not reveal any sign of precipitation of nanoparticles on the vial bottom, whereas TEM analysis evidenced the stability of size characteristics and the absence of agglomeration effects.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High-resolution TEM (HRTEM) studies revealed a high crystallinity of Si-based nanoparticles prepared by laser fragmentation. As shown in Fig. 2a, crystalline planes could be easily seen on HRTEM images. Diffraction mode images confirmed the polycrystalline cubic structure of Si nanoparticles.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X-ray Photoelectron Spectroscopy (XPS) revealed a strong influence of the content of water-dissolved molecular oxygen on the composition of laser-synthesized nanoparticles. The deconvolution by Gaussian contours of Si 2p XPS spectra solutions before and after laser fragmentation in deoxygenated water (Fig. 3a) demonstrated the presence of three bands, including a low intensity band with a maximum at ~99.0 eV, a much more intense band at approximately 101.0 eV, and another intense band at ~103.0 eV. These bands may be assigned to crystalline non-oxidized silicon Si</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0</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(crystalline Si matrix), silicon mono-oxide Si</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2+</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SiO</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completely oxidized silicon Si</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4+</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(SiO</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2</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respectively.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Finally, Si nanoparticles produced by the laser fragmentation in air-saturated water (red circles) exhibited remarkable photoluminescence (PL) signals with two main peaks at about 450 and 900 nm, although the PL intensity was rather weak compared to cases of electrochemically prepared porous silicon</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5</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nanostructured layers formed by laser ablation of Si in gaseous environment.</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On the other hand, nanoparticles prepared by laser fragmentation in deoxygenated water exhibited much weaker PL signals that is probably explained by an insufficient passivation of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nonradiative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surface states of the formed nanoparticles by silicon dioxide. This supposition is confirmed by a much weaker peak Si</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4+</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peak in Si 2p XPS spectrum compared to the case of laser fragmentation in air-saturated water. We expect that PL efficiency can be further improved through the optimization of laser-ablative fragmentation process and additional chemical processing of formed nanoparticles (see for detail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P.Blandin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et al.,  J. Mat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Chem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 1(19), 2489-2495 (2013)). </a:t>
            </a:r>
          </a:p>
          <a:p>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Ultrapure laser-synthesized Si-based quantum dots (QDs), which are water-dispersible and exhibit bright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exciton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PL in the window of relative tissue transparency near 800 nm, were prepared by nanosecond laser ablation of crystalline Si targets in gaseous helium, followed by ultrasound-assisted dispersion of the deposited films in physiological saline. The proposed method avoids any toxic by-products during the synthesis. Efficient contrast of the Si QDs in living cells by following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exciton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PL was demonstrated.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prepared QDs do not provoke any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cytoxicity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effects while penetrating into the cells and efficiently accumulating near the cell membrane and in the cytoplasm. Combined with the possibility of enabling parallel therapeutic channels, ultrapure laser-synthesized Si nanostructures present unique object for cancer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theranostic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applications.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laser-ablative synthesis consists of two steps. As the first step, a technique of pulsed laser ablation of a solid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c-Si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target in gaseous ambience to deposit a thin nanostructured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-based film on a substrate was used. Briefly, a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c-Si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wafer is irradiated by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UV</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radiation of a </a:t>
            </a:r>
            <a:r>
              <a:rPr kumimoji="0" lang="en-US" sz="1200" b="0" i="1" u="none" strike="noStrike" kern="1200" cap="none" spc="0" normalizeH="0" baseline="0" noProof="0" dirty="0" err="1" smtClean="0">
                <a:ln>
                  <a:noFill/>
                </a:ln>
                <a:solidFill>
                  <a:prstClr val="black"/>
                </a:solidFill>
                <a:effectLst/>
                <a:uLnTx/>
                <a:uFillTx/>
                <a:latin typeface="+mn-lt"/>
                <a:ea typeface="+mn-ea"/>
                <a:cs typeface="+mn-cs"/>
              </a:rPr>
              <a:t>KrF</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excimer laser in residual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He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gas. The laser irradiation leads to ablation of material in the form of atoms and smallest nanoclusters, which move perpendicularly to the target surface, as shown schematically in Figure.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He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gas under the pressure of 1-5 </a:t>
            </a:r>
            <a:r>
              <a:rPr kumimoji="0" lang="en-US" sz="1200" b="0" i="1" u="none" strike="noStrike" kern="1200" cap="none" spc="0" normalizeH="0" baseline="0" noProof="0" dirty="0" err="1" smtClean="0">
                <a:ln>
                  <a:noFill/>
                </a:ln>
                <a:solidFill>
                  <a:prstClr val="black"/>
                </a:solidFill>
                <a:effectLst/>
                <a:uLnTx/>
                <a:uFillTx/>
                <a:latin typeface="+mn-lt"/>
                <a:ea typeface="+mn-ea"/>
                <a:cs typeface="+mn-cs"/>
              </a:rPr>
              <a:t>Torr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is used to finely control the growth and crystallization of nanoclusters: collisions of the nanoclusters with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He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atoms lead to their cooling, condensation and crystallization in the vapor phase. The nanocrystals are then deposited on optically polished substrates of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c-Si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wafers, which are placed 2-3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cm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from the target, to form a nanostructured film with the thickness of 1-5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µm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As shown in Figure, such films are highly porous with the estimated porosity of 65-75%. The films also contain hemispherical µm-size droplets due to the ejection of large target fragments, but these droplets do not affect the integrity and optical quality of the films. As the second stage, an ultrasound-assisted breakage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sonification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of the laser-deposited films in deionized water or physiological saline was used. The nanostructured porous films were detached from the substrate as a result of this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sonification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dispersed in the solution forming a colloidal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nanocrystal-based suspension.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Fine structure of typical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can be seen in  high resolution TEM image (e). It is visible that these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are composed of randomly distributed crystalline grains (denoted by orange circles) incorporated into the porous matrix. Such a matrix is mostly composed of amorphous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SiO</a:t>
            </a:r>
            <a:r>
              <a:rPr kumimoji="0" lang="en-US" sz="1200" b="0" i="0" u="none" strike="noStrike" kern="1200" cap="none" spc="0" normalizeH="0" baseline="-25000" noProof="0" dirty="0" err="1" smtClean="0">
                <a:ln>
                  <a:noFill/>
                </a:ln>
                <a:solidFill>
                  <a:prstClr val="black"/>
                </a:solidFill>
                <a:effectLst/>
                <a:uLnTx/>
                <a:uFillTx/>
                <a:latin typeface="+mn-lt"/>
                <a:ea typeface="+mn-ea"/>
                <a:cs typeface="+mn-cs"/>
              </a:rPr>
              <a:t>x</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According to NPs size distribution shown in the inset of Fig. 1e, the mean crystal size is 2.5 ±0.5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nm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while QDs with sizes of 5-8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nm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are also present. It should be noted that such small nanocrystal sizes are consistent with the manifestation of the quantum confinement effect in semiconductor nanostructure.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laser-ablated films exhibit strong PL signals just after their exposition to ambient air. As shown in Fig. 2a, the recorded PL band is spectrally centered at 1.5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eV</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(810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nm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While the band position is commonly explained by the quantum confinement of charge carriers in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QDs, the PL origin can be attributed to the radiative recombination of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excitons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either in the whole volume of QDs</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13,39</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on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Si-O</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bonds at the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SiO</a:t>
            </a:r>
            <a:r>
              <a:rPr kumimoji="0" lang="en-US" sz="1200" b="0" i="1" u="none" strike="noStrike" kern="1200" cap="none" spc="0" normalizeH="0" baseline="-25000" noProof="0" dirty="0" smtClean="0">
                <a:ln>
                  <a:noFill/>
                </a:ln>
                <a:solidFill>
                  <a:prstClr val="black"/>
                </a:solidFill>
                <a:effectLst/>
                <a:uLnTx/>
                <a:uFillTx/>
                <a:latin typeface="+mn-lt"/>
                <a:ea typeface="+mn-ea"/>
                <a:cs typeface="+mn-cs"/>
              </a:rPr>
              <a:t>2</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interface</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40</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 that the band position (1.5 eV) perfectly corresponds to the average nanocrystal size 2.5 ±0.5 nm, what is in accordance with results observed for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excitonic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PL of Si QDs in SiO</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2</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matrix.</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important that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exciton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PL band does not disappear after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sonification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of the LA-Si films and their subsequent dispersion in pure water or physiological saline (Fig. 2a). The storage of NPs in aqueous media leads to a slight blue-shift of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exciton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PL band to 1.6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eV</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which is probably explained by a partial oxidation of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and consequently, to a decrease of the size of pure Si core. The storage of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in aqueous environment also leads to the appearance of the second PL band located at 2.7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eV</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which is usually attributed to the electronic states of point defects in the </a:t>
            </a:r>
            <a:r>
              <a:rPr kumimoji="0" lang="en-US" sz="1200" b="0" i="1" u="none" strike="noStrike" kern="1200" cap="none" spc="0" normalizeH="0" baseline="0" noProof="0" dirty="0" err="1" smtClean="0">
                <a:ln>
                  <a:noFill/>
                </a:ln>
                <a:solidFill>
                  <a:prstClr val="black"/>
                </a:solidFill>
                <a:effectLst/>
                <a:uLnTx/>
                <a:uFillTx/>
                <a:latin typeface="+mn-lt"/>
                <a:ea typeface="+mn-ea"/>
                <a:cs typeface="+mn-cs"/>
              </a:rPr>
              <a:t>SiO</a:t>
            </a:r>
            <a:r>
              <a:rPr kumimoji="0" lang="en-US" sz="1200" b="0" i="1" u="none" strike="noStrike" kern="1200" cap="none" spc="0" normalizeH="0" baseline="-25000" noProof="0" dirty="0" err="1" smtClean="0">
                <a:ln>
                  <a:noFill/>
                </a:ln>
                <a:solidFill>
                  <a:prstClr val="black"/>
                </a:solidFill>
                <a:effectLst/>
                <a:uLnTx/>
                <a:uFillTx/>
                <a:latin typeface="+mn-lt"/>
                <a:ea typeface="+mn-ea"/>
                <a:cs typeface="+mn-cs"/>
              </a:rPr>
              <a:t>x</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phase. The most relevant candidates for the origin of blue band are neutral oxygen vacancy (≡Si-Si≡), which are molecular-like centers in silicon-rich or oxygen-deficient silicon oxides. It is also important that the observed PL bands have quite different time decay dependences. Whereas the time decay of the defect-related band is very fast (tens of nanosecond for the 10-fold decrease of the PL intensity), the relevant parameter for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exciton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band is much slower (tens of µs), which is in agreement with previous studies of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exciton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emission in porous silicon and nanostructured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-based films. The external QY of the spectrally integrated PL was found to be about 5% and 3% for the films and aqueous suspensions of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respectively. It should be noted that such QY values are orders of magnitude higher than in the case of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prepared by laser ablation in deionized water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assess the potential of the prepared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for biological imaging tasks, we carried out a series of tests on the incubation of nanoparticles in a cellular model. Fig. 3 shows confocal fluorescent microscopy images of cancer cells with added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under different magnifications. Cell nuclei are colored blue and the cytoplasm is colored green. Fig. 3a shows the cells in different proliferation states, including mitotic cells in the metaphase. The last ones can be distinguished by metaphase plates, which look as blue rods substituting normal nuclei. These data evidence normal cell proliferation in the medium containing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(red or red-blue spots) that confirms excellent biocompatibility of the prepared Si QDs. Figs. 3b and 3c represent detailed views of cells before and after washing out of the nutrient solution with dispersed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correspondingly, and Fig. 3d represents a control group without NPs. It is visible that most LA-</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NPs emit both red and blue PL bands, which are in good agreement with their PL spectra in water (see Fig.2b). In the images of Fig.3 one can distinguish several groups of luminescent NPs: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free-floating NPs outside the cells; (ii) NPs stuck on the cell membrane; (iii) NPs penetrated into the cell cytoplasm; (iv) NPs concentrated near the cell nuclei. The observed variety of NPs locations evidences a non-selective mechanism of their penetration into the cells, i.e. endocytosis. Note that LA-Si NPs located near the nucleus membrane are hardly able to penetrate inside the nuclei, because the size of NPs is larger than the pore size of the nucleus membrane.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Thus, the incubation of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QDs into living cells does not provoke any toxicity effects, while the NPs easily penetrate into the cells and concentrate in different cell regions except the nuclei. The presence of the NPs can be efficiently tracked by the red and blue emission of the PL bands of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QDs (see for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deatal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M/B/</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Gongalsky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et al.,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Rep. 6:24732 (2016)).</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pPr>
                <a:defRPr/>
              </a:pPr>
              <a:t>10</a:t>
            </a:fld>
            <a:endParaRPr lang="ru-RU"/>
          </a:p>
        </p:txBody>
      </p:sp>
    </p:spTree>
    <p:extLst>
      <p:ext uri="{BB962C8B-B14F-4D97-AF65-F5344CB8AC3E}">
        <p14:creationId xmlns:p14="http://schemas.microsoft.com/office/powerpoint/2010/main" val="391745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80898" name="Заметки 2"/>
          <p:cNvSpPr>
            <a:spLocks noGrp="1"/>
          </p:cNvSpPr>
          <p:nvPr>
            <p:ph type="body" idx="1"/>
          </p:nvPr>
        </p:nvSpPr>
        <p:spPr>
          <a:noFill/>
        </p:spPr>
        <p:txBody>
          <a:bodyPr/>
          <a:lstStyle/>
          <a:p>
            <a:endParaRPr lang="en-US" smtClean="0"/>
          </a:p>
        </p:txBody>
      </p:sp>
      <p:sp>
        <p:nvSpPr>
          <p:cNvPr id="80899" name="Номер слайда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7A9FA98C-A72E-491E-8303-39AF458875A6}" type="slidenum">
              <a:rPr lang="ru-RU" sz="1300">
                <a:solidFill>
                  <a:prstClr val="black"/>
                </a:solidFill>
                <a:latin typeface="Calibri" pitchFamily="34" charset="0"/>
              </a:rPr>
              <a:pPr algn="r" defTabSz="990600"/>
              <a:t>11</a:t>
            </a:fld>
            <a:endParaRPr lang="ru-RU" sz="130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RF heating of aqueous suspensions of Si NPs was investigated. The temperature increase relative to the pure water was found to be non-monotonic  versus RF frequency. While the RF heating in the frequency range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frpm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20 to 150 MHz is well explained by a model of the Joule heat relies in homogeneous electrolyte, the low frequency RF heating below 10 MHz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requeires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another explanation, e.g. by modeling the electrical currents nearby nanoparticles.</a:t>
            </a:r>
          </a:p>
          <a:p>
            <a:endParaRPr lang="ru-RU" dirty="0"/>
          </a:p>
        </p:txBody>
      </p:sp>
      <p:sp>
        <p:nvSpPr>
          <p:cNvPr id="4" name="Номер слайда 3"/>
          <p:cNvSpPr>
            <a:spLocks noGrp="1"/>
          </p:cNvSpPr>
          <p:nvPr>
            <p:ph type="sldNum" sz="quarter" idx="10"/>
          </p:nvPr>
        </p:nvSpPr>
        <p:spPr/>
        <p:txBody>
          <a:bodyPr/>
          <a:lstStyle/>
          <a:p>
            <a:pPr>
              <a:defRPr/>
            </a:pPr>
            <a:fld id="{F8CC427D-0E3D-4F85-BA1D-0E75B152A963}" type="slidenum">
              <a:rPr lang="ru-RU" smtClean="0">
                <a:solidFill>
                  <a:prstClr val="black"/>
                </a:solidFill>
              </a:rPr>
              <a:pPr>
                <a:defRPr/>
              </a:pPr>
              <a:t>13</a:t>
            </a:fld>
            <a:endParaRPr lang="ru-RU">
              <a:solidFill>
                <a:prstClr val="black"/>
              </a:solidFill>
            </a:endParaRPr>
          </a:p>
        </p:txBody>
      </p:sp>
    </p:spTree>
    <p:extLst>
      <p:ext uri="{BB962C8B-B14F-4D97-AF65-F5344CB8AC3E}">
        <p14:creationId xmlns:p14="http://schemas.microsoft.com/office/powerpoint/2010/main" val="168961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7"/>
          <p:cNvSpPr/>
          <p:nvPr/>
        </p:nvSpPr>
        <p:spPr>
          <a:xfrm>
            <a:off x="0" y="1"/>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8"/>
          <p:cNvSpPr/>
          <p:nvPr/>
        </p:nvSpPr>
        <p:spPr>
          <a:xfrm>
            <a:off x="309564" y="681039"/>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19"/>
          <p:cNvSpPr/>
          <p:nvPr/>
        </p:nvSpPr>
        <p:spPr>
          <a:xfrm>
            <a:off x="268290" y="681039"/>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20"/>
          <p:cNvSpPr/>
          <p:nvPr/>
        </p:nvSpPr>
        <p:spPr>
          <a:xfrm>
            <a:off x="249239"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23"/>
          <p:cNvSpPr/>
          <p:nvPr/>
        </p:nvSpPr>
        <p:spPr>
          <a:xfrm>
            <a:off x="222249" y="681039"/>
            <a:ext cx="7939"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24"/>
          <p:cNvSpPr/>
          <p:nvPr/>
        </p:nvSpPr>
        <p:spPr>
          <a:xfrm>
            <a:off x="255589" y="5046664"/>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25"/>
          <p:cNvSpPr/>
          <p:nvPr/>
        </p:nvSpPr>
        <p:spPr>
          <a:xfrm>
            <a:off x="255589"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26"/>
          <p:cNvSpPr/>
          <p:nvPr/>
        </p:nvSpPr>
        <p:spPr>
          <a:xfrm>
            <a:off x="255589"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27"/>
          <p:cNvSpPr/>
          <p:nvPr/>
        </p:nvSpPr>
        <p:spPr>
          <a:xfrm>
            <a:off x="255589" y="4541839"/>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a:xfrm>
            <a:off x="6477000" y="6416676"/>
            <a:ext cx="2133600" cy="365125"/>
          </a:xfrm>
        </p:spPr>
        <p:txBody>
          <a:bodyPr/>
          <a:lstStyle>
            <a:lvl1pPr>
              <a:defRPr>
                <a:solidFill>
                  <a:srgbClr val="0033CC"/>
                </a:solidFill>
              </a:defRPr>
            </a:lvl1pPr>
            <a:extLst/>
          </a:lstStyle>
          <a:p>
            <a:pPr>
              <a:defRPr/>
            </a:pPr>
            <a:endParaRPr lang="ru-RU" dirty="0"/>
          </a:p>
        </p:txBody>
      </p:sp>
      <p:sp>
        <p:nvSpPr>
          <p:cNvPr id="16" name="Footer Placeholder 16"/>
          <p:cNvSpPr>
            <a:spLocks noGrp="1"/>
          </p:cNvSpPr>
          <p:nvPr>
            <p:ph type="ftr" sz="quarter" idx="11"/>
          </p:nvPr>
        </p:nvSpPr>
        <p:spPr>
          <a:xfrm>
            <a:off x="914400" y="6416676"/>
            <a:ext cx="5562600" cy="365125"/>
          </a:xfrm>
        </p:spPr>
        <p:txBody>
          <a:bodyPr/>
          <a:lstStyle>
            <a:lvl1pPr>
              <a:defRPr>
                <a:solidFill>
                  <a:srgbClr val="0033CC"/>
                </a:solidFill>
              </a:defRPr>
            </a:lvl1pPr>
            <a:extLst/>
          </a:lstStyle>
          <a:p>
            <a:pPr>
              <a:defRPr/>
            </a:pP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766B64-3D0C-491F-8E4D-29D3648EBDF4}"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245964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B511C-511E-4A8E-8604-047C6CAA619A}"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401691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5B1F8-BCEA-43AE-AA2C-496EF264ACFC}"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396292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20B279-D095-444C-9242-F250BF758378}"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1090181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AB1D99-B44C-41CE-A7EF-D8751C39026D}"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614512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A8E9BC-0B03-493C-AE7A-A86E37FE7D0C}"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20217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25E50A-8F8F-4454-8219-E27670B9682D}"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1460603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D83A13A0-3A0D-4B14-B950-B7C32279CB18}"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3244318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347014-22A8-44BB-B5DF-E6290EFF85F3}"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1661571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041B3-DCB9-4F43-8288-BA0674A3E413}"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2255441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9B266-EEA2-487B-83A9-D9B678AD8FC0}"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1350877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F8C3EE-6693-43DD-B7E9-F4BD8BB8918A}"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3331605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9"/>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5B0132-E78D-45E4-A8F3-269970ED38C2}"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1659267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9"/>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9896F12-76F0-4156-826F-C230D8FE806A}"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1683836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9"/>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9"/>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ACC63CE-6310-417A-A864-8C06444FD069}"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4034309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7"/>
          <p:cNvSpPr/>
          <p:nvPr/>
        </p:nvSpPr>
        <p:spPr>
          <a:xfrm>
            <a:off x="0" y="1"/>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Rectangle 18"/>
          <p:cNvSpPr/>
          <p:nvPr/>
        </p:nvSpPr>
        <p:spPr>
          <a:xfrm>
            <a:off x="309564" y="681039"/>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ectangle 19"/>
          <p:cNvSpPr/>
          <p:nvPr/>
        </p:nvSpPr>
        <p:spPr>
          <a:xfrm>
            <a:off x="268290" y="681039"/>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7" name="Rectangle 20"/>
          <p:cNvSpPr/>
          <p:nvPr/>
        </p:nvSpPr>
        <p:spPr>
          <a:xfrm>
            <a:off x="249239"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23"/>
          <p:cNvSpPr/>
          <p:nvPr/>
        </p:nvSpPr>
        <p:spPr>
          <a:xfrm>
            <a:off x="222249" y="681039"/>
            <a:ext cx="7939"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24"/>
          <p:cNvSpPr/>
          <p:nvPr/>
        </p:nvSpPr>
        <p:spPr>
          <a:xfrm>
            <a:off x="255589" y="5046664"/>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ctangle 25"/>
          <p:cNvSpPr/>
          <p:nvPr/>
        </p:nvSpPr>
        <p:spPr>
          <a:xfrm>
            <a:off x="255589"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Rectangle 26"/>
          <p:cNvSpPr/>
          <p:nvPr/>
        </p:nvSpPr>
        <p:spPr>
          <a:xfrm>
            <a:off x="255589"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4" name="Rectangle 27"/>
          <p:cNvSpPr/>
          <p:nvPr/>
        </p:nvSpPr>
        <p:spPr>
          <a:xfrm>
            <a:off x="255589" y="4541839"/>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a:xfrm>
            <a:off x="6477000" y="6416676"/>
            <a:ext cx="2133600" cy="365125"/>
          </a:xfrm>
        </p:spPr>
        <p:txBody>
          <a:bodyPr/>
          <a:lstStyle>
            <a:lvl1pPr>
              <a:defRPr/>
            </a:lvl1pPr>
            <a:extLst/>
          </a:lstStyle>
          <a:p>
            <a:pPr>
              <a:defRPr/>
            </a:pPr>
            <a:fld id="{92468B50-B740-4294-8076-0F2CDE11087E}" type="datetimeFigureOut">
              <a:rPr lang="ru-RU">
                <a:solidFill>
                  <a:srgbClr val="D6ECFF"/>
                </a:solidFill>
              </a:rPr>
              <a:pPr>
                <a:defRPr/>
              </a:pPr>
              <a:t>12.12.2016</a:t>
            </a:fld>
            <a:endParaRPr lang="ru-RU">
              <a:solidFill>
                <a:srgbClr val="D6ECFF"/>
              </a:solidFill>
            </a:endParaRPr>
          </a:p>
        </p:txBody>
      </p:sp>
      <p:sp>
        <p:nvSpPr>
          <p:cNvPr id="16" name="Footer Placeholder 16"/>
          <p:cNvSpPr>
            <a:spLocks noGrp="1"/>
          </p:cNvSpPr>
          <p:nvPr>
            <p:ph type="ftr" sz="quarter" idx="11"/>
          </p:nvPr>
        </p:nvSpPr>
        <p:spPr>
          <a:xfrm>
            <a:off x="914400" y="6416676"/>
            <a:ext cx="5562600" cy="365125"/>
          </a:xfrm>
        </p:spPr>
        <p:txBody>
          <a:bodyPr/>
          <a:lstStyle>
            <a:lvl1pPr>
              <a:defRPr/>
            </a:lvl1pPr>
            <a:extLst/>
          </a:lstStyle>
          <a:p>
            <a:pPr>
              <a:defRPr/>
            </a:pPr>
            <a:endParaRPr lang="ru-RU">
              <a:solidFill>
                <a:srgbClr val="D6ECFF"/>
              </a:solidFill>
            </a:endParaRPr>
          </a:p>
        </p:txBody>
      </p:sp>
      <p:sp>
        <p:nvSpPr>
          <p:cNvPr id="17" name="Slide Number Placeholder 28"/>
          <p:cNvSpPr>
            <a:spLocks noGrp="1"/>
          </p:cNvSpPr>
          <p:nvPr>
            <p:ph type="sldNum" sz="quarter" idx="12"/>
          </p:nvPr>
        </p:nvSpPr>
        <p:spPr>
          <a:xfrm>
            <a:off x="8610600" y="6416676"/>
            <a:ext cx="457200" cy="365125"/>
          </a:xfrm>
        </p:spPr>
        <p:txBody>
          <a:bodyPr/>
          <a:lstStyle>
            <a:lvl1pPr>
              <a:defRPr/>
            </a:lvl1pPr>
            <a:extLst/>
          </a:lstStyle>
          <a:p>
            <a:pPr>
              <a:defRPr/>
            </a:pPr>
            <a:fld id="{57286297-6D41-4F56-8260-01DB75C225B3}" type="slidenum">
              <a:rPr lang="ru-RU">
                <a:solidFill>
                  <a:srgbClr val="D6ECFF"/>
                </a:solidFill>
              </a:rPr>
              <a:pPr>
                <a:defRPr/>
              </a:pPr>
              <a:t>‹#›</a:t>
            </a:fld>
            <a:endParaRPr lang="ru-RU">
              <a:solidFill>
                <a:srgbClr val="D6ECFF"/>
              </a:solidFill>
            </a:endParaRPr>
          </a:p>
        </p:txBody>
      </p:sp>
    </p:spTree>
    <p:extLst>
      <p:ext uri="{BB962C8B-B14F-4D97-AF65-F5344CB8AC3E}">
        <p14:creationId xmlns:p14="http://schemas.microsoft.com/office/powerpoint/2010/main" val="408330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0" y="1"/>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Rectangle 7"/>
          <p:cNvSpPr/>
          <p:nvPr/>
        </p:nvSpPr>
        <p:spPr>
          <a:xfrm>
            <a:off x="255589" y="5046664"/>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ectangle 8"/>
          <p:cNvSpPr/>
          <p:nvPr/>
        </p:nvSpPr>
        <p:spPr>
          <a:xfrm>
            <a:off x="255589"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7" name="Rectangle 9"/>
          <p:cNvSpPr/>
          <p:nvPr/>
        </p:nvSpPr>
        <p:spPr>
          <a:xfrm>
            <a:off x="255589"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10"/>
          <p:cNvSpPr/>
          <p:nvPr/>
        </p:nvSpPr>
        <p:spPr>
          <a:xfrm>
            <a:off x="255589" y="4541839"/>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11"/>
          <p:cNvSpPr/>
          <p:nvPr/>
        </p:nvSpPr>
        <p:spPr>
          <a:xfrm>
            <a:off x="309564" y="681039"/>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14"/>
          <p:cNvSpPr/>
          <p:nvPr/>
        </p:nvSpPr>
        <p:spPr>
          <a:xfrm>
            <a:off x="268290" y="681039"/>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5"/>
          <p:cNvSpPr/>
          <p:nvPr/>
        </p:nvSpPr>
        <p:spPr>
          <a:xfrm>
            <a:off x="249239" y="681039"/>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ctangle 16"/>
          <p:cNvSpPr/>
          <p:nvPr/>
        </p:nvSpPr>
        <p:spPr>
          <a:xfrm>
            <a:off x="222249" y="681039"/>
            <a:ext cx="7939"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Freeform 17"/>
          <p:cNvSpPr>
            <a:spLocks/>
          </p:cNvSpPr>
          <p:nvPr/>
        </p:nvSpPr>
        <p:spPr bwMode="auto">
          <a:xfrm>
            <a:off x="4829177"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ru-RU">
              <a:solidFill>
                <a:prstClr val="white"/>
              </a:solidFill>
              <a:cs typeface="Arial" charset="0"/>
            </a:endParaRPr>
          </a:p>
        </p:txBody>
      </p:sp>
      <p:sp>
        <p:nvSpPr>
          <p:cNvPr id="14" name="Freeform 18"/>
          <p:cNvSpPr>
            <a:spLocks/>
          </p:cNvSpPr>
          <p:nvPr/>
        </p:nvSpPr>
        <p:spPr bwMode="auto">
          <a:xfrm>
            <a:off x="374651" y="1"/>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ru-RU">
              <a:solidFill>
                <a:prstClr val="white"/>
              </a:solidFill>
              <a:cs typeface="Arial" charset="0"/>
            </a:endParaRPr>
          </a:p>
        </p:txBody>
      </p:sp>
      <p:sp>
        <p:nvSpPr>
          <p:cNvPr id="15" name="Freeform 19"/>
          <p:cNvSpPr>
            <a:spLocks/>
          </p:cNvSpPr>
          <p:nvPr/>
        </p:nvSpPr>
        <p:spPr bwMode="auto">
          <a:xfrm rot="5236414">
            <a:off x="4461669" y="1483519"/>
            <a:ext cx="4114800" cy="1189039"/>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16" name="Freeform 20"/>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17" name="Freeform 23"/>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18" name="Freeform 24"/>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19" name="Freeform 25"/>
          <p:cNvSpPr>
            <a:spLocks/>
          </p:cNvSpPr>
          <p:nvPr/>
        </p:nvSpPr>
        <p:spPr bwMode="auto">
          <a:xfrm>
            <a:off x="5948365" y="4246564"/>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0" name="Freeform 26"/>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1" name="Freeform 27"/>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2" name="Freeform 28"/>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3" name="Freeform 29"/>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4" name="Freeform 30"/>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5" name="Freeform 31"/>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6" name="Freeform 32"/>
          <p:cNvSpPr>
            <a:spLocks/>
          </p:cNvSpPr>
          <p:nvPr/>
        </p:nvSpPr>
        <p:spPr bwMode="auto">
          <a:xfrm>
            <a:off x="366713" y="2133601"/>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7" name="Freeform 33"/>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cs typeface="Arial" charset="0"/>
            </a:endParaRPr>
          </a:p>
        </p:txBody>
      </p:sp>
      <p:sp>
        <p:nvSpPr>
          <p:cNvPr id="28" name="Rectangle 34"/>
          <p:cNvSpPr/>
          <p:nvPr/>
        </p:nvSpPr>
        <p:spPr>
          <a:xfrm>
            <a:off x="363539"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9" name="Rectangle 35"/>
          <p:cNvSpPr/>
          <p:nvPr/>
        </p:nvSpPr>
        <p:spPr>
          <a:xfrm flipH="1">
            <a:off x="371475" y="681039"/>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0" name="Rectangle 36"/>
          <p:cNvSpPr/>
          <p:nvPr/>
        </p:nvSpPr>
        <p:spPr>
          <a:xfrm flipH="1">
            <a:off x="411164" y="681039"/>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1" name="Rectangle 37"/>
          <p:cNvSpPr/>
          <p:nvPr/>
        </p:nvSpPr>
        <p:spPr>
          <a:xfrm flipH="1">
            <a:off x="447676"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2" name="Rectangle 38"/>
          <p:cNvSpPr/>
          <p:nvPr/>
        </p:nvSpPr>
        <p:spPr>
          <a:xfrm flipH="1">
            <a:off x="476251"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3" name="Rectangle 39"/>
          <p:cNvSpPr/>
          <p:nvPr/>
        </p:nvSpPr>
        <p:spPr>
          <a:xfrm>
            <a:off x="500063" y="681039"/>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706903"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1"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34" name="Date Placeholder 3"/>
          <p:cNvSpPr>
            <a:spLocks noGrp="1"/>
          </p:cNvSpPr>
          <p:nvPr>
            <p:ph type="dt" sz="half" idx="10"/>
          </p:nvPr>
        </p:nvSpPr>
        <p:spPr>
          <a:xfrm>
            <a:off x="6477000" y="6416676"/>
            <a:ext cx="2133600" cy="365125"/>
          </a:xfrm>
        </p:spPr>
        <p:txBody>
          <a:bodyPr/>
          <a:lstStyle>
            <a:lvl1pPr>
              <a:defRPr/>
            </a:lvl1pPr>
            <a:extLst/>
          </a:lstStyle>
          <a:p>
            <a:pPr>
              <a:defRPr/>
            </a:pPr>
            <a:fld id="{68906CAF-6415-42CF-A5A7-F0C9D2873D55}" type="datetimeFigureOut">
              <a:rPr lang="ru-RU">
                <a:solidFill>
                  <a:srgbClr val="D6ECFF"/>
                </a:solidFill>
              </a:rPr>
              <a:pPr>
                <a:defRPr/>
              </a:pPr>
              <a:t>12.12.2016</a:t>
            </a:fld>
            <a:endParaRPr lang="ru-RU">
              <a:solidFill>
                <a:srgbClr val="D6ECFF"/>
              </a:solidFill>
            </a:endParaRPr>
          </a:p>
        </p:txBody>
      </p:sp>
      <p:sp>
        <p:nvSpPr>
          <p:cNvPr id="35" name="Footer Placeholder 4"/>
          <p:cNvSpPr>
            <a:spLocks noGrp="1"/>
          </p:cNvSpPr>
          <p:nvPr>
            <p:ph type="ftr" sz="quarter" idx="11"/>
          </p:nvPr>
        </p:nvSpPr>
        <p:spPr>
          <a:xfrm>
            <a:off x="914400" y="6416676"/>
            <a:ext cx="5562600" cy="365125"/>
          </a:xfrm>
        </p:spPr>
        <p:txBody>
          <a:bodyPr/>
          <a:lstStyle>
            <a:lvl1pPr>
              <a:defRPr/>
            </a:lvl1pPr>
            <a:extLst/>
          </a:lstStyle>
          <a:p>
            <a:pPr>
              <a:defRPr/>
            </a:pPr>
            <a:endParaRPr lang="ru-RU">
              <a:solidFill>
                <a:srgbClr val="D6ECFF"/>
              </a:solidFill>
            </a:endParaRPr>
          </a:p>
        </p:txBody>
      </p:sp>
      <p:sp>
        <p:nvSpPr>
          <p:cNvPr id="36" name="Slide Number Placeholder 5"/>
          <p:cNvSpPr>
            <a:spLocks noGrp="1"/>
          </p:cNvSpPr>
          <p:nvPr>
            <p:ph type="sldNum" sz="quarter" idx="12"/>
          </p:nvPr>
        </p:nvSpPr>
        <p:spPr>
          <a:xfrm>
            <a:off x="8610600" y="6416676"/>
            <a:ext cx="457200" cy="365125"/>
          </a:xfrm>
        </p:spPr>
        <p:txBody>
          <a:bodyPr/>
          <a:lstStyle>
            <a:lvl1pPr>
              <a:defRPr/>
            </a:lvl1pPr>
            <a:extLst/>
          </a:lstStyle>
          <a:p>
            <a:pPr>
              <a:defRPr/>
            </a:pPr>
            <a:fld id="{307E6152-25B3-4575-9E6A-793FABDDB30E}" type="slidenum">
              <a:rPr lang="ru-RU">
                <a:solidFill>
                  <a:srgbClr val="D6ECFF"/>
                </a:solidFill>
              </a:rPr>
              <a:pPr>
                <a:defRPr/>
              </a:pPr>
              <a:t>‹#›</a:t>
            </a:fld>
            <a:endParaRPr lang="ru-RU">
              <a:solidFill>
                <a:srgbClr val="D6ECFF"/>
              </a:solidFill>
            </a:endParaRPr>
          </a:p>
        </p:txBody>
      </p:sp>
    </p:spTree>
    <p:extLst>
      <p:ext uri="{BB962C8B-B14F-4D97-AF65-F5344CB8AC3E}">
        <p14:creationId xmlns:p14="http://schemas.microsoft.com/office/powerpoint/2010/main" val="2801531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6"/>
            <a:ext cx="2133600" cy="365125"/>
          </a:xfrm>
        </p:spPr>
        <p:txBody>
          <a:bodyPr/>
          <a:lstStyle>
            <a:lvl1pPr>
              <a:defRPr/>
            </a:lvl1pPr>
            <a:extLst/>
          </a:lstStyle>
          <a:p>
            <a:pPr>
              <a:defRPr/>
            </a:pPr>
            <a:fld id="{A32130AF-9BC6-4C8D-9DFB-64B6F685F8F8}" type="datetimeFigureOut">
              <a:rPr lang="ru-RU">
                <a:solidFill>
                  <a:srgbClr val="D6ECFF"/>
                </a:solidFill>
              </a:rPr>
              <a:pPr>
                <a:defRPr/>
              </a:pPr>
              <a:t>12.12.2016</a:t>
            </a:fld>
            <a:endParaRPr lang="ru-RU">
              <a:solidFill>
                <a:srgbClr val="D6ECFF"/>
              </a:solidFill>
            </a:endParaRPr>
          </a:p>
        </p:txBody>
      </p:sp>
      <p:sp>
        <p:nvSpPr>
          <p:cNvPr id="6" name="Footer Placeholder 5"/>
          <p:cNvSpPr>
            <a:spLocks noGrp="1"/>
          </p:cNvSpPr>
          <p:nvPr>
            <p:ph type="ftr" sz="quarter" idx="11"/>
          </p:nvPr>
        </p:nvSpPr>
        <p:spPr>
          <a:xfrm>
            <a:off x="914400" y="6416676"/>
            <a:ext cx="5562600" cy="365125"/>
          </a:xfrm>
        </p:spPr>
        <p:txBody>
          <a:bodyPr/>
          <a:lstStyle>
            <a:lvl1pPr>
              <a:defRPr/>
            </a:lvl1pPr>
            <a:extLst/>
          </a:lstStyle>
          <a:p>
            <a:pPr>
              <a:defRPr/>
            </a:pPr>
            <a:endParaRPr lang="ru-RU">
              <a:solidFill>
                <a:srgbClr val="D6ECFF"/>
              </a:solidFill>
            </a:endParaRPr>
          </a:p>
        </p:txBody>
      </p:sp>
      <p:sp>
        <p:nvSpPr>
          <p:cNvPr id="7" name="Slide Number Placeholder 6"/>
          <p:cNvSpPr>
            <a:spLocks noGrp="1"/>
          </p:cNvSpPr>
          <p:nvPr>
            <p:ph type="sldNum" sz="quarter" idx="12"/>
          </p:nvPr>
        </p:nvSpPr>
        <p:spPr>
          <a:xfrm>
            <a:off x="8610600" y="6416676"/>
            <a:ext cx="457200" cy="365125"/>
          </a:xfrm>
        </p:spPr>
        <p:txBody>
          <a:bodyPr/>
          <a:lstStyle>
            <a:lvl1pPr>
              <a:defRPr/>
            </a:lvl1pPr>
            <a:extLst/>
          </a:lstStyle>
          <a:p>
            <a:pPr>
              <a:defRPr/>
            </a:pPr>
            <a:fld id="{8E33BB07-7EA5-4BF0-B283-94AB3C3C746E}" type="slidenum">
              <a:rPr lang="ru-RU">
                <a:solidFill>
                  <a:srgbClr val="D6ECFF"/>
                </a:solidFill>
              </a:rPr>
              <a:pPr>
                <a:defRPr/>
              </a:pPr>
              <a:t>‹#›</a:t>
            </a:fld>
            <a:endParaRPr lang="ru-RU">
              <a:solidFill>
                <a:srgbClr val="D6ECFF"/>
              </a:solidFill>
            </a:endParaRPr>
          </a:p>
        </p:txBody>
      </p:sp>
    </p:spTree>
    <p:extLst>
      <p:ext uri="{BB962C8B-B14F-4D97-AF65-F5344CB8AC3E}">
        <p14:creationId xmlns:p14="http://schemas.microsoft.com/office/powerpoint/2010/main" val="2164229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7"/>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18"/>
          <p:cNvSpPr/>
          <p:nvPr/>
        </p:nvSpPr>
        <p:spPr>
          <a:xfrm>
            <a:off x="87314" y="681039"/>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19"/>
          <p:cNvSpPr/>
          <p:nvPr/>
        </p:nvSpPr>
        <p:spPr>
          <a:xfrm>
            <a:off x="47626" y="681039"/>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20"/>
          <p:cNvSpPr/>
          <p:nvPr/>
        </p:nvSpPr>
        <p:spPr>
          <a:xfrm>
            <a:off x="28576"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23"/>
          <p:cNvSpPr/>
          <p:nvPr/>
        </p:nvSpPr>
        <p:spPr>
          <a:xfrm>
            <a:off x="0"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ctangle 24"/>
          <p:cNvSpPr/>
          <p:nvPr/>
        </p:nvSpPr>
        <p:spPr>
          <a:xfrm flipH="1">
            <a:off x="149226" y="681039"/>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Rectangle 25"/>
          <p:cNvSpPr/>
          <p:nvPr/>
        </p:nvSpPr>
        <p:spPr>
          <a:xfrm flipH="1">
            <a:off x="188914" y="681039"/>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4" name="Rectangle 26"/>
          <p:cNvSpPr/>
          <p:nvPr/>
        </p:nvSpPr>
        <p:spPr>
          <a:xfrm flipH="1">
            <a:off x="227014"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5" name="Rectangle 27"/>
          <p:cNvSpPr/>
          <p:nvPr/>
        </p:nvSpPr>
        <p:spPr>
          <a:xfrm flipH="1">
            <a:off x="255589" y="681039"/>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6" name="Rectangle 28"/>
          <p:cNvSpPr/>
          <p:nvPr/>
        </p:nvSpPr>
        <p:spPr>
          <a:xfrm>
            <a:off x="279401" y="681039"/>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1"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1"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6"/>
            <a:ext cx="2133600" cy="365125"/>
          </a:xfrm>
        </p:spPr>
        <p:txBody>
          <a:bodyPr/>
          <a:lstStyle>
            <a:lvl1pPr>
              <a:defRPr/>
            </a:lvl1pPr>
            <a:extLst/>
          </a:lstStyle>
          <a:p>
            <a:pPr>
              <a:defRPr/>
            </a:pPr>
            <a:fld id="{8AD5CB6C-C1E4-4351-B8F9-C7039989FEAA}" type="datetimeFigureOut">
              <a:rPr lang="ru-RU">
                <a:solidFill>
                  <a:srgbClr val="D6ECFF"/>
                </a:solidFill>
              </a:rPr>
              <a:pPr>
                <a:defRPr/>
              </a:pPr>
              <a:t>12.12.2016</a:t>
            </a:fld>
            <a:endParaRPr lang="ru-RU">
              <a:solidFill>
                <a:srgbClr val="D6ECFF"/>
              </a:solidFill>
            </a:endParaRPr>
          </a:p>
        </p:txBody>
      </p:sp>
      <p:sp>
        <p:nvSpPr>
          <p:cNvPr id="18" name="Footer Placeholder 7"/>
          <p:cNvSpPr>
            <a:spLocks noGrp="1"/>
          </p:cNvSpPr>
          <p:nvPr>
            <p:ph type="ftr" sz="quarter" idx="11"/>
          </p:nvPr>
        </p:nvSpPr>
        <p:spPr>
          <a:xfrm>
            <a:off x="914400" y="6416676"/>
            <a:ext cx="5562600" cy="365125"/>
          </a:xfrm>
        </p:spPr>
        <p:txBody>
          <a:bodyPr/>
          <a:lstStyle>
            <a:lvl1pPr>
              <a:defRPr/>
            </a:lvl1pPr>
            <a:extLst/>
          </a:lstStyle>
          <a:p>
            <a:pPr>
              <a:defRPr/>
            </a:pPr>
            <a:endParaRPr lang="ru-RU">
              <a:solidFill>
                <a:srgbClr val="D6ECFF"/>
              </a:solidFill>
            </a:endParaRPr>
          </a:p>
        </p:txBody>
      </p:sp>
      <p:sp>
        <p:nvSpPr>
          <p:cNvPr id="19" name="Slide Number Placeholder 8"/>
          <p:cNvSpPr>
            <a:spLocks noGrp="1"/>
          </p:cNvSpPr>
          <p:nvPr>
            <p:ph type="sldNum" sz="quarter" idx="12"/>
          </p:nvPr>
        </p:nvSpPr>
        <p:spPr>
          <a:xfrm>
            <a:off x="8610600" y="6416676"/>
            <a:ext cx="457200" cy="365125"/>
          </a:xfrm>
        </p:spPr>
        <p:txBody>
          <a:bodyPr/>
          <a:lstStyle>
            <a:lvl1pPr>
              <a:defRPr/>
            </a:lvl1pPr>
            <a:extLst/>
          </a:lstStyle>
          <a:p>
            <a:pPr>
              <a:defRPr/>
            </a:pPr>
            <a:fld id="{1D8BF78E-D80C-4F1F-A608-F62A74D0303A}" type="slidenum">
              <a:rPr lang="ru-RU">
                <a:solidFill>
                  <a:srgbClr val="D6ECFF"/>
                </a:solidFill>
              </a:rPr>
              <a:pPr>
                <a:defRPr/>
              </a:pPr>
              <a:t>‹#›</a:t>
            </a:fld>
            <a:endParaRPr lang="ru-RU">
              <a:solidFill>
                <a:srgbClr val="D6ECFF"/>
              </a:solidFill>
            </a:endParaRPr>
          </a:p>
        </p:txBody>
      </p:sp>
    </p:spTree>
    <p:extLst>
      <p:ext uri="{BB962C8B-B14F-4D97-AF65-F5344CB8AC3E}">
        <p14:creationId xmlns:p14="http://schemas.microsoft.com/office/powerpoint/2010/main" val="975033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6"/>
            <a:ext cx="2133600" cy="365125"/>
          </a:xfrm>
        </p:spPr>
        <p:txBody>
          <a:bodyPr/>
          <a:lstStyle>
            <a:lvl1pPr>
              <a:defRPr/>
            </a:lvl1pPr>
            <a:extLst/>
          </a:lstStyle>
          <a:p>
            <a:pPr>
              <a:defRPr/>
            </a:pPr>
            <a:fld id="{38F141F2-86E2-45C7-BB27-427D458E7827}" type="datetimeFigureOut">
              <a:rPr lang="ru-RU">
                <a:solidFill>
                  <a:srgbClr val="D6ECFF"/>
                </a:solidFill>
              </a:rPr>
              <a:pPr>
                <a:defRPr/>
              </a:pPr>
              <a:t>12.12.2016</a:t>
            </a:fld>
            <a:endParaRPr lang="ru-RU">
              <a:solidFill>
                <a:srgbClr val="D6ECFF"/>
              </a:solidFill>
            </a:endParaRPr>
          </a:p>
        </p:txBody>
      </p:sp>
      <p:sp>
        <p:nvSpPr>
          <p:cNvPr id="3" name="Footer Placeholder 2"/>
          <p:cNvSpPr>
            <a:spLocks noGrp="1"/>
          </p:cNvSpPr>
          <p:nvPr>
            <p:ph type="ftr" sz="quarter" idx="11"/>
          </p:nvPr>
        </p:nvSpPr>
        <p:spPr>
          <a:xfrm>
            <a:off x="914400" y="6416676"/>
            <a:ext cx="5562600" cy="365125"/>
          </a:xfrm>
        </p:spPr>
        <p:txBody>
          <a:bodyPr/>
          <a:lstStyle>
            <a:lvl1pPr>
              <a:defRPr/>
            </a:lvl1pPr>
            <a:extLst/>
          </a:lstStyle>
          <a:p>
            <a:pPr>
              <a:defRPr/>
            </a:pPr>
            <a:endParaRPr lang="ru-RU">
              <a:solidFill>
                <a:srgbClr val="D6ECFF"/>
              </a:solidFill>
            </a:endParaRPr>
          </a:p>
        </p:txBody>
      </p:sp>
      <p:sp>
        <p:nvSpPr>
          <p:cNvPr id="4" name="Slide Number Placeholder 3"/>
          <p:cNvSpPr>
            <a:spLocks noGrp="1"/>
          </p:cNvSpPr>
          <p:nvPr>
            <p:ph type="sldNum" sz="quarter" idx="12"/>
          </p:nvPr>
        </p:nvSpPr>
        <p:spPr>
          <a:xfrm>
            <a:off x="8610600" y="6416676"/>
            <a:ext cx="457200" cy="365125"/>
          </a:xfrm>
        </p:spPr>
        <p:txBody>
          <a:bodyPr/>
          <a:lstStyle>
            <a:lvl1pPr>
              <a:defRPr/>
            </a:lvl1pPr>
            <a:extLst/>
          </a:lstStyle>
          <a:p>
            <a:pPr>
              <a:defRPr/>
            </a:pPr>
            <a:fld id="{F8E3022A-2583-471B-9B8E-710C49CF3DE9}" type="slidenum">
              <a:rPr lang="ru-RU">
                <a:solidFill>
                  <a:srgbClr val="D6ECFF"/>
                </a:solidFill>
              </a:rPr>
              <a:pPr>
                <a:defRPr/>
              </a:pPr>
              <a:t>‹#›</a:t>
            </a:fld>
            <a:endParaRPr lang="ru-RU">
              <a:solidFill>
                <a:srgbClr val="D6ECFF"/>
              </a:solidFill>
            </a:endParaRPr>
          </a:p>
        </p:txBody>
      </p:sp>
    </p:spTree>
    <p:extLst>
      <p:ext uri="{BB962C8B-B14F-4D97-AF65-F5344CB8AC3E}">
        <p14:creationId xmlns:p14="http://schemas.microsoft.com/office/powerpoint/2010/main" val="3969830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6"/>
          <p:cNvSpPr/>
          <p:nvPr/>
        </p:nvSpPr>
        <p:spPr>
          <a:xfrm>
            <a:off x="0" y="1"/>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ectangle 7"/>
          <p:cNvSpPr/>
          <p:nvPr/>
        </p:nvSpPr>
        <p:spPr>
          <a:xfrm>
            <a:off x="255589" y="5046664"/>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7" name="Rectangle 8"/>
          <p:cNvSpPr/>
          <p:nvPr/>
        </p:nvSpPr>
        <p:spPr>
          <a:xfrm>
            <a:off x="255589"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9"/>
          <p:cNvSpPr/>
          <p:nvPr/>
        </p:nvSpPr>
        <p:spPr>
          <a:xfrm>
            <a:off x="255589"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10"/>
          <p:cNvSpPr/>
          <p:nvPr/>
        </p:nvSpPr>
        <p:spPr>
          <a:xfrm>
            <a:off x="255589" y="4541839"/>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11"/>
          <p:cNvSpPr/>
          <p:nvPr/>
        </p:nvSpPr>
        <p:spPr>
          <a:xfrm>
            <a:off x="309564" y="681039"/>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4"/>
          <p:cNvSpPr/>
          <p:nvPr/>
        </p:nvSpPr>
        <p:spPr>
          <a:xfrm>
            <a:off x="268290" y="681039"/>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ctangle 15"/>
          <p:cNvSpPr/>
          <p:nvPr/>
        </p:nvSpPr>
        <p:spPr>
          <a:xfrm>
            <a:off x="249239" y="681039"/>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Rectangle 16"/>
          <p:cNvSpPr/>
          <p:nvPr/>
        </p:nvSpPr>
        <p:spPr>
          <a:xfrm>
            <a:off x="222249" y="681039"/>
            <a:ext cx="7939"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4" name="Rectangle 17"/>
          <p:cNvSpPr/>
          <p:nvPr/>
        </p:nvSpPr>
        <p:spPr>
          <a:xfrm>
            <a:off x="368300" y="1"/>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15" name="Straight Connector 18"/>
          <p:cNvCxnSpPr/>
          <p:nvPr/>
        </p:nvCxnSpPr>
        <p:spPr>
          <a:xfrm flipV="1">
            <a:off x="363537" y="1884363"/>
            <a:ext cx="8782051"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6" name="Group 19"/>
          <p:cNvGrpSpPr>
            <a:grpSpLocks/>
          </p:cNvGrpSpPr>
          <p:nvPr/>
        </p:nvGrpSpPr>
        <p:grpSpPr bwMode="auto">
          <a:xfrm rot="5400000">
            <a:off x="8515352" y="1219201"/>
            <a:ext cx="131762" cy="128587"/>
            <a:chOff x="6668087" y="1297746"/>
            <a:chExt cx="161840" cy="156602"/>
          </a:xfrm>
        </p:grpSpPr>
        <p:cxnSp>
          <p:nvCxnSpPr>
            <p:cNvPr id="17" name="Straight Connector 20"/>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3"/>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24"/>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25"/>
          <p:cNvGrpSpPr>
            <a:grpSpLocks/>
          </p:cNvGrpSpPr>
          <p:nvPr/>
        </p:nvGrpSpPr>
        <p:grpSpPr bwMode="auto">
          <a:xfrm rot="5400000">
            <a:off x="8667752" y="1371600"/>
            <a:ext cx="131762" cy="128587"/>
            <a:chOff x="6668087" y="1297746"/>
            <a:chExt cx="161840" cy="156602"/>
          </a:xfrm>
        </p:grpSpPr>
        <p:cxnSp>
          <p:nvCxnSpPr>
            <p:cNvPr id="21" name="Straight Connector 26"/>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7"/>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8"/>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9"/>
          <p:cNvGrpSpPr>
            <a:grpSpLocks/>
          </p:cNvGrpSpPr>
          <p:nvPr/>
        </p:nvGrpSpPr>
        <p:grpSpPr bwMode="auto">
          <a:xfrm rot="5400000">
            <a:off x="8320088" y="1474788"/>
            <a:ext cx="131763" cy="128588"/>
            <a:chOff x="6668087" y="1297746"/>
            <a:chExt cx="161840" cy="156602"/>
          </a:xfrm>
        </p:grpSpPr>
        <p:cxnSp>
          <p:nvCxnSpPr>
            <p:cNvPr id="25" name="Straight Connector 30"/>
            <p:cNvCxnSpPr/>
            <p:nvPr/>
          </p:nvCxnSpPr>
          <p:spPr>
            <a:xfrm rot="16200000">
              <a:off x="6663592" y="12790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31"/>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32"/>
            <p:cNvCxnSpPr/>
            <p:nvPr/>
          </p:nvCxnSpPr>
          <p:spPr>
            <a:xfrm rot="5400000" flipH="1">
              <a:off x="6744512" y="12780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2"/>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28" name="Date Placeholder 4"/>
          <p:cNvSpPr>
            <a:spLocks noGrp="1"/>
          </p:cNvSpPr>
          <p:nvPr>
            <p:ph type="dt" sz="half" idx="10"/>
          </p:nvPr>
        </p:nvSpPr>
        <p:spPr/>
        <p:txBody>
          <a:bodyPr/>
          <a:lstStyle>
            <a:lvl1pPr>
              <a:defRPr/>
            </a:lvl1pPr>
            <a:extLst/>
          </a:lstStyle>
          <a:p>
            <a:pPr>
              <a:defRPr/>
            </a:pPr>
            <a:fld id="{51381C29-3F33-46E3-AB40-2EB82F4A7F7C}" type="datetimeFigureOut">
              <a:rPr lang="ru-RU">
                <a:solidFill>
                  <a:srgbClr val="D6ECFF"/>
                </a:solidFill>
              </a:rPr>
              <a:pPr>
                <a:defRPr/>
              </a:pPr>
              <a:t>12.12.2016</a:t>
            </a:fld>
            <a:endParaRPr lang="ru-RU">
              <a:solidFill>
                <a:srgbClr val="D6ECFF"/>
              </a:solidFill>
            </a:endParaRPr>
          </a:p>
        </p:txBody>
      </p:sp>
      <p:sp>
        <p:nvSpPr>
          <p:cNvPr id="29" name="Footer Placeholder 5"/>
          <p:cNvSpPr>
            <a:spLocks noGrp="1"/>
          </p:cNvSpPr>
          <p:nvPr>
            <p:ph type="ftr" sz="quarter" idx="11"/>
          </p:nvPr>
        </p:nvSpPr>
        <p:spPr/>
        <p:txBody>
          <a:bodyPr/>
          <a:lstStyle>
            <a:lvl1pPr>
              <a:defRPr/>
            </a:lvl1pPr>
            <a:extLst/>
          </a:lstStyle>
          <a:p>
            <a:pPr>
              <a:defRPr/>
            </a:pPr>
            <a:endParaRPr lang="ru-RU">
              <a:solidFill>
                <a:srgbClr val="D6ECFF"/>
              </a:solidFill>
            </a:endParaRPr>
          </a:p>
        </p:txBody>
      </p:sp>
      <p:sp>
        <p:nvSpPr>
          <p:cNvPr id="30" name="Slide Number Placeholder 6"/>
          <p:cNvSpPr>
            <a:spLocks noGrp="1"/>
          </p:cNvSpPr>
          <p:nvPr>
            <p:ph type="sldNum" sz="quarter" idx="12"/>
          </p:nvPr>
        </p:nvSpPr>
        <p:spPr/>
        <p:txBody>
          <a:bodyPr/>
          <a:lstStyle>
            <a:lvl1pPr>
              <a:defRPr/>
            </a:lvl1pPr>
            <a:extLst/>
          </a:lstStyle>
          <a:p>
            <a:pPr>
              <a:defRPr/>
            </a:pPr>
            <a:fld id="{6B691683-281A-4D84-BE88-07982A744CEC}" type="slidenum">
              <a:rPr lang="ru-RU">
                <a:solidFill>
                  <a:srgbClr val="D6ECFF"/>
                </a:solidFill>
              </a:rPr>
              <a:pPr>
                <a:defRPr/>
              </a:pPr>
              <a:t>‹#›</a:t>
            </a:fld>
            <a:endParaRPr lang="ru-RU">
              <a:solidFill>
                <a:srgbClr val="D6ECFF"/>
              </a:solidFill>
            </a:endParaRPr>
          </a:p>
        </p:txBody>
      </p:sp>
    </p:spTree>
    <p:extLst>
      <p:ext uri="{BB962C8B-B14F-4D97-AF65-F5344CB8AC3E}">
        <p14:creationId xmlns:p14="http://schemas.microsoft.com/office/powerpoint/2010/main" val="3917075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216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5993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2955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3400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056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3268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4613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6505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236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083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8C8BFD-F245-4985-896D-DFF0C4C10774}" type="datetimeFigureOut">
              <a:rPr lang="ru-RU" smtClean="0">
                <a:solidFill>
                  <a:prstClr val="black">
                    <a:tint val="75000"/>
                  </a:prstClr>
                </a:solidFill>
              </a:rPr>
              <a:pPr/>
              <a:t>12.12.2016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0A5698-8859-4B67-961E-F599671F2DE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7399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58722" name="Group 2"/>
          <p:cNvGrpSpPr>
            <a:grpSpLocks/>
          </p:cNvGrpSpPr>
          <p:nvPr/>
        </p:nvGrpSpPr>
        <p:grpSpPr bwMode="auto">
          <a:xfrm>
            <a:off x="0" y="117475"/>
            <a:ext cx="9142413" cy="6738938"/>
            <a:chOff x="0" y="74"/>
            <a:chExt cx="5759" cy="4245"/>
          </a:xfrm>
        </p:grpSpPr>
        <p:sp>
          <p:nvSpPr>
            <p:cNvPr id="158723" name="Rectangle 3"/>
            <p:cNvSpPr>
              <a:spLocks noChangeArrowheads="1"/>
            </p:cNvSpPr>
            <p:nvPr/>
          </p:nvSpPr>
          <p:spPr bwMode="invGray">
            <a:xfrm>
              <a:off x="432" y="4113"/>
              <a:ext cx="2208" cy="2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24" name="Rectangle 4"/>
            <p:cNvSpPr>
              <a:spLocks noChangeArrowheads="1"/>
            </p:cNvSpPr>
            <p:nvPr/>
          </p:nvSpPr>
          <p:spPr bwMode="invGray">
            <a:xfrm>
              <a:off x="432" y="1536"/>
              <a:ext cx="5327"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25" name="Oval 5"/>
            <p:cNvSpPr>
              <a:spLocks noChangeArrowheads="1"/>
            </p:cNvSpPr>
            <p:nvPr/>
          </p:nvSpPr>
          <p:spPr bwMode="invGray">
            <a:xfrm>
              <a:off x="555"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26" name="Oval 6"/>
            <p:cNvSpPr>
              <a:spLocks noChangeArrowheads="1"/>
            </p:cNvSpPr>
            <p:nvPr/>
          </p:nvSpPr>
          <p:spPr bwMode="invGray">
            <a:xfrm>
              <a:off x="555"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27" name="Oval 7"/>
            <p:cNvSpPr>
              <a:spLocks noChangeArrowheads="1"/>
            </p:cNvSpPr>
            <p:nvPr/>
          </p:nvSpPr>
          <p:spPr bwMode="invGray">
            <a:xfrm>
              <a:off x="555"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28" name="Oval 8"/>
            <p:cNvSpPr>
              <a:spLocks noChangeArrowheads="1"/>
            </p:cNvSpPr>
            <p:nvPr/>
          </p:nvSpPr>
          <p:spPr bwMode="invGray">
            <a:xfrm>
              <a:off x="555" y="65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29" name="Oval 9"/>
            <p:cNvSpPr>
              <a:spLocks noChangeArrowheads="1"/>
            </p:cNvSpPr>
            <p:nvPr/>
          </p:nvSpPr>
          <p:spPr bwMode="invGray">
            <a:xfrm>
              <a:off x="555" y="79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30" name="Oval 10"/>
            <p:cNvSpPr>
              <a:spLocks noChangeArrowheads="1"/>
            </p:cNvSpPr>
            <p:nvPr/>
          </p:nvSpPr>
          <p:spPr bwMode="invGray">
            <a:xfrm>
              <a:off x="555" y="93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31" name="Oval 11"/>
            <p:cNvSpPr>
              <a:spLocks noChangeArrowheads="1"/>
            </p:cNvSpPr>
            <p:nvPr/>
          </p:nvSpPr>
          <p:spPr bwMode="invGray">
            <a:xfrm>
              <a:off x="555" y="108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32" name="Oval 12"/>
            <p:cNvSpPr>
              <a:spLocks noChangeArrowheads="1"/>
            </p:cNvSpPr>
            <p:nvPr/>
          </p:nvSpPr>
          <p:spPr bwMode="invGray">
            <a:xfrm>
              <a:off x="555" y="122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33" name="Oval 13"/>
            <p:cNvSpPr>
              <a:spLocks noChangeArrowheads="1"/>
            </p:cNvSpPr>
            <p:nvPr/>
          </p:nvSpPr>
          <p:spPr bwMode="invGray">
            <a:xfrm>
              <a:off x="555" y="137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grpSp>
          <p:nvGrpSpPr>
            <p:cNvPr id="158734" name="Group 14"/>
            <p:cNvGrpSpPr>
              <a:grpSpLocks/>
            </p:cNvGrpSpPr>
            <p:nvPr/>
          </p:nvGrpSpPr>
          <p:grpSpPr bwMode="auto">
            <a:xfrm>
              <a:off x="2859" y="4202"/>
              <a:ext cx="2729" cy="41"/>
              <a:chOff x="2859" y="4202"/>
              <a:chExt cx="2729" cy="41"/>
            </a:xfrm>
          </p:grpSpPr>
          <p:sp>
            <p:nvSpPr>
              <p:cNvPr id="158735" name="Oval 15"/>
              <p:cNvSpPr>
                <a:spLocks noChangeArrowheads="1"/>
              </p:cNvSpPr>
              <p:nvPr/>
            </p:nvSpPr>
            <p:spPr bwMode="invGray">
              <a:xfrm>
                <a:off x="285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36" name="Oval 16"/>
              <p:cNvSpPr>
                <a:spLocks noChangeArrowheads="1"/>
              </p:cNvSpPr>
              <p:nvPr/>
            </p:nvSpPr>
            <p:spPr bwMode="invGray">
              <a:xfrm>
                <a:off x="324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37" name="Oval 17"/>
              <p:cNvSpPr>
                <a:spLocks noChangeArrowheads="1"/>
              </p:cNvSpPr>
              <p:nvPr/>
            </p:nvSpPr>
            <p:spPr bwMode="invGray">
              <a:xfrm>
                <a:off x="362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38" name="Oval 18"/>
              <p:cNvSpPr>
                <a:spLocks noChangeArrowheads="1"/>
              </p:cNvSpPr>
              <p:nvPr/>
            </p:nvSpPr>
            <p:spPr bwMode="invGray">
              <a:xfrm>
                <a:off x="4011"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39" name="Oval 19"/>
              <p:cNvSpPr>
                <a:spLocks noChangeArrowheads="1"/>
              </p:cNvSpPr>
              <p:nvPr/>
            </p:nvSpPr>
            <p:spPr bwMode="invGray">
              <a:xfrm>
                <a:off x="4395"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40" name="Oval 20"/>
              <p:cNvSpPr>
                <a:spLocks noChangeArrowheads="1"/>
              </p:cNvSpPr>
              <p:nvPr/>
            </p:nvSpPr>
            <p:spPr bwMode="invGray">
              <a:xfrm>
                <a:off x="477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41" name="Oval 21"/>
              <p:cNvSpPr>
                <a:spLocks noChangeArrowheads="1"/>
              </p:cNvSpPr>
              <p:nvPr/>
            </p:nvSpPr>
            <p:spPr bwMode="invGray">
              <a:xfrm>
                <a:off x="516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42" name="Oval 22"/>
              <p:cNvSpPr>
                <a:spLocks noChangeArrowheads="1"/>
              </p:cNvSpPr>
              <p:nvPr/>
            </p:nvSpPr>
            <p:spPr bwMode="invGray">
              <a:xfrm>
                <a:off x="554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grpSp>
        <p:sp>
          <p:nvSpPr>
            <p:cNvPr id="158743" name="Oval 23"/>
            <p:cNvSpPr>
              <a:spLocks noChangeArrowheads="1"/>
            </p:cNvSpPr>
            <p:nvPr/>
          </p:nvSpPr>
          <p:spPr bwMode="invGray">
            <a:xfrm>
              <a:off x="555" y="50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grpSp>
          <p:nvGrpSpPr>
            <p:cNvPr id="158744" name="Group 24"/>
            <p:cNvGrpSpPr>
              <a:grpSpLocks/>
            </p:cNvGrpSpPr>
            <p:nvPr/>
          </p:nvGrpSpPr>
          <p:grpSpPr bwMode="auto">
            <a:xfrm>
              <a:off x="0" y="2327"/>
              <a:ext cx="1203" cy="1203"/>
              <a:chOff x="0" y="2327"/>
              <a:chExt cx="1203" cy="1203"/>
            </a:xfrm>
          </p:grpSpPr>
          <p:sp>
            <p:nvSpPr>
              <p:cNvPr id="158745"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46"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8747"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grpSp>
      </p:grpSp>
      <p:sp>
        <p:nvSpPr>
          <p:cNvPr id="158748" name="Rectangle 28"/>
          <p:cNvSpPr>
            <a:spLocks noGrp="1" noChangeArrowheads="1"/>
          </p:cNvSpPr>
          <p:nvPr>
            <p:ph type="ctrTitle" sz="quarter"/>
          </p:nvPr>
        </p:nvSpPr>
        <p:spPr>
          <a:xfrm>
            <a:off x="685800" y="2286000"/>
            <a:ext cx="7772400" cy="1143000"/>
          </a:xfrm>
        </p:spPr>
        <p:txBody>
          <a:bodyPr/>
          <a:lstStyle>
            <a:lvl1pPr>
              <a:defRPr/>
            </a:lvl1pPr>
          </a:lstStyle>
          <a:p>
            <a:pPr lvl="0"/>
            <a:r>
              <a:rPr lang="ru-RU" altLang="ru-RU" noProof="0" smtClean="0"/>
              <a:t>Щелчок правит образец заголовка</a:t>
            </a:r>
          </a:p>
        </p:txBody>
      </p:sp>
      <p:sp>
        <p:nvSpPr>
          <p:cNvPr id="158749"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pPr lvl="0"/>
            <a:r>
              <a:rPr lang="ru-RU" altLang="ru-RU" noProof="0" smtClean="0"/>
              <a:t>Щелчок правит образец подзаголовка</a:t>
            </a:r>
          </a:p>
        </p:txBody>
      </p:sp>
      <p:sp>
        <p:nvSpPr>
          <p:cNvPr id="158750" name="Rectangle 30"/>
          <p:cNvSpPr>
            <a:spLocks noGrp="1" noChangeArrowheads="1"/>
          </p:cNvSpPr>
          <p:nvPr>
            <p:ph type="dt" sz="quarter" idx="2"/>
          </p:nvPr>
        </p:nvSpPr>
        <p:spPr/>
        <p:txBody>
          <a:bodyPr/>
          <a:lstStyle>
            <a:lvl1pPr>
              <a:defRPr>
                <a:solidFill>
                  <a:srgbClr val="FFFFFF"/>
                </a:solidFill>
              </a:defRPr>
            </a:lvl1pPr>
          </a:lstStyle>
          <a:p>
            <a:endParaRPr lang="ru-RU" altLang="ru-RU"/>
          </a:p>
        </p:txBody>
      </p:sp>
      <p:sp>
        <p:nvSpPr>
          <p:cNvPr id="158751" name="Rectangle 31"/>
          <p:cNvSpPr>
            <a:spLocks noGrp="1" noChangeArrowheads="1"/>
          </p:cNvSpPr>
          <p:nvPr>
            <p:ph type="ftr" sz="quarter" idx="3"/>
          </p:nvPr>
        </p:nvSpPr>
        <p:spPr/>
        <p:txBody>
          <a:bodyPr/>
          <a:lstStyle>
            <a:lvl1pPr>
              <a:defRPr>
                <a:solidFill>
                  <a:srgbClr val="FFFFFF"/>
                </a:solidFill>
              </a:defRPr>
            </a:lvl1pPr>
          </a:lstStyle>
          <a:p>
            <a:endParaRPr lang="ru-RU" altLang="ru-RU"/>
          </a:p>
        </p:txBody>
      </p:sp>
      <p:sp>
        <p:nvSpPr>
          <p:cNvPr id="158752" name="Rectangle 32"/>
          <p:cNvSpPr>
            <a:spLocks noGrp="1" noChangeArrowheads="1"/>
          </p:cNvSpPr>
          <p:nvPr>
            <p:ph type="sldNum" sz="quarter" idx="4"/>
          </p:nvPr>
        </p:nvSpPr>
        <p:spPr/>
        <p:txBody>
          <a:bodyPr/>
          <a:lstStyle>
            <a:lvl1pPr>
              <a:defRPr>
                <a:solidFill>
                  <a:srgbClr val="FFFFFF"/>
                </a:solidFill>
              </a:defRPr>
            </a:lvl1pPr>
          </a:lstStyle>
          <a:p>
            <a:fld id="{36A999DB-B201-4ABF-A8EC-6D0CE40FE4AE}" type="slidenum">
              <a:rPr lang="ru-RU" altLang="ru-RU"/>
              <a:pPr/>
              <a:t>‹#›</a:t>
            </a:fld>
            <a:endParaRPr lang="ru-RU" altLang="ru-RU"/>
          </a:p>
        </p:txBody>
      </p:sp>
    </p:spTree>
    <p:extLst>
      <p:ext uri="{BB962C8B-B14F-4D97-AF65-F5344CB8AC3E}">
        <p14:creationId xmlns:p14="http://schemas.microsoft.com/office/powerpoint/2010/main" val="3399032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E7658B50-999D-4BA9-B9B4-C214BC375B2E}"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110542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ABEAE10F-3D1A-42ED-B1D0-C2291B0893B7}"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459178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E2DE2D75-F1D9-443B-8283-898BBED7F805}"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11765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45AAEB46-BDF2-4599-95AF-7F0822E471C4}"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903334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AE8F04B-B72C-45B4-AD87-516A4F0DE1B4}"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3882624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82C1D610-FB15-4860-ADA1-C44E087F5BDC}"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914432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281A3CC-AA25-4E84-B796-97448D461A1C}"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598896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A6B0BB4-19F4-449D-9094-375DE84C7AD9}"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790985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54CFCF-4864-4FBF-9F3C-753A30AD6281}"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102631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1"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1"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AF1512B8-F469-4EAB-BE26-6347134A42FA}"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3252343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ru-RU" altLang="ru-RU">
              <a:solidFill>
                <a:srgbClr val="FFFFFF"/>
              </a:solidFill>
            </a:endParaRPr>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ltLang="ru-RU">
              <a:solidFill>
                <a:srgbClr val="FFFFFF"/>
              </a:solidFill>
            </a:endParaRPr>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06B84BBB-390D-4157-ABFC-45FC50C4BFA0}"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val="696956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7"/>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Rectangle 1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6" name="Rectangle 1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7" name="Rectangle 2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23"/>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1" name="Rectangle 24"/>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ctangle 25"/>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Rectangle 26"/>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4" name="Rectangle 27"/>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p:spPr>
        <p:txBody>
          <a:bodyPr/>
          <a:lstStyle>
            <a:lvl1pPr>
              <a:defRPr>
                <a:solidFill>
                  <a:srgbClr val="0033CC"/>
                </a:solidFill>
              </a:defRPr>
            </a:lvl1pPr>
            <a:extLst/>
          </a:lstStyle>
          <a:p>
            <a:pPr>
              <a:defRPr/>
            </a:pPr>
            <a:endParaRPr lang="ru-RU" dirty="0"/>
          </a:p>
        </p:txBody>
      </p:sp>
      <p:sp>
        <p:nvSpPr>
          <p:cNvPr id="16" name="Footer Placeholder 16"/>
          <p:cNvSpPr>
            <a:spLocks noGrp="1"/>
          </p:cNvSpPr>
          <p:nvPr>
            <p:ph type="ftr" sz="quarter" idx="11"/>
          </p:nvPr>
        </p:nvSpPr>
        <p:spPr>
          <a:xfrm>
            <a:off x="914400" y="6416675"/>
            <a:ext cx="5562600" cy="365125"/>
          </a:xfrm>
        </p:spPr>
        <p:txBody>
          <a:bodyPr/>
          <a:lstStyle>
            <a:lvl1pPr>
              <a:defRPr>
                <a:solidFill>
                  <a:srgbClr val="0033CC"/>
                </a:solidFill>
              </a:defRPr>
            </a:lvl1pPr>
            <a:extLst/>
          </a:lstStyle>
          <a:p>
            <a:pPr>
              <a:defRPr/>
            </a:pPr>
            <a:endParaRPr lang="ru-RU" dirty="0"/>
          </a:p>
        </p:txBody>
      </p:sp>
    </p:spTree>
    <p:extLst>
      <p:ext uri="{BB962C8B-B14F-4D97-AF65-F5344CB8AC3E}">
        <p14:creationId xmlns:p14="http://schemas.microsoft.com/office/powerpoint/2010/main" val="4042615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82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Shape 11"/>
          <p:cNvSpPr>
            <a:spLocks noGrp="1"/>
          </p:cNvSpPr>
          <p:nvPr>
            <p:ph type="title"/>
          </p:nvPr>
        </p:nvSpPr>
        <p:spPr>
          <a:xfrm>
            <a:off x="892970" y="1151930"/>
            <a:ext cx="7358063" cy="2321719"/>
          </a:xfrm>
          <a:prstGeom prst="rect">
            <a:avLst/>
          </a:prstGeom>
        </p:spPr>
        <p:txBody>
          <a:bodyPr anchor="b"/>
          <a:lstStyle/>
          <a:p>
            <a:r>
              <a:t>Текст заголовка</a:t>
            </a:r>
          </a:p>
        </p:txBody>
      </p:sp>
      <p:sp>
        <p:nvSpPr>
          <p:cNvPr id="12" name="Shape 12"/>
          <p:cNvSpPr>
            <a:spLocks noGrp="1"/>
          </p:cNvSpPr>
          <p:nvPr>
            <p:ph type="body" sz="quarter" idx="1"/>
          </p:nvPr>
        </p:nvSpPr>
        <p:spPr>
          <a:xfrm>
            <a:off x="892970" y="3536156"/>
            <a:ext cx="7358063" cy="794742"/>
          </a:xfrm>
          <a:prstGeom prst="rect">
            <a:avLst/>
          </a:prstGeom>
        </p:spPr>
        <p:txBody>
          <a:bodyPr anchor="t"/>
          <a:lstStyle>
            <a:lvl1pPr marL="0" indent="0" algn="ctr">
              <a:spcBef>
                <a:spcPts val="0"/>
              </a:spcBef>
              <a:buSzTx/>
              <a:buNone/>
              <a:defRPr sz="2200"/>
            </a:lvl1pPr>
            <a:lvl2pPr marL="0" indent="160721" algn="ctr">
              <a:spcBef>
                <a:spcPts val="0"/>
              </a:spcBef>
              <a:buSzTx/>
              <a:buNone/>
              <a:defRPr sz="2200"/>
            </a:lvl2pPr>
            <a:lvl3pPr marL="0" indent="321440" algn="ctr">
              <a:spcBef>
                <a:spcPts val="0"/>
              </a:spcBef>
              <a:buSzTx/>
              <a:buNone/>
              <a:defRPr sz="2200"/>
            </a:lvl3pPr>
            <a:lvl4pPr marL="0" indent="482161" algn="ctr">
              <a:spcBef>
                <a:spcPts val="0"/>
              </a:spcBef>
              <a:buSzTx/>
              <a:buNone/>
              <a:defRPr sz="2200"/>
            </a:lvl4pPr>
            <a:lvl5pPr marL="0" indent="642882"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28099711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7" y="446485"/>
            <a:ext cx="6875859" cy="4161234"/>
          </a:xfrm>
          <a:prstGeom prst="rect">
            <a:avLst/>
          </a:prstGeom>
        </p:spPr>
        <p:txBody>
          <a:bodyPr lIns="64288" tIns="32144" rIns="64288" bIns="32144" anchor="t">
            <a:noAutofit/>
          </a:bodyPr>
          <a:lstStyle/>
          <a:p>
            <a:endParaRPr/>
          </a:p>
        </p:txBody>
      </p:sp>
      <p:sp>
        <p:nvSpPr>
          <p:cNvPr id="21" name="Shape 21"/>
          <p:cNvSpPr>
            <a:spLocks noGrp="1"/>
          </p:cNvSpPr>
          <p:nvPr>
            <p:ph type="title"/>
          </p:nvPr>
        </p:nvSpPr>
        <p:spPr>
          <a:xfrm>
            <a:off x="892970" y="4723805"/>
            <a:ext cx="7358063" cy="1000125"/>
          </a:xfrm>
          <a:prstGeom prst="rect">
            <a:avLst/>
          </a:prstGeom>
        </p:spPr>
        <p:txBody>
          <a:bodyPr anchor="b"/>
          <a:lstStyle/>
          <a:p>
            <a:r>
              <a:t>Текст заголовка</a:t>
            </a:r>
          </a:p>
        </p:txBody>
      </p:sp>
      <p:sp>
        <p:nvSpPr>
          <p:cNvPr id="22" name="Shape 22"/>
          <p:cNvSpPr>
            <a:spLocks noGrp="1"/>
          </p:cNvSpPr>
          <p:nvPr>
            <p:ph type="body" sz="quarter" idx="1"/>
          </p:nvPr>
        </p:nvSpPr>
        <p:spPr>
          <a:xfrm>
            <a:off x="892970" y="5759649"/>
            <a:ext cx="7358063" cy="794742"/>
          </a:xfrm>
          <a:prstGeom prst="rect">
            <a:avLst/>
          </a:prstGeom>
        </p:spPr>
        <p:txBody>
          <a:bodyPr anchor="t"/>
          <a:lstStyle>
            <a:lvl1pPr marL="0" indent="0" algn="ctr">
              <a:spcBef>
                <a:spcPts val="0"/>
              </a:spcBef>
              <a:buSzTx/>
              <a:buNone/>
              <a:defRPr sz="2200"/>
            </a:lvl1pPr>
            <a:lvl2pPr marL="0" indent="160721" algn="ctr">
              <a:spcBef>
                <a:spcPts val="0"/>
              </a:spcBef>
              <a:buSzTx/>
              <a:buNone/>
              <a:defRPr sz="2200"/>
            </a:lvl2pPr>
            <a:lvl3pPr marL="0" indent="321440" algn="ctr">
              <a:spcBef>
                <a:spcPts val="0"/>
              </a:spcBef>
              <a:buSzTx/>
              <a:buNone/>
              <a:defRPr sz="2200"/>
            </a:lvl3pPr>
            <a:lvl4pPr marL="0" indent="482161" algn="ctr">
              <a:spcBef>
                <a:spcPts val="0"/>
              </a:spcBef>
              <a:buSzTx/>
              <a:buNone/>
              <a:defRPr sz="2200"/>
            </a:lvl4pPr>
            <a:lvl5pPr marL="0" indent="642882"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Shape 23"/>
          <p:cNvSpPr>
            <a:spLocks noGrp="1"/>
          </p:cNvSpPr>
          <p:nvPr>
            <p:ph type="sldNum" sz="quarter" idx="2"/>
          </p:nvPr>
        </p:nvSpPr>
        <p:spPr>
          <a:xfrm>
            <a:off x="4428877" y="6500812"/>
            <a:ext cx="277317" cy="272186"/>
          </a:xfrm>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8307259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30" name="Shape 30"/>
          <p:cNvSpPr>
            <a:spLocks noGrp="1"/>
          </p:cNvSpPr>
          <p:nvPr>
            <p:ph type="title"/>
          </p:nvPr>
        </p:nvSpPr>
        <p:spPr>
          <a:xfrm>
            <a:off x="892970" y="2268141"/>
            <a:ext cx="7358063" cy="2321719"/>
          </a:xfrm>
          <a:prstGeom prst="rect">
            <a:avLst/>
          </a:prstGeom>
        </p:spPr>
        <p:txBody>
          <a:bodyPr/>
          <a:lstStyle/>
          <a:p>
            <a:r>
              <a:t>Текст заголовка</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97274954"/>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5" y="446484"/>
            <a:ext cx="3750469" cy="5786438"/>
          </a:xfrm>
          <a:prstGeom prst="rect">
            <a:avLst/>
          </a:prstGeom>
        </p:spPr>
        <p:txBody>
          <a:bodyPr lIns="64288" tIns="32144" rIns="64288" bIns="32144" anchor="t">
            <a:noAutofit/>
          </a:bodyPr>
          <a:lstStyle/>
          <a:p>
            <a:endParaRP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00"/>
            </a:lvl1pPr>
          </a:lstStyle>
          <a:p>
            <a:r>
              <a:t>Текст заголовка</a:t>
            </a:r>
          </a:p>
        </p:txBody>
      </p:sp>
      <p:sp>
        <p:nvSpPr>
          <p:cNvPr id="40" name="Shape 40"/>
          <p:cNvSpPr>
            <a:spLocks noGrp="1"/>
          </p:cNvSpPr>
          <p:nvPr>
            <p:ph type="body" sz="quarter" idx="1"/>
          </p:nvPr>
        </p:nvSpPr>
        <p:spPr>
          <a:xfrm>
            <a:off x="669726" y="3348634"/>
            <a:ext cx="3750469" cy="2884289"/>
          </a:xfrm>
          <a:prstGeom prst="rect">
            <a:avLst/>
          </a:prstGeom>
        </p:spPr>
        <p:txBody>
          <a:bodyPr anchor="t"/>
          <a:lstStyle>
            <a:lvl1pPr marL="0" indent="0" algn="ctr">
              <a:spcBef>
                <a:spcPts val="0"/>
              </a:spcBef>
              <a:buSzTx/>
              <a:buNone/>
              <a:defRPr sz="2200"/>
            </a:lvl1pPr>
            <a:lvl2pPr marL="0" indent="160721" algn="ctr">
              <a:spcBef>
                <a:spcPts val="0"/>
              </a:spcBef>
              <a:buSzTx/>
              <a:buNone/>
              <a:defRPr sz="2200"/>
            </a:lvl2pPr>
            <a:lvl3pPr marL="0" indent="321440" algn="ctr">
              <a:spcBef>
                <a:spcPts val="0"/>
              </a:spcBef>
              <a:buSzTx/>
              <a:buNone/>
              <a:defRPr sz="2200"/>
            </a:lvl3pPr>
            <a:lvl4pPr marL="0" indent="482161" algn="ctr">
              <a:spcBef>
                <a:spcPts val="0"/>
              </a:spcBef>
              <a:buSzTx/>
              <a:buNone/>
              <a:defRPr sz="2200"/>
            </a:lvl4pPr>
            <a:lvl5pPr marL="0" indent="642882"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93307248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Текст заголовка</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6952506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Текст заголовка</a:t>
            </a:r>
          </a:p>
        </p:txBody>
      </p:sp>
      <p:sp>
        <p:nvSpPr>
          <p:cNvPr id="57" name="Shape 57"/>
          <p:cNvSpPr>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04820329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30587"/>
            <a:ext cx="3750469" cy="4420195"/>
          </a:xfrm>
          <a:prstGeom prst="rect">
            <a:avLst/>
          </a:prstGeom>
        </p:spPr>
        <p:txBody>
          <a:bodyPr lIns="64288" tIns="32144" rIns="64288" bIns="32144" anchor="t">
            <a:noAutofit/>
          </a:bodyPr>
          <a:lstStyle/>
          <a:p>
            <a:endParaRPr/>
          </a:p>
        </p:txBody>
      </p:sp>
      <p:sp>
        <p:nvSpPr>
          <p:cNvPr id="66" name="Shape 66"/>
          <p:cNvSpPr>
            <a:spLocks noGrp="1"/>
          </p:cNvSpPr>
          <p:nvPr>
            <p:ph type="title"/>
          </p:nvPr>
        </p:nvSpPr>
        <p:spPr>
          <a:prstGeom prst="rect">
            <a:avLst/>
          </a:prstGeom>
        </p:spPr>
        <p:txBody>
          <a:bodyPr/>
          <a:lstStyle/>
          <a:p>
            <a:r>
              <a:t>Текст заголовка</a:t>
            </a:r>
          </a:p>
        </p:txBody>
      </p:sp>
      <p:sp>
        <p:nvSpPr>
          <p:cNvPr id="67" name="Shape 67"/>
          <p:cNvSpPr>
            <a:spLocks noGrp="1"/>
          </p:cNvSpPr>
          <p:nvPr>
            <p:ph type="body" sz="half" idx="1"/>
          </p:nvPr>
        </p:nvSpPr>
        <p:spPr>
          <a:xfrm>
            <a:off x="669726" y="1830587"/>
            <a:ext cx="3750469" cy="4420195"/>
          </a:xfrm>
          <a:prstGeom prst="rect">
            <a:avLst/>
          </a:prstGeom>
        </p:spPr>
        <p:txBody>
          <a:bodyPr/>
          <a:lstStyle>
            <a:lvl1pPr marL="241080" indent="-241080">
              <a:spcBef>
                <a:spcPts val="2250"/>
              </a:spcBef>
              <a:defRPr sz="2000"/>
            </a:lvl1pPr>
            <a:lvl2pPr marL="482161" indent="-241080">
              <a:spcBef>
                <a:spcPts val="2250"/>
              </a:spcBef>
              <a:defRPr sz="2000"/>
            </a:lvl2pPr>
            <a:lvl3pPr marL="723242" indent="-241080">
              <a:spcBef>
                <a:spcPts val="2250"/>
              </a:spcBef>
              <a:defRPr sz="2000"/>
            </a:lvl3pPr>
            <a:lvl4pPr marL="964323" indent="-241080">
              <a:spcBef>
                <a:spcPts val="2250"/>
              </a:spcBef>
              <a:defRPr sz="2000"/>
            </a:lvl4pPr>
            <a:lvl5pPr marL="1205403" indent="-241080">
              <a:spcBef>
                <a:spcPts val="2250"/>
              </a:spcBef>
              <a:defRPr sz="20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0271563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70"/>
            <a:ext cx="7804547" cy="5072063"/>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2108187"/>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Фото — 3 шт.">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5" y="3580805"/>
            <a:ext cx="3750469" cy="2652117"/>
          </a:xfrm>
          <a:prstGeom prst="rect">
            <a:avLst/>
          </a:prstGeom>
        </p:spPr>
        <p:txBody>
          <a:bodyPr lIns="64288" tIns="32144" rIns="64288" bIns="32144" anchor="t">
            <a:noAutofit/>
          </a:bodyPr>
          <a:lstStyle/>
          <a:p>
            <a:endParaRPr/>
          </a:p>
        </p:txBody>
      </p:sp>
      <p:sp>
        <p:nvSpPr>
          <p:cNvPr id="84" name="Shape 84"/>
          <p:cNvSpPr>
            <a:spLocks noGrp="1"/>
          </p:cNvSpPr>
          <p:nvPr>
            <p:ph type="pic" sz="quarter" idx="14"/>
          </p:nvPr>
        </p:nvSpPr>
        <p:spPr>
          <a:xfrm>
            <a:off x="4728177" y="625078"/>
            <a:ext cx="3750469" cy="2652117"/>
          </a:xfrm>
          <a:prstGeom prst="rect">
            <a:avLst/>
          </a:prstGeom>
        </p:spPr>
        <p:txBody>
          <a:bodyPr lIns="64288" tIns="32144" rIns="64288" bIns="32144" anchor="t">
            <a:noAutofit/>
          </a:bodyPr>
          <a:lstStyle/>
          <a:p>
            <a:endParaRPr/>
          </a:p>
        </p:txBody>
      </p:sp>
      <p:sp>
        <p:nvSpPr>
          <p:cNvPr id="85" name="Shape 85"/>
          <p:cNvSpPr>
            <a:spLocks noGrp="1"/>
          </p:cNvSpPr>
          <p:nvPr>
            <p:ph type="pic" sz="half" idx="15"/>
          </p:nvPr>
        </p:nvSpPr>
        <p:spPr>
          <a:xfrm>
            <a:off x="669726" y="625078"/>
            <a:ext cx="3750469" cy="5607844"/>
          </a:xfrm>
          <a:prstGeom prst="rect">
            <a:avLst/>
          </a:prstGeom>
        </p:spPr>
        <p:txBody>
          <a:bodyPr lIns="64288" tIns="32144" rIns="64288" bIns="32144"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063889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70" y="4473774"/>
            <a:ext cx="7358063" cy="333742"/>
          </a:xfrm>
          <a:prstGeom prst="rect">
            <a:avLst/>
          </a:prstGeom>
        </p:spPr>
        <p:txBody>
          <a:bodyPr anchor="t">
            <a:spAutoFit/>
          </a:bodyPr>
          <a:lstStyle>
            <a:lvl1pPr marL="0" indent="0" algn="ctr">
              <a:spcBef>
                <a:spcPts val="0"/>
              </a:spcBef>
              <a:buSzTx/>
              <a:buNone/>
              <a:defRPr sz="1700">
                <a:latin typeface="Helvetica"/>
                <a:ea typeface="Helvetica"/>
                <a:cs typeface="Helvetica"/>
                <a:sym typeface="Helvetica"/>
              </a:defRPr>
            </a:lvl1pPr>
          </a:lstStyle>
          <a:p>
            <a:r>
              <a:t>–Иван Арсентьев</a:t>
            </a:r>
          </a:p>
        </p:txBody>
      </p:sp>
      <p:sp>
        <p:nvSpPr>
          <p:cNvPr id="94" name="Shape 94"/>
          <p:cNvSpPr>
            <a:spLocks noGrp="1"/>
          </p:cNvSpPr>
          <p:nvPr>
            <p:ph type="body" sz="quarter" idx="14"/>
          </p:nvPr>
        </p:nvSpPr>
        <p:spPr>
          <a:xfrm>
            <a:off x="892970" y="2997662"/>
            <a:ext cx="7358063" cy="487630"/>
          </a:xfrm>
          <a:prstGeom prst="rect">
            <a:avLst/>
          </a:prstGeom>
        </p:spPr>
        <p:txBody>
          <a:bodyPr>
            <a:spAutoFit/>
          </a:bodyPr>
          <a:lstStyle>
            <a:lvl1pPr marL="0" indent="0" algn="ctr">
              <a:spcBef>
                <a:spcPts val="0"/>
              </a:spcBef>
              <a:buSzTx/>
              <a:buNone/>
              <a:defRPr sz="2700"/>
            </a:lvl1pPr>
          </a:lstStyle>
          <a:p>
            <a:r>
              <a:t>«Место ввода цитаты».</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83406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64288" tIns="32144" rIns="64288" bIns="32144"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9683488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01118005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Текст заголовка</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76698241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6" y="446485"/>
            <a:ext cx="6875859" cy="4161234"/>
          </a:xfrm>
          <a:prstGeom prst="rect">
            <a:avLst/>
          </a:prstGeom>
        </p:spPr>
        <p:txBody>
          <a:bodyPr lIns="64291" tIns="32145" rIns="64291" bIns="32145" anchor="t">
            <a:noAutofit/>
          </a:bodyPr>
          <a:lstStyle/>
          <a:p>
            <a:endParaRPr/>
          </a:p>
        </p:txBody>
      </p:sp>
      <p:sp>
        <p:nvSpPr>
          <p:cNvPr id="21" name="Shape 21"/>
          <p:cNvSpPr>
            <a:spLocks noGrp="1"/>
          </p:cNvSpPr>
          <p:nvPr>
            <p:ph type="title"/>
          </p:nvPr>
        </p:nvSpPr>
        <p:spPr>
          <a:xfrm>
            <a:off x="892969" y="4723805"/>
            <a:ext cx="7358063" cy="1000125"/>
          </a:xfrm>
          <a:prstGeom prst="rect">
            <a:avLst/>
          </a:prstGeom>
        </p:spPr>
        <p:txBody>
          <a:bodyPr anchor="b"/>
          <a:lstStyle/>
          <a:p>
            <a:r>
              <a:t>Текст заголовка</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Shape 23"/>
          <p:cNvSpPr>
            <a:spLocks noGrp="1"/>
          </p:cNvSpPr>
          <p:nvPr>
            <p:ph type="sldNum" sz="quarter" idx="2"/>
          </p:nvPr>
        </p:nvSpPr>
        <p:spPr>
          <a:xfrm>
            <a:off x="4428877" y="6500812"/>
            <a:ext cx="277317" cy="272186"/>
          </a:xfrm>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2825885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Текст заголовка</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96470859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5" y="446484"/>
            <a:ext cx="3750469" cy="5786438"/>
          </a:xfrm>
          <a:prstGeom prst="rect">
            <a:avLst/>
          </a:prstGeom>
        </p:spPr>
        <p:txBody>
          <a:bodyPr lIns="64291" tIns="32145" rIns="64291" bIns="32145" anchor="t">
            <a:noAutofit/>
          </a:bodyPr>
          <a:lstStyle/>
          <a:p>
            <a:endParaRP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00"/>
            </a:lvl1pPr>
          </a:lstStyle>
          <a:p>
            <a:r>
              <a:t>Текст заголовка</a:t>
            </a:r>
          </a:p>
        </p:txBody>
      </p:sp>
      <p:sp>
        <p:nvSpPr>
          <p:cNvPr id="40" name="Shape 40"/>
          <p:cNvSpPr>
            <a:spLocks noGrp="1"/>
          </p:cNvSpPr>
          <p:nvPr>
            <p:ph type="body" sz="quarter" idx="1"/>
          </p:nvPr>
        </p:nvSpPr>
        <p:spPr>
          <a:xfrm>
            <a:off x="669726" y="3348633"/>
            <a:ext cx="3750469" cy="2884289"/>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18429276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Текст заголовка</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46345528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Текст заголовка</a:t>
            </a:r>
          </a:p>
        </p:txBody>
      </p:sp>
      <p:sp>
        <p:nvSpPr>
          <p:cNvPr id="57" name="Shape 57"/>
          <p:cNvSpPr>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12233420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30586"/>
            <a:ext cx="3750469" cy="4420195"/>
          </a:xfrm>
          <a:prstGeom prst="rect">
            <a:avLst/>
          </a:prstGeom>
        </p:spPr>
        <p:txBody>
          <a:bodyPr lIns="64291" tIns="32145" rIns="64291" bIns="32145" anchor="t">
            <a:noAutofit/>
          </a:bodyPr>
          <a:lstStyle/>
          <a:p>
            <a:endParaRPr/>
          </a:p>
        </p:txBody>
      </p:sp>
      <p:sp>
        <p:nvSpPr>
          <p:cNvPr id="66" name="Shape 66"/>
          <p:cNvSpPr>
            <a:spLocks noGrp="1"/>
          </p:cNvSpPr>
          <p:nvPr>
            <p:ph type="title"/>
          </p:nvPr>
        </p:nvSpPr>
        <p:spPr>
          <a:prstGeom prst="rect">
            <a:avLst/>
          </a:prstGeom>
        </p:spPr>
        <p:txBody>
          <a:bodyPr/>
          <a:lstStyle/>
          <a:p>
            <a:r>
              <a:t>Текст заголовка</a:t>
            </a:r>
          </a:p>
        </p:txBody>
      </p:sp>
      <p:sp>
        <p:nvSpPr>
          <p:cNvPr id="67" name="Shape 67"/>
          <p:cNvSpPr>
            <a:spLocks noGrp="1"/>
          </p:cNvSpPr>
          <p:nvPr>
            <p:ph type="body" sz="half"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698846293"/>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1298537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Фото — 3 шт.">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5" y="3580805"/>
            <a:ext cx="3750469" cy="2652117"/>
          </a:xfrm>
          <a:prstGeom prst="rect">
            <a:avLst/>
          </a:prstGeom>
        </p:spPr>
        <p:txBody>
          <a:bodyPr lIns="64291" tIns="32145" rIns="64291" bIns="32145" anchor="t">
            <a:noAutofit/>
          </a:bodyPr>
          <a:lstStyle/>
          <a:p>
            <a:endParaRPr/>
          </a:p>
        </p:txBody>
      </p:sp>
      <p:sp>
        <p:nvSpPr>
          <p:cNvPr id="84" name="Shape 84"/>
          <p:cNvSpPr>
            <a:spLocks noGrp="1"/>
          </p:cNvSpPr>
          <p:nvPr>
            <p:ph type="pic" sz="quarter" idx="14"/>
          </p:nvPr>
        </p:nvSpPr>
        <p:spPr>
          <a:xfrm>
            <a:off x="4728177" y="625078"/>
            <a:ext cx="3750469" cy="2652117"/>
          </a:xfrm>
          <a:prstGeom prst="rect">
            <a:avLst/>
          </a:prstGeom>
        </p:spPr>
        <p:txBody>
          <a:bodyPr lIns="64291" tIns="32145" rIns="64291" bIns="32145" anchor="t">
            <a:noAutofit/>
          </a:bodyPr>
          <a:lstStyle/>
          <a:p>
            <a:endParaRPr/>
          </a:p>
        </p:txBody>
      </p:sp>
      <p:sp>
        <p:nvSpPr>
          <p:cNvPr id="85" name="Shape 85"/>
          <p:cNvSpPr>
            <a:spLocks noGrp="1"/>
          </p:cNvSpPr>
          <p:nvPr>
            <p:ph type="pic" sz="half" idx="15"/>
          </p:nvPr>
        </p:nvSpPr>
        <p:spPr>
          <a:xfrm>
            <a:off x="669726" y="625078"/>
            <a:ext cx="3750469" cy="5607844"/>
          </a:xfrm>
          <a:prstGeom prst="rect">
            <a:avLst/>
          </a:prstGeom>
        </p:spPr>
        <p:txBody>
          <a:bodyPr lIns="64291" tIns="32145" rIns="64291" bIns="32145"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80825409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33742"/>
          </a:xfrm>
          <a:prstGeom prst="rect">
            <a:avLst/>
          </a:prstGeom>
        </p:spPr>
        <p:txBody>
          <a:bodyPr anchor="t">
            <a:spAutoFit/>
          </a:bodyPr>
          <a:lstStyle>
            <a:lvl1pPr marL="0" indent="0" algn="ctr">
              <a:spcBef>
                <a:spcPts val="0"/>
              </a:spcBef>
              <a:buSzTx/>
              <a:buNone/>
              <a:defRPr sz="1700">
                <a:latin typeface="Helvetica"/>
                <a:ea typeface="Helvetica"/>
                <a:cs typeface="Helvetica"/>
                <a:sym typeface="Helvetica"/>
              </a:defRPr>
            </a:lvl1pPr>
          </a:lstStyle>
          <a:p>
            <a:r>
              <a:t>–Иван Арсентьев</a:t>
            </a:r>
          </a:p>
        </p:txBody>
      </p:sp>
      <p:sp>
        <p:nvSpPr>
          <p:cNvPr id="94" name="Shape 94"/>
          <p:cNvSpPr>
            <a:spLocks noGrp="1"/>
          </p:cNvSpPr>
          <p:nvPr>
            <p:ph type="body" sz="quarter" idx="14"/>
          </p:nvPr>
        </p:nvSpPr>
        <p:spPr>
          <a:xfrm>
            <a:off x="892969" y="2997662"/>
            <a:ext cx="7358063" cy="487630"/>
          </a:xfrm>
          <a:prstGeom prst="rect">
            <a:avLst/>
          </a:prstGeom>
        </p:spPr>
        <p:txBody>
          <a:bodyPr>
            <a:spAutoFit/>
          </a:bodyPr>
          <a:lstStyle>
            <a:lvl1pPr marL="0" indent="0" algn="ctr">
              <a:spcBef>
                <a:spcPts val="0"/>
              </a:spcBef>
              <a:buSzTx/>
              <a:buNone/>
              <a:defRPr sz="2700"/>
            </a:lvl1pPr>
          </a:lstStyle>
          <a:p>
            <a:r>
              <a:t>«Место ввода цитаты».</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72464311"/>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64291" tIns="32145" rIns="64291" bIns="32145"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62803234"/>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0426255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Образец подзаголовка</a:t>
            </a:r>
            <a:endParaRPr lang="en-US" dirty="0"/>
          </a:p>
        </p:txBody>
      </p:sp>
      <p:sp>
        <p:nvSpPr>
          <p:cNvPr id="4" name="Date Placeholder 3"/>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5535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dirty="0"/>
          </a:p>
        </p:txBody>
      </p:sp>
      <p:sp>
        <p:nvSpPr>
          <p:cNvPr id="3" name="Content Placeholder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Date Placeholder 3"/>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39717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Образец текста</a:t>
            </a:r>
          </a:p>
        </p:txBody>
      </p:sp>
      <p:sp>
        <p:nvSpPr>
          <p:cNvPr id="4" name="Date Placeholder 3"/>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36936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5" name="Date Placeholder 4"/>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1616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7" name="Date Placeholder 6"/>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05502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dirty="0"/>
          </a:p>
        </p:txBody>
      </p:sp>
      <p:sp>
        <p:nvSpPr>
          <p:cNvPr id="3" name="Date Placeholder 2"/>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393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7BBC0A82-450A-4FB0-B28B-9728D8CE9F8E}"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9368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Date Placeholder 4"/>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7023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Образец текста</a:t>
            </a:r>
          </a:p>
        </p:txBody>
      </p:sp>
      <p:sp>
        <p:nvSpPr>
          <p:cNvPr id="5" name="Date Placeholder 4"/>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55701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Date Placeholder 3"/>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41370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Date Placeholder 3"/>
          <p:cNvSpPr>
            <a:spLocks noGrp="1"/>
          </p:cNvSpPr>
          <p:nvPr>
            <p:ph type="dt" sz="half" idx="10"/>
          </p:nvPr>
        </p:nvSpPr>
        <p:spPr/>
        <p:txBody>
          <a:bodyPr/>
          <a:lstStyle/>
          <a:p>
            <a:fld id="{FFA52539-8760-084F-AE4F-C6E26643CB8A}" type="datetimeFigureOut">
              <a:rPr lang="ru-RU" smtClean="0">
                <a:solidFill>
                  <a:prstClr val="black">
                    <a:tint val="75000"/>
                  </a:prstClr>
                </a:solidFill>
              </a:rPr>
              <a:pPr/>
              <a:t>12.12.2016</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4DF338B-3872-E442-B298-6C0E13208AD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68962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8.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9459"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4" name="Date Placeholder 4"/>
          <p:cNvSpPr>
            <a:spLocks noGrp="1"/>
          </p:cNvSpPr>
          <p:nvPr>
            <p:ph type="dt" sz="half" idx="2"/>
          </p:nvPr>
        </p:nvSpPr>
        <p:spPr>
          <a:xfrm>
            <a:off x="6477000" y="55564"/>
            <a:ext cx="2133600" cy="365125"/>
          </a:xfrm>
          <a:prstGeom prst="rect">
            <a:avLst/>
          </a:prstGeom>
        </p:spPr>
        <p:txBody>
          <a:bodyPr vert="horz" anchor="b"/>
          <a:lstStyle>
            <a:lvl1pPr fontAlgn="auto">
              <a:spcBef>
                <a:spcPts val="0"/>
              </a:spcBef>
              <a:spcAft>
                <a:spcPts val="0"/>
              </a:spcAft>
              <a:defRPr sz="1100">
                <a:solidFill>
                  <a:schemeClr val="tx2"/>
                </a:solidFill>
                <a:latin typeface="+mn-lt"/>
              </a:defRPr>
            </a:lvl1pPr>
            <a:extLst/>
          </a:lstStyle>
          <a:p>
            <a:pPr>
              <a:defRPr/>
            </a:pPr>
            <a:endParaRPr lang="ru-RU" dirty="0"/>
          </a:p>
        </p:txBody>
      </p:sp>
      <p:sp>
        <p:nvSpPr>
          <p:cNvPr id="35" name="Footer Placeholder 5"/>
          <p:cNvSpPr>
            <a:spLocks noGrp="1"/>
          </p:cNvSpPr>
          <p:nvPr>
            <p:ph type="ftr" sz="quarter" idx="3"/>
          </p:nvPr>
        </p:nvSpPr>
        <p:spPr>
          <a:xfrm>
            <a:off x="914400" y="55564"/>
            <a:ext cx="5562600" cy="365125"/>
          </a:xfrm>
          <a:prstGeom prst="rect">
            <a:avLst/>
          </a:prstGeom>
        </p:spPr>
        <p:txBody>
          <a:bodyPr vert="horz" anchor="b"/>
          <a:lstStyle>
            <a:lvl1pPr algn="r" fontAlgn="auto">
              <a:spcBef>
                <a:spcPts val="0"/>
              </a:spcBef>
              <a:spcAft>
                <a:spcPts val="0"/>
              </a:spcAft>
              <a:defRPr sz="1100">
                <a:solidFill>
                  <a:schemeClr val="tx2"/>
                </a:solidFill>
                <a:latin typeface="+mn-lt"/>
              </a:defRPr>
            </a:lvl1pPr>
            <a:extLst/>
          </a:lstStyle>
          <a:p>
            <a:pPr>
              <a:defRPr/>
            </a:pPr>
            <a:endParaRPr lang="ru-RU" dirty="0"/>
          </a:p>
        </p:txBody>
      </p:sp>
    </p:spTree>
  </p:cSld>
  <p:clrMap bg1="dk1" tx1="lt1" bg2="dk2" tx2="lt2" accent1="accent1" accent2="accent2" accent3="accent3" accent4="accent4" accent5="accent5" accent6="accent6" hlink="hlink" folHlink="folHlink"/>
  <p:sldLayoutIdLst>
    <p:sldLayoutId id="2147483989" r:id="rId1"/>
    <p:sldLayoutId id="2147483993" r:id="rId2"/>
  </p:sldLayoutIdLst>
  <p:hf hdr="0" ftr="0"/>
  <p:txStyles>
    <p:titleStyle>
      <a:lvl1pPr algn="l" rtl="0" eaLnBrk="0" fontAlgn="base" hangingPunct="0">
        <a:spcBef>
          <a:spcPct val="0"/>
        </a:spcBef>
        <a:spcAft>
          <a:spcPct val="0"/>
        </a:spcAft>
        <a:defRPr sz="4000" kern="1200" spc="-100">
          <a:solidFill>
            <a:srgbClr val="C1EEFF"/>
          </a:solidFill>
          <a:latin typeface="Arial" charset="0"/>
          <a:ea typeface="+mj-ea"/>
          <a:cs typeface="+mj-cs"/>
        </a:defRPr>
      </a:lvl1pPr>
      <a:lvl2pPr algn="l" rtl="0" eaLnBrk="0" fontAlgn="base" hangingPunct="0">
        <a:spcBef>
          <a:spcPct val="0"/>
        </a:spcBef>
        <a:spcAft>
          <a:spcPct val="0"/>
        </a:spcAft>
        <a:defRPr sz="4000">
          <a:solidFill>
            <a:srgbClr val="C1EEFF"/>
          </a:solidFill>
          <a:latin typeface="Arial" charset="0"/>
        </a:defRPr>
      </a:lvl2pPr>
      <a:lvl3pPr algn="l" rtl="0" eaLnBrk="0" fontAlgn="base" hangingPunct="0">
        <a:spcBef>
          <a:spcPct val="0"/>
        </a:spcBef>
        <a:spcAft>
          <a:spcPct val="0"/>
        </a:spcAft>
        <a:defRPr sz="4000">
          <a:solidFill>
            <a:srgbClr val="C1EEFF"/>
          </a:solidFill>
          <a:latin typeface="Arial" charset="0"/>
        </a:defRPr>
      </a:lvl3pPr>
      <a:lvl4pPr algn="l" rtl="0" eaLnBrk="0" fontAlgn="base" hangingPunct="0">
        <a:spcBef>
          <a:spcPct val="0"/>
        </a:spcBef>
        <a:spcAft>
          <a:spcPct val="0"/>
        </a:spcAft>
        <a:defRPr sz="4000">
          <a:solidFill>
            <a:srgbClr val="C1EEFF"/>
          </a:solidFill>
          <a:latin typeface="Arial" charset="0"/>
        </a:defRPr>
      </a:lvl4pPr>
      <a:lvl5pPr algn="l" rtl="0" eaLnBrk="0" fontAlgn="base" hangingPunct="0">
        <a:spcBef>
          <a:spcPct val="0"/>
        </a:spcBef>
        <a:spcAft>
          <a:spcPct val="0"/>
        </a:spcAft>
        <a:defRPr sz="4000">
          <a:solidFill>
            <a:srgbClr val="C1EEFF"/>
          </a:solidFill>
          <a:latin typeface="Arial"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Arial" charset="0"/>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Arial" charset="0"/>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Arial" charset="0"/>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Arial" charset="0"/>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Arial"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FA52539-8760-084F-AE4F-C6E26643CB8A}" type="datetimeFigureOut">
              <a:rPr lang="ru-RU" smtClean="0">
                <a:solidFill>
                  <a:prstClr val="black">
                    <a:tint val="75000"/>
                  </a:prstClr>
                </a:solidFill>
                <a:latin typeface="Calibri"/>
              </a:rPr>
              <a:pPr fontAlgn="auto">
                <a:spcBef>
                  <a:spcPts val="0"/>
                </a:spcBef>
                <a:spcAft>
                  <a:spcPts val="0"/>
                </a:spcAft>
              </a:pPr>
              <a:t>12.12.2016</a:t>
            </a:fld>
            <a:endParaRPr lang="ru-RU">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4DF338B-3872-E442-B298-6C0E13208AD0}"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269639224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C0A82-450A-4FB0-B28B-9728D8CE9F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483"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8215314" y="6459539"/>
            <a:ext cx="714375"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cs typeface="Arial" charset="0"/>
              </a:defRPr>
            </a:lvl1pPr>
          </a:lstStyle>
          <a:p>
            <a:pPr>
              <a:defRPr/>
            </a:pPr>
            <a:fld id="{6A745B91-04AC-44CF-B539-41F68E8787E8}" type="slidenum">
              <a:rPr lang="fr-FR">
                <a:solidFill>
                  <a:srgbClr val="FFFFFF"/>
                </a:solidFill>
              </a:rPr>
              <a:pPr>
                <a:defRPr/>
              </a:pPr>
              <a:t>‹#›</a:t>
            </a:fld>
            <a:endParaRPr lang="fr-FR" dirty="0">
              <a:solidFill>
                <a:srgbClr val="FFFFFF"/>
              </a:solidFill>
            </a:endParaRPr>
          </a:p>
        </p:txBody>
      </p:sp>
    </p:spTree>
    <p:extLst>
      <p:ext uri="{BB962C8B-B14F-4D97-AF65-F5344CB8AC3E}">
        <p14:creationId xmlns:p14="http://schemas.microsoft.com/office/powerpoint/2010/main" val="763201224"/>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27"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 name="Date Placeholder 4"/>
          <p:cNvSpPr>
            <a:spLocks noGrp="1"/>
          </p:cNvSpPr>
          <p:nvPr>
            <p:ph type="dt" sz="half" idx="2"/>
          </p:nvPr>
        </p:nvSpPr>
        <p:spPr>
          <a:xfrm>
            <a:off x="6477000" y="55564"/>
            <a:ext cx="2133600" cy="365125"/>
          </a:xfrm>
          <a:prstGeom prst="rect">
            <a:avLst/>
          </a:prstGeom>
        </p:spPr>
        <p:txBody>
          <a:bodyPr vert="horz" anchor="b"/>
          <a:lstStyle>
            <a:lvl1pPr fontAlgn="auto">
              <a:spcBef>
                <a:spcPts val="0"/>
              </a:spcBef>
              <a:spcAft>
                <a:spcPts val="0"/>
              </a:spcAft>
              <a:defRPr sz="1100">
                <a:solidFill>
                  <a:schemeClr val="tx2"/>
                </a:solidFill>
                <a:latin typeface="+mn-lt"/>
                <a:cs typeface="+mn-cs"/>
              </a:defRPr>
            </a:lvl1pPr>
            <a:extLst/>
          </a:lstStyle>
          <a:p>
            <a:pPr>
              <a:defRPr/>
            </a:pPr>
            <a:fld id="{BA4C04C1-FF82-4E02-A8DD-C46E25EC73BA}" type="datetimeFigureOut">
              <a:rPr lang="ru-RU">
                <a:solidFill>
                  <a:srgbClr val="D6ECFF"/>
                </a:solidFill>
              </a:rPr>
              <a:pPr>
                <a:defRPr/>
              </a:pPr>
              <a:t>12.12.2016</a:t>
            </a:fld>
            <a:endParaRPr lang="ru-RU">
              <a:solidFill>
                <a:srgbClr val="D6ECFF"/>
              </a:solidFill>
            </a:endParaRPr>
          </a:p>
        </p:txBody>
      </p:sp>
      <p:sp>
        <p:nvSpPr>
          <p:cNvPr id="35" name="Footer Placeholder 5"/>
          <p:cNvSpPr>
            <a:spLocks noGrp="1"/>
          </p:cNvSpPr>
          <p:nvPr>
            <p:ph type="ftr" sz="quarter" idx="3"/>
          </p:nvPr>
        </p:nvSpPr>
        <p:spPr>
          <a:xfrm>
            <a:off x="914400" y="55564"/>
            <a:ext cx="5562600" cy="365125"/>
          </a:xfrm>
          <a:prstGeom prst="rect">
            <a:avLst/>
          </a:prstGeom>
        </p:spPr>
        <p:txBody>
          <a:bodyPr vert="horz" anchor="b"/>
          <a:lstStyle>
            <a:lvl1pPr algn="r" fontAlgn="auto">
              <a:spcBef>
                <a:spcPts val="0"/>
              </a:spcBef>
              <a:spcAft>
                <a:spcPts val="0"/>
              </a:spcAft>
              <a:defRPr sz="1100">
                <a:solidFill>
                  <a:schemeClr val="tx2"/>
                </a:solidFill>
                <a:latin typeface="+mn-lt"/>
                <a:cs typeface="+mn-cs"/>
              </a:defRPr>
            </a:lvl1pPr>
            <a:extLst/>
          </a:lstStyle>
          <a:p>
            <a:pPr>
              <a:defRPr/>
            </a:pPr>
            <a:endParaRPr lang="ru-RU">
              <a:solidFill>
                <a:srgbClr val="D6ECFF"/>
              </a:solidFill>
            </a:endParaRPr>
          </a:p>
        </p:txBody>
      </p:sp>
      <p:sp>
        <p:nvSpPr>
          <p:cNvPr id="36" name="Slide Number Placeholder 6"/>
          <p:cNvSpPr>
            <a:spLocks noGrp="1"/>
          </p:cNvSpPr>
          <p:nvPr>
            <p:ph type="sldNum" sz="quarter" idx="4"/>
          </p:nvPr>
        </p:nvSpPr>
        <p:spPr>
          <a:xfrm>
            <a:off x="8610600" y="55564"/>
            <a:ext cx="457200" cy="365125"/>
          </a:xfrm>
          <a:prstGeom prst="rect">
            <a:avLst/>
          </a:prstGeom>
        </p:spPr>
        <p:txBody>
          <a:bodyPr vert="horz" anchor="b"/>
          <a:lstStyle>
            <a:lvl1pPr fontAlgn="auto">
              <a:spcBef>
                <a:spcPts val="0"/>
              </a:spcBef>
              <a:spcAft>
                <a:spcPts val="0"/>
              </a:spcAft>
              <a:defRPr sz="1200">
                <a:solidFill>
                  <a:schemeClr val="tx2"/>
                </a:solidFill>
                <a:latin typeface="+mn-lt"/>
                <a:cs typeface="+mn-cs"/>
              </a:defRPr>
            </a:lvl1pPr>
            <a:extLst/>
          </a:lstStyle>
          <a:p>
            <a:pPr>
              <a:defRPr/>
            </a:pPr>
            <a:fld id="{2C76881B-01A0-486D-B934-95D997CF3968}" type="slidenum">
              <a:rPr lang="ru-RU">
                <a:solidFill>
                  <a:srgbClr val="D6ECFF"/>
                </a:solidFill>
              </a:rPr>
              <a:pPr>
                <a:defRPr/>
              </a:pPr>
              <a:t>‹#›</a:t>
            </a:fld>
            <a:endParaRPr lang="ru-RU">
              <a:solidFill>
                <a:srgbClr val="D6ECFF"/>
              </a:solidFill>
            </a:endParaRPr>
          </a:p>
        </p:txBody>
      </p:sp>
    </p:spTree>
    <p:extLst>
      <p:ext uri="{BB962C8B-B14F-4D97-AF65-F5344CB8AC3E}">
        <p14:creationId xmlns:p14="http://schemas.microsoft.com/office/powerpoint/2010/main" val="334706163"/>
      </p:ext>
    </p:extLst>
  </p:cSld>
  <p:clrMap bg1="dk1" tx1="lt1" bg2="dk2"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Lst>
  <p:txStyles>
    <p:titleStyle>
      <a:lvl1pPr algn="l" rtl="0" eaLnBrk="0" fontAlgn="base" hangingPunct="0">
        <a:spcBef>
          <a:spcPct val="0"/>
        </a:spcBef>
        <a:spcAft>
          <a:spcPct val="0"/>
        </a:spcAft>
        <a:defRPr sz="4000" kern="1200" spc="-100">
          <a:solidFill>
            <a:srgbClr val="C1EEFF"/>
          </a:solidFill>
          <a:latin typeface="Arial" charset="0"/>
          <a:ea typeface="+mj-ea"/>
          <a:cs typeface="+mj-cs"/>
        </a:defRPr>
      </a:lvl1pPr>
      <a:lvl2pPr algn="l" rtl="0" eaLnBrk="0" fontAlgn="base" hangingPunct="0">
        <a:spcBef>
          <a:spcPct val="0"/>
        </a:spcBef>
        <a:spcAft>
          <a:spcPct val="0"/>
        </a:spcAft>
        <a:defRPr sz="4000">
          <a:solidFill>
            <a:srgbClr val="C1EEFF"/>
          </a:solidFill>
          <a:latin typeface="Arial" charset="0"/>
        </a:defRPr>
      </a:lvl2pPr>
      <a:lvl3pPr algn="l" rtl="0" eaLnBrk="0" fontAlgn="base" hangingPunct="0">
        <a:spcBef>
          <a:spcPct val="0"/>
        </a:spcBef>
        <a:spcAft>
          <a:spcPct val="0"/>
        </a:spcAft>
        <a:defRPr sz="4000">
          <a:solidFill>
            <a:srgbClr val="C1EEFF"/>
          </a:solidFill>
          <a:latin typeface="Arial" charset="0"/>
        </a:defRPr>
      </a:lvl3pPr>
      <a:lvl4pPr algn="l" rtl="0" eaLnBrk="0" fontAlgn="base" hangingPunct="0">
        <a:spcBef>
          <a:spcPct val="0"/>
        </a:spcBef>
        <a:spcAft>
          <a:spcPct val="0"/>
        </a:spcAft>
        <a:defRPr sz="4000">
          <a:solidFill>
            <a:srgbClr val="C1EEFF"/>
          </a:solidFill>
          <a:latin typeface="Arial" charset="0"/>
        </a:defRPr>
      </a:lvl4pPr>
      <a:lvl5pPr algn="l" rtl="0" eaLnBrk="0" fontAlgn="base" hangingPunct="0">
        <a:spcBef>
          <a:spcPct val="0"/>
        </a:spcBef>
        <a:spcAft>
          <a:spcPct val="0"/>
        </a:spcAft>
        <a:defRPr sz="4000">
          <a:solidFill>
            <a:srgbClr val="C1EEFF"/>
          </a:solidFill>
          <a:latin typeface="Arial"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Arial" charset="0"/>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Arial" charset="0"/>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Arial" charset="0"/>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Arial" charset="0"/>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Arial"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28C8BFD-F245-4985-896D-DFF0C4C10774}" type="datetimeFigureOut">
              <a:rPr lang="ru-RU" smtClean="0">
                <a:solidFill>
                  <a:prstClr val="black">
                    <a:tint val="75000"/>
                  </a:prstClr>
                </a:solidFill>
                <a:latin typeface="Calibri"/>
              </a:rPr>
              <a:pPr fontAlgn="auto">
                <a:spcBef>
                  <a:spcPts val="0"/>
                </a:spcBef>
                <a:spcAft>
                  <a:spcPts val="0"/>
                </a:spcAft>
              </a:pPr>
              <a:t>12.12.2016</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30A5698-8859-4B67-961E-F599671F2DE3}"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448427524"/>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57698" name="Group 2"/>
          <p:cNvGrpSpPr>
            <a:grpSpLocks/>
          </p:cNvGrpSpPr>
          <p:nvPr/>
        </p:nvGrpSpPr>
        <p:grpSpPr bwMode="auto">
          <a:xfrm>
            <a:off x="685800" y="117475"/>
            <a:ext cx="8456613" cy="6738938"/>
            <a:chOff x="432" y="74"/>
            <a:chExt cx="5327" cy="4245"/>
          </a:xfrm>
        </p:grpSpPr>
        <p:sp>
          <p:nvSpPr>
            <p:cNvPr id="157699" name="Rectangle 3"/>
            <p:cNvSpPr>
              <a:spLocks noChangeArrowheads="1"/>
            </p:cNvSpPr>
            <p:nvPr/>
          </p:nvSpPr>
          <p:spPr bwMode="invGray">
            <a:xfrm>
              <a:off x="432" y="4176"/>
              <a:ext cx="2208" cy="14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grpSp>
          <p:nvGrpSpPr>
            <p:cNvPr id="157700" name="Group 4"/>
            <p:cNvGrpSpPr>
              <a:grpSpLocks/>
            </p:cNvGrpSpPr>
            <p:nvPr/>
          </p:nvGrpSpPr>
          <p:grpSpPr bwMode="auto">
            <a:xfrm>
              <a:off x="2859" y="4250"/>
              <a:ext cx="2729" cy="41"/>
              <a:chOff x="2859" y="4250"/>
              <a:chExt cx="2729" cy="41"/>
            </a:xfrm>
          </p:grpSpPr>
          <p:sp>
            <p:nvSpPr>
              <p:cNvPr id="157701" name="Oval 5"/>
              <p:cNvSpPr>
                <a:spLocks noChangeArrowheads="1"/>
              </p:cNvSpPr>
              <p:nvPr/>
            </p:nvSpPr>
            <p:spPr bwMode="invGray">
              <a:xfrm>
                <a:off x="2859"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02" name="Oval 6"/>
              <p:cNvSpPr>
                <a:spLocks noChangeArrowheads="1"/>
              </p:cNvSpPr>
              <p:nvPr/>
            </p:nvSpPr>
            <p:spPr bwMode="invGray">
              <a:xfrm>
                <a:off x="3243"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03" name="Oval 7"/>
              <p:cNvSpPr>
                <a:spLocks noChangeArrowheads="1"/>
              </p:cNvSpPr>
              <p:nvPr/>
            </p:nvSpPr>
            <p:spPr bwMode="invGray">
              <a:xfrm>
                <a:off x="3627"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04" name="Oval 8"/>
              <p:cNvSpPr>
                <a:spLocks noChangeArrowheads="1"/>
              </p:cNvSpPr>
              <p:nvPr/>
            </p:nvSpPr>
            <p:spPr bwMode="invGray">
              <a:xfrm>
                <a:off x="4011"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05" name="Oval 9"/>
              <p:cNvSpPr>
                <a:spLocks noChangeArrowheads="1"/>
              </p:cNvSpPr>
              <p:nvPr/>
            </p:nvSpPr>
            <p:spPr bwMode="invGray">
              <a:xfrm>
                <a:off x="4395"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06" name="Oval 10"/>
              <p:cNvSpPr>
                <a:spLocks noChangeArrowheads="1"/>
              </p:cNvSpPr>
              <p:nvPr/>
            </p:nvSpPr>
            <p:spPr bwMode="invGray">
              <a:xfrm>
                <a:off x="4779"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07" name="Oval 11"/>
              <p:cNvSpPr>
                <a:spLocks noChangeArrowheads="1"/>
              </p:cNvSpPr>
              <p:nvPr/>
            </p:nvSpPr>
            <p:spPr bwMode="invGray">
              <a:xfrm>
                <a:off x="5163"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08" name="Oval 12"/>
              <p:cNvSpPr>
                <a:spLocks noChangeArrowheads="1"/>
              </p:cNvSpPr>
              <p:nvPr/>
            </p:nvSpPr>
            <p:spPr bwMode="invGray">
              <a:xfrm>
                <a:off x="5547"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grpSp>
        <p:sp>
          <p:nvSpPr>
            <p:cNvPr id="157709" name="Rectangle 13"/>
            <p:cNvSpPr>
              <a:spLocks noChangeArrowheads="1"/>
            </p:cNvSpPr>
            <p:nvPr/>
          </p:nvSpPr>
          <p:spPr bwMode="invGray">
            <a:xfrm>
              <a:off x="480" y="480"/>
              <a:ext cx="5279"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10" name="Oval 14"/>
            <p:cNvSpPr>
              <a:spLocks noChangeArrowheads="1"/>
            </p:cNvSpPr>
            <p:nvPr/>
          </p:nvSpPr>
          <p:spPr bwMode="invGray">
            <a:xfrm>
              <a:off x="507"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11" name="Oval 15"/>
            <p:cNvSpPr>
              <a:spLocks noChangeArrowheads="1"/>
            </p:cNvSpPr>
            <p:nvPr/>
          </p:nvSpPr>
          <p:spPr bwMode="invGray">
            <a:xfrm>
              <a:off x="507"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sp>
          <p:nvSpPr>
            <p:cNvPr id="157712" name="Oval 16"/>
            <p:cNvSpPr>
              <a:spLocks noChangeArrowheads="1"/>
            </p:cNvSpPr>
            <p:nvPr/>
          </p:nvSpPr>
          <p:spPr bwMode="invGray">
            <a:xfrm>
              <a:off x="507"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ru-RU" sz="2400" smtClean="0">
                <a:solidFill>
                  <a:srgbClr val="FFFFFF"/>
                </a:solidFill>
                <a:latin typeface="Times New Roman" pitchFamily="18" charset="0"/>
              </a:endParaRPr>
            </a:p>
          </p:txBody>
        </p:sp>
      </p:grpSp>
      <p:sp>
        <p:nvSpPr>
          <p:cNvPr id="157713" name="Rectangle 17"/>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altLang="ru-RU" smtClean="0"/>
              <a:t>Щелчок правит образец заголовка</a:t>
            </a:r>
          </a:p>
        </p:txBody>
      </p:sp>
      <p:sp>
        <p:nvSpPr>
          <p:cNvPr id="157714" name="Rectangle 1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altLang="ru-RU" smtClean="0"/>
              <a:t>Щелчок правит 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7715" name="Rectangle 1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hangingPunct="0"/>
            <a:endParaRPr lang="ru-RU" altLang="ru-RU" smtClean="0">
              <a:solidFill>
                <a:srgbClr val="FFFFFF"/>
              </a:solidFill>
              <a:latin typeface="Times New Roman" pitchFamily="18" charset="0"/>
            </a:endParaRPr>
          </a:p>
        </p:txBody>
      </p:sp>
      <p:sp>
        <p:nvSpPr>
          <p:cNvPr id="15771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hangingPunct="0"/>
            <a:endParaRPr lang="ru-RU" altLang="ru-RU" smtClean="0">
              <a:solidFill>
                <a:srgbClr val="FFFFFF"/>
              </a:solidFill>
              <a:latin typeface="Times New Roman" pitchFamily="18" charset="0"/>
            </a:endParaRPr>
          </a:p>
        </p:txBody>
      </p:sp>
      <p:sp>
        <p:nvSpPr>
          <p:cNvPr id="157717" name="Rectangle 2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hangingPunct="0"/>
            <a:fld id="{B0F171AB-89F0-4A6B-9319-00DBCF6B85B7}" type="slidenum">
              <a:rPr lang="ru-RU" altLang="ru-RU" smtClean="0">
                <a:solidFill>
                  <a:srgbClr val="FFFFFF"/>
                </a:solidFill>
                <a:latin typeface="Times New Roman" pitchFamily="18" charset="0"/>
              </a:rPr>
              <a:pPr eaLnBrk="0" hangingPunct="0"/>
              <a:t>‹#›</a:t>
            </a:fld>
            <a:endParaRPr lang="ru-RU" altLang="ru-RU" smtClean="0">
              <a:solidFill>
                <a:srgbClr val="FFFFFF"/>
              </a:solidFill>
              <a:latin typeface="Times New Roman" pitchFamily="18" charset="0"/>
            </a:endParaRPr>
          </a:p>
        </p:txBody>
      </p:sp>
    </p:spTree>
    <p:extLst>
      <p:ext uri="{BB962C8B-B14F-4D97-AF65-F5344CB8AC3E}">
        <p14:creationId xmlns:p14="http://schemas.microsoft.com/office/powerpoint/2010/main" val="590007592"/>
      </p:ext>
    </p:extLst>
  </p:cSld>
  <p:clrMap bg1="dk2" tx1="lt1" bg2="dk1"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defRPr>
      </a:lvl2pPr>
      <a:lvl3pPr algn="ctr" rtl="0" fontAlgn="base">
        <a:spcBef>
          <a:spcPct val="0"/>
        </a:spcBef>
        <a:spcAft>
          <a:spcPct val="0"/>
        </a:spcAft>
        <a:defRPr kumimoji="1" sz="4400">
          <a:solidFill>
            <a:schemeClr val="tx2"/>
          </a:solidFill>
          <a:latin typeface="Times New Roman" pitchFamily="18" charset="0"/>
        </a:defRPr>
      </a:lvl3pPr>
      <a:lvl4pPr algn="ctr" rtl="0" fontAlgn="base">
        <a:spcBef>
          <a:spcPct val="0"/>
        </a:spcBef>
        <a:spcAft>
          <a:spcPct val="0"/>
        </a:spcAft>
        <a:defRPr kumimoji="1" sz="4400">
          <a:solidFill>
            <a:schemeClr val="tx2"/>
          </a:solidFill>
          <a:latin typeface="Times New Roman" pitchFamily="18" charset="0"/>
        </a:defRPr>
      </a:lvl4pPr>
      <a:lvl5pPr algn="ctr" rtl="0" fontAlgn="base">
        <a:spcBef>
          <a:spcPct val="0"/>
        </a:spcBef>
        <a:spcAft>
          <a:spcPct val="0"/>
        </a:spcAft>
        <a:defRPr kumimoji="1" sz="4400">
          <a:solidFill>
            <a:schemeClr val="tx2"/>
          </a:solidFill>
          <a:latin typeface="Times New Roman" pitchFamily="18" charset="0"/>
        </a:defRPr>
      </a:lvl5pPr>
      <a:lvl6pPr marL="457200" algn="ctr" rtl="0" fontAlgn="base">
        <a:spcBef>
          <a:spcPct val="0"/>
        </a:spcBef>
        <a:spcAft>
          <a:spcPct val="0"/>
        </a:spcAft>
        <a:defRPr kumimoji="1" sz="4400">
          <a:solidFill>
            <a:schemeClr val="tx2"/>
          </a:solidFill>
          <a:latin typeface="Times New Roman" pitchFamily="18" charset="0"/>
        </a:defRPr>
      </a:lvl6pPr>
      <a:lvl7pPr marL="914400" algn="ctr" rtl="0" fontAlgn="base">
        <a:spcBef>
          <a:spcPct val="0"/>
        </a:spcBef>
        <a:spcAft>
          <a:spcPct val="0"/>
        </a:spcAft>
        <a:defRPr kumimoji="1" sz="4400">
          <a:solidFill>
            <a:schemeClr val="tx2"/>
          </a:solidFill>
          <a:latin typeface="Times New Roman" pitchFamily="18" charset="0"/>
        </a:defRPr>
      </a:lvl7pPr>
      <a:lvl8pPr marL="1371600" algn="ctr" rtl="0" fontAlgn="base">
        <a:spcBef>
          <a:spcPct val="0"/>
        </a:spcBef>
        <a:spcAft>
          <a:spcPct val="0"/>
        </a:spcAft>
        <a:defRPr kumimoji="1" sz="4400">
          <a:solidFill>
            <a:schemeClr val="tx2"/>
          </a:solidFill>
          <a:latin typeface="Times New Roman" pitchFamily="18" charset="0"/>
        </a:defRPr>
      </a:lvl8pPr>
      <a:lvl9pPr marL="1828800" algn="ctr"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defRPr>
      </a:lvl2pPr>
      <a:lvl3pPr marL="1143000" indent="-228600" algn="l" rtl="0" fontAlgn="base">
        <a:spcBef>
          <a:spcPct val="20000"/>
        </a:spcBef>
        <a:spcAft>
          <a:spcPct val="0"/>
        </a:spcAft>
        <a:buChar char="•"/>
        <a:defRPr kumimoji="1" sz="2400">
          <a:solidFill>
            <a:schemeClr val="tx1"/>
          </a:solidFill>
          <a:latin typeface="+mn-lt"/>
        </a:defRPr>
      </a:lvl3pPr>
      <a:lvl4pPr marL="1600200" indent="-228600" algn="l" rtl="0" fontAlgn="base">
        <a:spcBef>
          <a:spcPct val="20000"/>
        </a:spcBef>
        <a:spcAft>
          <a:spcPct val="0"/>
        </a:spcAft>
        <a:buChar char="–"/>
        <a:defRPr kumimoji="1" sz="2000">
          <a:solidFill>
            <a:schemeClr val="tx1"/>
          </a:solidFill>
          <a:latin typeface="+mn-lt"/>
        </a:defRPr>
      </a:lvl4pPr>
      <a:lvl5pPr marL="2057400" indent="-228600" algn="l" rtl="0" fontAlgn="base">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9459"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4" name="Date Placeholder 4"/>
          <p:cNvSpPr>
            <a:spLocks noGrp="1"/>
          </p:cNvSpPr>
          <p:nvPr>
            <p:ph type="dt" sz="half" idx="2"/>
          </p:nvPr>
        </p:nvSpPr>
        <p:spPr>
          <a:xfrm>
            <a:off x="6477000" y="55563"/>
            <a:ext cx="2133600" cy="365125"/>
          </a:xfrm>
          <a:prstGeom prst="rect">
            <a:avLst/>
          </a:prstGeom>
        </p:spPr>
        <p:txBody>
          <a:bodyPr vert="horz" anchor="b"/>
          <a:lstStyle>
            <a:lvl1pPr fontAlgn="auto">
              <a:spcBef>
                <a:spcPts val="0"/>
              </a:spcBef>
              <a:spcAft>
                <a:spcPts val="0"/>
              </a:spcAft>
              <a:defRPr sz="1100">
                <a:solidFill>
                  <a:schemeClr val="tx2"/>
                </a:solidFill>
                <a:latin typeface="+mn-lt"/>
              </a:defRPr>
            </a:lvl1pPr>
            <a:extLst/>
          </a:lstStyle>
          <a:p>
            <a:pPr>
              <a:defRPr/>
            </a:pPr>
            <a:endParaRPr lang="ru-RU" dirty="0">
              <a:solidFill>
                <a:srgbClr val="D6ECFF"/>
              </a:solidFill>
            </a:endParaRPr>
          </a:p>
        </p:txBody>
      </p:sp>
      <p:sp>
        <p:nvSpPr>
          <p:cNvPr id="35" name="Footer Placeholder 5"/>
          <p:cNvSpPr>
            <a:spLocks noGrp="1"/>
          </p:cNvSpPr>
          <p:nvPr>
            <p:ph type="ftr" sz="quarter" idx="3"/>
          </p:nvPr>
        </p:nvSpPr>
        <p:spPr>
          <a:xfrm>
            <a:off x="914400" y="55563"/>
            <a:ext cx="5562600" cy="365125"/>
          </a:xfrm>
          <a:prstGeom prst="rect">
            <a:avLst/>
          </a:prstGeom>
        </p:spPr>
        <p:txBody>
          <a:bodyPr vert="horz" anchor="b"/>
          <a:lstStyle>
            <a:lvl1pPr algn="r" fontAlgn="auto">
              <a:spcBef>
                <a:spcPts val="0"/>
              </a:spcBef>
              <a:spcAft>
                <a:spcPts val="0"/>
              </a:spcAft>
              <a:defRPr sz="1100">
                <a:solidFill>
                  <a:schemeClr val="tx2"/>
                </a:solidFill>
                <a:latin typeface="+mn-lt"/>
              </a:defRPr>
            </a:lvl1pPr>
            <a:extLst/>
          </a:lstStyle>
          <a:p>
            <a:pPr>
              <a:defRPr/>
            </a:pPr>
            <a:endParaRPr lang="ru-RU" dirty="0">
              <a:solidFill>
                <a:srgbClr val="D6ECFF"/>
              </a:solidFill>
            </a:endParaRPr>
          </a:p>
        </p:txBody>
      </p:sp>
    </p:spTree>
    <p:extLst>
      <p:ext uri="{BB962C8B-B14F-4D97-AF65-F5344CB8AC3E}">
        <p14:creationId xmlns:p14="http://schemas.microsoft.com/office/powerpoint/2010/main" val="346101765"/>
      </p:ext>
    </p:extLst>
  </p:cSld>
  <p:clrMap bg1="dk1" tx1="lt1" bg2="dk2" tx2="lt2" accent1="accent1" accent2="accent2" accent3="accent3" accent4="accent4" accent5="accent5" accent6="accent6" hlink="hlink" folHlink="folHlink"/>
  <p:sldLayoutIdLst>
    <p:sldLayoutId id="2147484100" r:id="rId1"/>
    <p:sldLayoutId id="2147484101" r:id="rId2"/>
  </p:sldLayoutIdLst>
  <p:hf hdr="0" ftr="0"/>
  <p:txStyles>
    <p:titleStyle>
      <a:lvl1pPr algn="l" rtl="0" eaLnBrk="0" fontAlgn="base" hangingPunct="0">
        <a:spcBef>
          <a:spcPct val="0"/>
        </a:spcBef>
        <a:spcAft>
          <a:spcPct val="0"/>
        </a:spcAft>
        <a:defRPr sz="4000" kern="1200" spc="-100">
          <a:solidFill>
            <a:srgbClr val="C1EEFF"/>
          </a:solidFill>
          <a:latin typeface="Arial" charset="0"/>
          <a:ea typeface="+mj-ea"/>
          <a:cs typeface="+mj-cs"/>
        </a:defRPr>
      </a:lvl1pPr>
      <a:lvl2pPr algn="l" rtl="0" eaLnBrk="0" fontAlgn="base" hangingPunct="0">
        <a:spcBef>
          <a:spcPct val="0"/>
        </a:spcBef>
        <a:spcAft>
          <a:spcPct val="0"/>
        </a:spcAft>
        <a:defRPr sz="4000">
          <a:solidFill>
            <a:srgbClr val="C1EEFF"/>
          </a:solidFill>
          <a:latin typeface="Arial" charset="0"/>
        </a:defRPr>
      </a:lvl2pPr>
      <a:lvl3pPr algn="l" rtl="0" eaLnBrk="0" fontAlgn="base" hangingPunct="0">
        <a:spcBef>
          <a:spcPct val="0"/>
        </a:spcBef>
        <a:spcAft>
          <a:spcPct val="0"/>
        </a:spcAft>
        <a:defRPr sz="4000">
          <a:solidFill>
            <a:srgbClr val="C1EEFF"/>
          </a:solidFill>
          <a:latin typeface="Arial" charset="0"/>
        </a:defRPr>
      </a:lvl3pPr>
      <a:lvl4pPr algn="l" rtl="0" eaLnBrk="0" fontAlgn="base" hangingPunct="0">
        <a:spcBef>
          <a:spcPct val="0"/>
        </a:spcBef>
        <a:spcAft>
          <a:spcPct val="0"/>
        </a:spcAft>
        <a:defRPr sz="4000">
          <a:solidFill>
            <a:srgbClr val="C1EEFF"/>
          </a:solidFill>
          <a:latin typeface="Arial" charset="0"/>
        </a:defRPr>
      </a:lvl4pPr>
      <a:lvl5pPr algn="l" rtl="0" eaLnBrk="0" fontAlgn="base" hangingPunct="0">
        <a:spcBef>
          <a:spcPct val="0"/>
        </a:spcBef>
        <a:spcAft>
          <a:spcPct val="0"/>
        </a:spcAft>
        <a:defRPr sz="4000">
          <a:solidFill>
            <a:srgbClr val="C1EEFF"/>
          </a:solidFill>
          <a:latin typeface="Arial"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Arial" charset="0"/>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Arial" charset="0"/>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Arial" charset="0"/>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Arial" charset="0"/>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Arial"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40"/>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normAutofit/>
          </a:bodyPr>
          <a:lstStyle/>
          <a:p>
            <a:r>
              <a:t>Текст заголовка</a:t>
            </a:r>
          </a:p>
        </p:txBody>
      </p:sp>
      <p:sp>
        <p:nvSpPr>
          <p:cNvPr id="3" name="Shape 3"/>
          <p:cNvSpPr>
            <a:spLocks noGrp="1"/>
          </p:cNvSpPr>
          <p:nvPr>
            <p:ph type="body" idx="1"/>
          </p:nvPr>
        </p:nvSpPr>
        <p:spPr>
          <a:xfrm>
            <a:off x="669727" y="1830587"/>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Shape 4"/>
          <p:cNvSpPr>
            <a:spLocks noGrp="1"/>
          </p:cNvSpPr>
          <p:nvPr>
            <p:ph type="sldNum" sz="quarter" idx="2"/>
          </p:nvPr>
        </p:nvSpPr>
        <p:spPr>
          <a:xfrm>
            <a:off x="4428877" y="6505278"/>
            <a:ext cx="277317" cy="272186"/>
          </a:xfrm>
          <a:prstGeom prst="rect">
            <a:avLst/>
          </a:prstGeom>
          <a:ln w="12700">
            <a:miter lim="400000"/>
          </a:ln>
        </p:spPr>
        <p:txBody>
          <a:bodyPr wrap="none" lIns="35715" tIns="35715" rIns="35715" bIns="35715">
            <a:spAutoFit/>
          </a:bodyPr>
          <a:lstStyle>
            <a:lvl1pPr>
              <a:defRPr sz="1300"/>
            </a:lvl1pPr>
          </a:lstStyle>
          <a:p>
            <a:pPr algn="ctr" defTabSz="410730" fontAlgn="auto" hangingPunct="0">
              <a:spcBef>
                <a:spcPts val="0"/>
              </a:spcBef>
              <a:spcAft>
                <a:spcPts val="0"/>
              </a:spcAft>
            </a:pPr>
            <a:fld id="{86CB4B4D-7CA3-9044-876B-883B54F8677D}" type="slidenum">
              <a:rPr kern="0">
                <a:solidFill>
                  <a:srgbClr val="000000"/>
                </a:solidFill>
                <a:latin typeface="Helvetica Light"/>
                <a:sym typeface="Helvetica Light"/>
              </a:rPr>
              <a:pPr algn="ctr" defTabSz="410730" fontAlgn="auto" hangingPunct="0">
                <a:spcBef>
                  <a:spcPts val="0"/>
                </a:spcBef>
                <a:spcAft>
                  <a:spcPts val="0"/>
                </a:spcAft>
              </a:pPr>
              <a:t>‹#›</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3178154685"/>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ransition spd="med"/>
  <p:hf hdr="0" ftr="0" dt="0"/>
  <p:txStyles>
    <p:titleStyle>
      <a:lvl1pPr marL="0" marR="0" indent="0"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2512"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1pPr>
      <a:lvl2pPr marL="625024"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2pPr>
      <a:lvl3pPr marL="937536"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3pPr>
      <a:lvl4pPr marL="1250048"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4pPr>
      <a:lvl5pPr marL="1562560"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5pPr>
      <a:lvl6pPr marL="1875072"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6pPr>
      <a:lvl7pPr marL="2187584"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7pPr>
      <a:lvl8pPr marL="2500096"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8pPr>
      <a:lvl9pPr marL="2812608" marR="0" indent="-312512" algn="l" defTabSz="410730"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rmAutofit/>
          </a:bodyPr>
          <a:lstStyle/>
          <a:p>
            <a:r>
              <a:t>Текст заголовка</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Shape 4"/>
          <p:cNvSpPr>
            <a:spLocks noGrp="1"/>
          </p:cNvSpPr>
          <p:nvPr>
            <p:ph type="sldNum" sz="quarter" idx="2"/>
          </p:nvPr>
        </p:nvSpPr>
        <p:spPr>
          <a:xfrm>
            <a:off x="4428877" y="6505277"/>
            <a:ext cx="277317" cy="272186"/>
          </a:xfrm>
          <a:prstGeom prst="rect">
            <a:avLst/>
          </a:prstGeom>
          <a:ln w="12700">
            <a:miter lim="400000"/>
          </a:ln>
        </p:spPr>
        <p:txBody>
          <a:bodyPr wrap="none" lIns="35717" tIns="35717" rIns="35717" bIns="35717">
            <a:spAutoFit/>
          </a:bodyPr>
          <a:lstStyle>
            <a:lvl1pPr>
              <a:defRPr sz="1300"/>
            </a:lvl1pPr>
          </a:lstStyle>
          <a:p>
            <a:pPr algn="ctr" defTabSz="410751" fontAlgn="auto" hangingPunct="0">
              <a:spcBef>
                <a:spcPts val="0"/>
              </a:spcBef>
              <a:spcAft>
                <a:spcPts val="0"/>
              </a:spcAft>
            </a:pPr>
            <a:fld id="{86CB4B4D-7CA3-9044-876B-883B54F8677D}" type="slidenum">
              <a:rPr kern="0">
                <a:solidFill>
                  <a:srgbClr val="000000"/>
                </a:solidFill>
                <a:latin typeface="Helvetica Light"/>
                <a:sym typeface="Helvetica Light"/>
              </a:rPr>
              <a:pPr algn="ctr" defTabSz="410751" fontAlgn="auto" hangingPunct="0">
                <a:spcBef>
                  <a:spcPts val="0"/>
                </a:spcBef>
                <a:spcAft>
                  <a:spcPts val="0"/>
                </a:spcAft>
              </a:pPr>
              <a:t>‹#›</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372972885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ransition spd="med"/>
  <p:hf hdr="0" ftr="0" dt="0"/>
  <p:txStyles>
    <p:titleStyle>
      <a:lvl1pPr marL="0" marR="0" indent="0"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9.bin"/><Relationship Id="rId18" Type="http://schemas.openxmlformats.org/officeDocument/2006/relationships/oleObject" Target="../embeddings/oleObject13.bin"/><Relationship Id="rId26" Type="http://schemas.openxmlformats.org/officeDocument/2006/relationships/oleObject" Target="../embeddings/oleObject20.bin"/><Relationship Id="rId39" Type="http://schemas.openxmlformats.org/officeDocument/2006/relationships/oleObject" Target="../embeddings/oleObject32.bin"/><Relationship Id="rId21" Type="http://schemas.openxmlformats.org/officeDocument/2006/relationships/oleObject" Target="../embeddings/oleObject16.bin"/><Relationship Id="rId34" Type="http://schemas.openxmlformats.org/officeDocument/2006/relationships/oleObject" Target="../embeddings/oleObject28.bin"/><Relationship Id="rId42" Type="http://schemas.openxmlformats.org/officeDocument/2006/relationships/oleObject" Target="../embeddings/oleObject35.bin"/><Relationship Id="rId47" Type="http://schemas.openxmlformats.org/officeDocument/2006/relationships/oleObject" Target="../embeddings/oleObject39.bin"/><Relationship Id="rId50" Type="http://schemas.openxmlformats.org/officeDocument/2006/relationships/image" Target="../media/image42.wmf"/><Relationship Id="rId55" Type="http://schemas.openxmlformats.org/officeDocument/2006/relationships/oleObject" Target="../embeddings/oleObject43.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2.bin"/><Relationship Id="rId25" Type="http://schemas.openxmlformats.org/officeDocument/2006/relationships/oleObject" Target="../embeddings/oleObject19.bin"/><Relationship Id="rId33" Type="http://schemas.openxmlformats.org/officeDocument/2006/relationships/oleObject" Target="../embeddings/oleObject27.bin"/><Relationship Id="rId38" Type="http://schemas.openxmlformats.org/officeDocument/2006/relationships/oleObject" Target="../embeddings/oleObject31.bin"/><Relationship Id="rId46" Type="http://schemas.openxmlformats.org/officeDocument/2006/relationships/oleObject" Target="../embeddings/oleObject38.bin"/><Relationship Id="rId59" Type="http://schemas.openxmlformats.org/officeDocument/2006/relationships/oleObject" Target="../embeddings/oleObject45.bin"/><Relationship Id="rId2" Type="http://schemas.openxmlformats.org/officeDocument/2006/relationships/slideLayout" Target="../slideLayouts/slideLayout41.xml"/><Relationship Id="rId16" Type="http://schemas.openxmlformats.org/officeDocument/2006/relationships/image" Target="../media/image37.wmf"/><Relationship Id="rId20" Type="http://schemas.openxmlformats.org/officeDocument/2006/relationships/oleObject" Target="../embeddings/oleObject15.bin"/><Relationship Id="rId29" Type="http://schemas.openxmlformats.org/officeDocument/2006/relationships/oleObject" Target="../embeddings/oleObject23.bin"/><Relationship Id="rId41" Type="http://schemas.openxmlformats.org/officeDocument/2006/relationships/oleObject" Target="../embeddings/oleObject34.bin"/><Relationship Id="rId54" Type="http://schemas.openxmlformats.org/officeDocument/2006/relationships/image" Target="../media/image44.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24" Type="http://schemas.openxmlformats.org/officeDocument/2006/relationships/image" Target="../media/image38.wmf"/><Relationship Id="rId32" Type="http://schemas.openxmlformats.org/officeDocument/2006/relationships/oleObject" Target="../embeddings/oleObject26.bin"/><Relationship Id="rId37" Type="http://schemas.openxmlformats.org/officeDocument/2006/relationships/oleObject" Target="../embeddings/oleObject30.bin"/><Relationship Id="rId40" Type="http://schemas.openxmlformats.org/officeDocument/2006/relationships/oleObject" Target="../embeddings/oleObject33.bin"/><Relationship Id="rId45" Type="http://schemas.openxmlformats.org/officeDocument/2006/relationships/image" Target="../media/image40.wmf"/><Relationship Id="rId53" Type="http://schemas.openxmlformats.org/officeDocument/2006/relationships/oleObject" Target="../embeddings/oleObject42.bin"/><Relationship Id="rId58" Type="http://schemas.openxmlformats.org/officeDocument/2006/relationships/image" Target="../media/image46.wmf"/><Relationship Id="rId5" Type="http://schemas.openxmlformats.org/officeDocument/2006/relationships/image" Target="../media/image36.wmf"/><Relationship Id="rId15" Type="http://schemas.openxmlformats.org/officeDocument/2006/relationships/oleObject" Target="../embeddings/oleObject11.bin"/><Relationship Id="rId23" Type="http://schemas.openxmlformats.org/officeDocument/2006/relationships/oleObject" Target="../embeddings/oleObject18.bin"/><Relationship Id="rId28" Type="http://schemas.openxmlformats.org/officeDocument/2006/relationships/oleObject" Target="../embeddings/oleObject22.bin"/><Relationship Id="rId36" Type="http://schemas.openxmlformats.org/officeDocument/2006/relationships/image" Target="../media/image39.wmf"/><Relationship Id="rId49" Type="http://schemas.openxmlformats.org/officeDocument/2006/relationships/oleObject" Target="../embeddings/oleObject40.bin"/><Relationship Id="rId57" Type="http://schemas.openxmlformats.org/officeDocument/2006/relationships/oleObject" Target="../embeddings/oleObject44.bin"/><Relationship Id="rId10" Type="http://schemas.openxmlformats.org/officeDocument/2006/relationships/oleObject" Target="../embeddings/oleObject6.bin"/><Relationship Id="rId19" Type="http://schemas.openxmlformats.org/officeDocument/2006/relationships/oleObject" Target="../embeddings/oleObject14.bin"/><Relationship Id="rId31" Type="http://schemas.openxmlformats.org/officeDocument/2006/relationships/oleObject" Target="../embeddings/oleObject25.bin"/><Relationship Id="rId44" Type="http://schemas.openxmlformats.org/officeDocument/2006/relationships/oleObject" Target="../embeddings/oleObject37.bin"/><Relationship Id="rId52" Type="http://schemas.openxmlformats.org/officeDocument/2006/relationships/image" Target="../media/image43.wmf"/><Relationship Id="rId60" Type="http://schemas.openxmlformats.org/officeDocument/2006/relationships/image" Target="../media/image47.wmf"/><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oleObject" Target="../embeddings/oleObject10.bin"/><Relationship Id="rId22" Type="http://schemas.openxmlformats.org/officeDocument/2006/relationships/oleObject" Target="../embeddings/oleObject17.bin"/><Relationship Id="rId27" Type="http://schemas.openxmlformats.org/officeDocument/2006/relationships/oleObject" Target="../embeddings/oleObject21.bin"/><Relationship Id="rId30" Type="http://schemas.openxmlformats.org/officeDocument/2006/relationships/oleObject" Target="../embeddings/oleObject24.bin"/><Relationship Id="rId35" Type="http://schemas.openxmlformats.org/officeDocument/2006/relationships/oleObject" Target="../embeddings/oleObject29.bin"/><Relationship Id="rId43" Type="http://schemas.openxmlformats.org/officeDocument/2006/relationships/oleObject" Target="../embeddings/oleObject36.bin"/><Relationship Id="rId48" Type="http://schemas.openxmlformats.org/officeDocument/2006/relationships/image" Target="../media/image41.wmf"/><Relationship Id="rId56" Type="http://schemas.openxmlformats.org/officeDocument/2006/relationships/image" Target="../media/image45.wmf"/><Relationship Id="rId8" Type="http://schemas.openxmlformats.org/officeDocument/2006/relationships/oleObject" Target="../embeddings/oleObject4.bin"/><Relationship Id="rId51" Type="http://schemas.openxmlformats.org/officeDocument/2006/relationships/oleObject" Target="../embeddings/oleObject41.bin"/><Relationship Id="rId3"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1.xml"/><Relationship Id="rId7" Type="http://schemas.openxmlformats.org/officeDocument/2006/relationships/image" Target="../media/image50.wmf"/><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oleObject" Target="../embeddings/oleObject47.bin"/><Relationship Id="rId5" Type="http://schemas.openxmlformats.org/officeDocument/2006/relationships/image" Target="../media/image49.wmf"/><Relationship Id="rId4" Type="http://schemas.openxmlformats.org/officeDocument/2006/relationships/oleObject" Target="../embeddings/oleObject4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12.xml"/><Relationship Id="rId7" Type="http://schemas.openxmlformats.org/officeDocument/2006/relationships/image" Target="../media/image53.wmf"/><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oleObject" Target="../embeddings/oleObject49.bin"/><Relationship Id="rId5" Type="http://schemas.openxmlformats.org/officeDocument/2006/relationships/image" Target="../media/image52.wmf"/><Relationship Id="rId4" Type="http://schemas.openxmlformats.org/officeDocument/2006/relationships/oleObject" Target="../embeddings/oleObject48.bin"/><Relationship Id="rId9" Type="http://schemas.openxmlformats.org/officeDocument/2006/relationships/image" Target="../media/image54.wmf"/></Relationships>
</file>

<file path=ppt/slides/_rels/slide1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13.xml"/><Relationship Id="rId7" Type="http://schemas.openxmlformats.org/officeDocument/2006/relationships/oleObject" Target="../embeddings/oleObject51.bin"/><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4.xml"/><Relationship Id="rId7" Type="http://schemas.openxmlformats.org/officeDocument/2006/relationships/image" Target="../media/image60.wmf"/><Relationship Id="rId2" Type="http://schemas.openxmlformats.org/officeDocument/2006/relationships/slideLayout" Target="../slideLayouts/slideLayout41.xml"/><Relationship Id="rId1" Type="http://schemas.openxmlformats.org/officeDocument/2006/relationships/vmlDrawing" Target="../drawings/vmlDrawing5.vml"/><Relationship Id="rId6" Type="http://schemas.openxmlformats.org/officeDocument/2006/relationships/oleObject" Target="../embeddings/oleObject53.bin"/><Relationship Id="rId5" Type="http://schemas.openxmlformats.org/officeDocument/2006/relationships/image" Target="../media/image59.wmf"/><Relationship Id="rId4" Type="http://schemas.openxmlformats.org/officeDocument/2006/relationships/oleObject" Target="../embeddings/oleObject52.bin"/></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Radiofrequency_ablation" TargetMode="External"/><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hyperlink" Target="https://en.wikipedia.org/wiki/Ablation#Medicin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89.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jpeg"/><Relationship Id="rId3" Type="http://schemas.openxmlformats.org/officeDocument/2006/relationships/image" Target="../media/image66.jpeg"/><Relationship Id="rId21" Type="http://schemas.openxmlformats.org/officeDocument/2006/relationships/image" Target="../media/image84.jpe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jpeg"/><Relationship Id="rId25" Type="http://schemas.openxmlformats.org/officeDocument/2006/relationships/image" Target="../media/image88.png"/><Relationship Id="rId2" Type="http://schemas.openxmlformats.org/officeDocument/2006/relationships/notesSlide" Target="../notesSlides/notesSlide17.xml"/><Relationship Id="rId16" Type="http://schemas.openxmlformats.org/officeDocument/2006/relationships/image" Target="../media/image79.jpeg"/><Relationship Id="rId20" Type="http://schemas.openxmlformats.org/officeDocument/2006/relationships/image" Target="../media/image83.jpeg"/><Relationship Id="rId1" Type="http://schemas.openxmlformats.org/officeDocument/2006/relationships/slideLayout" Target="../slideLayouts/slideLayout71.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7.jpe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jpeg"/><Relationship Id="rId10" Type="http://schemas.openxmlformats.org/officeDocument/2006/relationships/image" Target="../media/image73.png"/><Relationship Id="rId19" Type="http://schemas.openxmlformats.org/officeDocument/2006/relationships/image" Target="../media/image82.jpe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jpeg"/></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67.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83.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jpe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5">
            <a:lumMod val="20000"/>
            <a:lumOff val="80000"/>
            <a:alpha val="0"/>
          </a:schemeClr>
        </a:solidFill>
        <a:effectLst/>
      </p:bgPr>
    </p:bg>
    <p:spTree>
      <p:nvGrpSpPr>
        <p:cNvPr id="1" name=""/>
        <p:cNvGrpSpPr/>
        <p:nvPr/>
      </p:nvGrpSpPr>
      <p:grpSpPr>
        <a:xfrm>
          <a:off x="0" y="0"/>
          <a:ext cx="0" cy="0"/>
          <a:chOff x="0" y="0"/>
          <a:chExt cx="0" cy="0"/>
        </a:xfrm>
      </p:grpSpPr>
      <p:sp>
        <p:nvSpPr>
          <p:cNvPr id="365571" name="Rectangle 3"/>
          <p:cNvSpPr>
            <a:spLocks noGrp="1" noChangeArrowheads="1"/>
          </p:cNvSpPr>
          <p:nvPr>
            <p:ph type="ctrTitle"/>
          </p:nvPr>
        </p:nvSpPr>
        <p:spPr>
          <a:xfrm>
            <a:off x="963180" y="725488"/>
            <a:ext cx="7796212" cy="1146175"/>
          </a:xfrm>
        </p:spPr>
        <p:txBody>
          <a:bodyPr/>
          <a:lstStyle/>
          <a:p>
            <a:pPr lvl="0"/>
            <a:r>
              <a:rPr lang="ru-RU" altLang="ru-RU" sz="2000" b="1" dirty="0" smtClean="0">
                <a:solidFill>
                  <a:srgbClr val="FF3300"/>
                </a:solidFill>
              </a:rPr>
              <a:t/>
            </a:r>
            <a:br>
              <a:rPr lang="ru-RU" altLang="ru-RU" sz="2000" b="1" dirty="0" smtClean="0">
                <a:solidFill>
                  <a:srgbClr val="FF3300"/>
                </a:solidFill>
              </a:rPr>
            </a:br>
            <a:r>
              <a:rPr lang="ru-RU" altLang="ru-RU" sz="2000" b="1" dirty="0" smtClean="0">
                <a:solidFill>
                  <a:srgbClr val="FF3300"/>
                </a:solidFill>
              </a:rPr>
              <a:t/>
            </a:r>
            <a:br>
              <a:rPr lang="ru-RU" altLang="ru-RU" sz="2000" b="1" dirty="0" smtClean="0">
                <a:solidFill>
                  <a:srgbClr val="FF3300"/>
                </a:solidFill>
              </a:rPr>
            </a:br>
            <a:r>
              <a:rPr lang="en-US" altLang="ru-RU" sz="2000" b="1" dirty="0" smtClean="0">
                <a:solidFill>
                  <a:schemeClr val="accent1"/>
                </a:solidFill>
                <a:latin typeface="Arial" charset="0"/>
              </a:rPr>
              <a:t>International Workshop </a:t>
            </a:r>
            <a:br>
              <a:rPr lang="en-US" altLang="ru-RU" sz="2000" b="1" dirty="0" smtClean="0">
                <a:solidFill>
                  <a:schemeClr val="accent1"/>
                </a:solidFill>
                <a:latin typeface="Arial" charset="0"/>
              </a:rPr>
            </a:br>
            <a:r>
              <a:rPr lang="en-US" altLang="ru-RU" sz="2000" b="1" dirty="0" smtClean="0">
                <a:solidFill>
                  <a:schemeClr val="accent1"/>
                </a:solidFill>
                <a:latin typeface="Arial" charset="0"/>
              </a:rPr>
              <a:t>on Biophysics and materials at NICA </a:t>
            </a:r>
            <a:br>
              <a:rPr lang="en-US" altLang="ru-RU" sz="2000" b="1" dirty="0" smtClean="0">
                <a:solidFill>
                  <a:schemeClr val="accent1"/>
                </a:solidFill>
                <a:latin typeface="Arial" charset="0"/>
              </a:rPr>
            </a:br>
            <a:r>
              <a:rPr lang="en-US" altLang="ru-RU" sz="2000" b="1" i="1" dirty="0" smtClean="0">
                <a:solidFill>
                  <a:schemeClr val="accent1"/>
                </a:solidFill>
                <a:latin typeface="Arial" charset="0"/>
              </a:rPr>
              <a:t>BIOMAT</a:t>
            </a:r>
            <a:r>
              <a:rPr lang="ru-RU" altLang="ru-RU" sz="2000" b="1" i="1" dirty="0" smtClean="0">
                <a:solidFill>
                  <a:schemeClr val="accent1"/>
                </a:solidFill>
                <a:latin typeface="Arial" charset="0"/>
              </a:rPr>
              <a:t/>
            </a:r>
            <a:br>
              <a:rPr lang="ru-RU" altLang="ru-RU" sz="2000" b="1" i="1" dirty="0" smtClean="0">
                <a:solidFill>
                  <a:schemeClr val="accent1"/>
                </a:solidFill>
                <a:latin typeface="Arial" charset="0"/>
              </a:rPr>
            </a:br>
            <a:r>
              <a:rPr lang="en-US" altLang="ru-RU" sz="2000" b="1" dirty="0" err="1" smtClean="0">
                <a:solidFill>
                  <a:schemeClr val="accent1"/>
                </a:solidFill>
                <a:latin typeface="Arial" charset="0"/>
              </a:rPr>
              <a:t>Dubna</a:t>
            </a:r>
            <a:r>
              <a:rPr lang="ru-RU" altLang="ru-RU" sz="2000" b="1" dirty="0" smtClean="0">
                <a:solidFill>
                  <a:schemeClr val="accent1"/>
                </a:solidFill>
                <a:latin typeface="Arial" charset="0"/>
              </a:rPr>
              <a:t>,</a:t>
            </a:r>
            <a:r>
              <a:rPr lang="en-US" altLang="ru-RU" sz="2000" b="1" dirty="0" smtClean="0">
                <a:solidFill>
                  <a:schemeClr val="accent1"/>
                </a:solidFill>
                <a:latin typeface="Arial" charset="0"/>
              </a:rPr>
              <a:t> Russia,</a:t>
            </a:r>
            <a:r>
              <a:rPr lang="ru-RU" altLang="ru-RU" sz="2000" b="1" dirty="0" smtClean="0">
                <a:solidFill>
                  <a:schemeClr val="accent1"/>
                </a:solidFill>
                <a:latin typeface="Arial" charset="0"/>
              </a:rPr>
              <a:t> </a:t>
            </a:r>
            <a:r>
              <a:rPr lang="en-US" altLang="ru-RU" sz="2000" b="1" dirty="0" smtClean="0">
                <a:solidFill>
                  <a:schemeClr val="accent1"/>
                </a:solidFill>
                <a:latin typeface="Arial" charset="0"/>
              </a:rPr>
              <a:t>December 12-13, 20</a:t>
            </a:r>
            <a:r>
              <a:rPr lang="ru-RU" altLang="ru-RU" sz="2000" b="1" dirty="0" smtClean="0">
                <a:solidFill>
                  <a:schemeClr val="accent1"/>
                </a:solidFill>
                <a:latin typeface="Arial" charset="0"/>
              </a:rPr>
              <a:t>1</a:t>
            </a:r>
            <a:r>
              <a:rPr lang="en-US" altLang="ru-RU" sz="2000" b="1" dirty="0" smtClean="0">
                <a:solidFill>
                  <a:schemeClr val="accent1"/>
                </a:solidFill>
                <a:latin typeface="Arial" charset="0"/>
              </a:rPr>
              <a:t>6</a:t>
            </a:r>
            <a:r>
              <a:rPr lang="en-US" altLang="ru-RU" sz="2400" b="1" dirty="0" smtClean="0">
                <a:solidFill>
                  <a:srgbClr val="FF3300"/>
                </a:solidFill>
                <a:latin typeface="Arial" charset="0"/>
              </a:rPr>
              <a:t>  ____________________________________________</a:t>
            </a:r>
            <a:r>
              <a:rPr lang="en-US" altLang="ru-RU" sz="2400" b="1" dirty="0" smtClean="0">
                <a:solidFill>
                  <a:srgbClr val="FF3300"/>
                </a:solidFill>
              </a:rPr>
              <a:t/>
            </a:r>
            <a:br>
              <a:rPr lang="en-US" altLang="ru-RU" sz="2400" b="1" dirty="0" smtClean="0">
                <a:solidFill>
                  <a:srgbClr val="FF3300"/>
                </a:solidFill>
              </a:rPr>
            </a:br>
            <a:r>
              <a:rPr lang="en-US" altLang="ko-KR" sz="2800" b="1" dirty="0" smtClean="0">
                <a:solidFill>
                  <a:srgbClr val="FF3300"/>
                </a:solidFill>
                <a:ea typeface="굴림" pitchFamily="34" charset="-127"/>
              </a:rPr>
              <a:t> </a:t>
            </a:r>
            <a:r>
              <a:rPr lang="en-US" sz="2400" b="1" dirty="0">
                <a:solidFill>
                  <a:schemeClr val="bg1"/>
                </a:solidFill>
                <a:ea typeface="MS Mincho"/>
              </a:rPr>
              <a:t>Radiofrequency radiation effects </a:t>
            </a:r>
            <a:r>
              <a:rPr lang="en-US" sz="2400" b="1" dirty="0" smtClean="0">
                <a:solidFill>
                  <a:schemeClr val="bg1"/>
                </a:solidFill>
                <a:ea typeface="MS Mincho"/>
              </a:rPr>
              <a:t/>
            </a:r>
            <a:br>
              <a:rPr lang="en-US" sz="2400" b="1" dirty="0" smtClean="0">
                <a:solidFill>
                  <a:schemeClr val="bg1"/>
                </a:solidFill>
                <a:ea typeface="MS Mincho"/>
              </a:rPr>
            </a:br>
            <a:r>
              <a:rPr lang="en-US" sz="2400" b="1" dirty="0" smtClean="0">
                <a:solidFill>
                  <a:schemeClr val="bg1"/>
                </a:solidFill>
                <a:ea typeface="MS Mincho"/>
              </a:rPr>
              <a:t>in </a:t>
            </a:r>
            <a:r>
              <a:rPr lang="en-US" sz="2400" b="1" dirty="0">
                <a:solidFill>
                  <a:schemeClr val="bg1"/>
                </a:solidFill>
                <a:ea typeface="MS Mincho"/>
              </a:rPr>
              <a:t>biomedical applications</a:t>
            </a:r>
            <a:r>
              <a:rPr lang="ru-RU" altLang="ru-RU" sz="3200" b="1" dirty="0" smtClean="0">
                <a:solidFill>
                  <a:srgbClr val="FF3300"/>
                </a:solidFill>
                <a:latin typeface="Arial" charset="0"/>
              </a:rPr>
              <a:t/>
            </a:r>
            <a:br>
              <a:rPr lang="ru-RU" altLang="ru-RU" sz="3200" b="1" dirty="0" smtClean="0">
                <a:solidFill>
                  <a:srgbClr val="FF3300"/>
                </a:solidFill>
                <a:latin typeface="Arial" charset="0"/>
              </a:rPr>
            </a:br>
            <a:endParaRPr lang="ru-RU" altLang="ru-RU" sz="3200" b="1" dirty="0">
              <a:solidFill>
                <a:srgbClr val="0099FF"/>
              </a:solidFill>
              <a:latin typeface="Arial" charset="0"/>
            </a:endParaRPr>
          </a:p>
        </p:txBody>
      </p:sp>
      <p:sp>
        <p:nvSpPr>
          <p:cNvPr id="365572" name="Rectangle 4"/>
          <p:cNvSpPr>
            <a:spLocks noGrp="1" noChangeArrowheads="1"/>
          </p:cNvSpPr>
          <p:nvPr>
            <p:ph type="subTitle" idx="1"/>
          </p:nvPr>
        </p:nvSpPr>
        <p:spPr>
          <a:xfrm>
            <a:off x="971600" y="3629514"/>
            <a:ext cx="6840759" cy="863600"/>
          </a:xfrm>
        </p:spPr>
        <p:txBody>
          <a:bodyPr/>
          <a:lstStyle/>
          <a:p>
            <a:pPr algn="r">
              <a:lnSpc>
                <a:spcPct val="80000"/>
              </a:lnSpc>
            </a:pPr>
            <a:endParaRPr kumimoji="0" lang="ru-RU" altLang="ru-RU" sz="800" b="1" i="1" dirty="0">
              <a:solidFill>
                <a:schemeClr val="accent1"/>
              </a:solidFill>
              <a:latin typeface="Arial" charset="0"/>
            </a:endParaRPr>
          </a:p>
          <a:p>
            <a:pPr>
              <a:lnSpc>
                <a:spcPct val="80000"/>
              </a:lnSpc>
            </a:pPr>
            <a:r>
              <a:rPr kumimoji="0" lang="en-US" altLang="ru-RU" sz="2000" b="1" i="1" dirty="0" smtClean="0">
                <a:solidFill>
                  <a:schemeClr val="accent1"/>
                </a:solidFill>
                <a:latin typeface="Arial" charset="0"/>
              </a:rPr>
              <a:t>I. </a:t>
            </a:r>
            <a:r>
              <a:rPr kumimoji="0" lang="en-US" altLang="ru-RU" sz="2000" b="1" i="1" dirty="0" err="1" smtClean="0">
                <a:solidFill>
                  <a:schemeClr val="accent1"/>
                </a:solidFill>
                <a:latin typeface="Arial" charset="0"/>
              </a:rPr>
              <a:t>Zavestovskaya</a:t>
            </a:r>
            <a:r>
              <a:rPr kumimoji="0" lang="ru-RU" altLang="ru-RU" sz="2000" b="1" i="1" dirty="0" smtClean="0">
                <a:solidFill>
                  <a:schemeClr val="accent1"/>
                </a:solidFill>
                <a:latin typeface="Arial" charset="0"/>
              </a:rPr>
              <a:t>, </a:t>
            </a:r>
            <a:r>
              <a:rPr kumimoji="0" lang="en-US" altLang="ru-RU" sz="2000" b="1" i="1" dirty="0" smtClean="0">
                <a:solidFill>
                  <a:schemeClr val="accent1"/>
                </a:solidFill>
                <a:latin typeface="Arial" charset="0"/>
              </a:rPr>
              <a:t>A. </a:t>
            </a:r>
            <a:r>
              <a:rPr kumimoji="0" lang="en-US" altLang="ru-RU" sz="2000" b="1" i="1" dirty="0" err="1" smtClean="0">
                <a:solidFill>
                  <a:schemeClr val="accent1"/>
                </a:solidFill>
                <a:latin typeface="Arial" charset="0"/>
              </a:rPr>
              <a:t>Kabashin</a:t>
            </a:r>
            <a:r>
              <a:rPr kumimoji="0" lang="en-US" altLang="ru-RU" sz="2000" b="1" i="1" dirty="0" smtClean="0">
                <a:solidFill>
                  <a:schemeClr val="accent1"/>
                </a:solidFill>
                <a:latin typeface="Arial" charset="0"/>
              </a:rPr>
              <a:t>,</a:t>
            </a:r>
          </a:p>
          <a:p>
            <a:pPr>
              <a:lnSpc>
                <a:spcPct val="80000"/>
              </a:lnSpc>
            </a:pPr>
            <a:r>
              <a:rPr kumimoji="0" lang="en-US" altLang="ru-RU" sz="2000" b="1" i="1" dirty="0" smtClean="0">
                <a:solidFill>
                  <a:schemeClr val="accent1"/>
                </a:solidFill>
                <a:latin typeface="Arial" charset="0"/>
              </a:rPr>
              <a:t>A</a:t>
            </a:r>
            <a:r>
              <a:rPr kumimoji="0" lang="en-US" altLang="ru-RU" sz="2000" b="1" i="1" dirty="0">
                <a:solidFill>
                  <a:schemeClr val="accent1"/>
                </a:solidFill>
                <a:latin typeface="Arial" charset="0"/>
              </a:rPr>
              <a:t>. </a:t>
            </a:r>
            <a:r>
              <a:rPr kumimoji="0" lang="en-US" altLang="ru-RU" sz="2000" b="1" i="1" dirty="0" err="1" smtClean="0">
                <a:solidFill>
                  <a:schemeClr val="accent1"/>
                </a:solidFill>
                <a:latin typeface="Arial" charset="0"/>
              </a:rPr>
              <a:t>Kanavin</a:t>
            </a:r>
            <a:r>
              <a:rPr kumimoji="0" lang="en-US" altLang="ru-RU" sz="2000" b="1" i="1" dirty="0" smtClean="0">
                <a:solidFill>
                  <a:schemeClr val="accent1"/>
                </a:solidFill>
                <a:latin typeface="Arial" charset="0"/>
              </a:rPr>
              <a:t>, V. Timoshenko</a:t>
            </a:r>
            <a:endParaRPr kumimoji="0" lang="en-US" altLang="ru-RU" sz="2000" b="1" i="1" u="none" strike="noStrike" kern="0" cap="none" spc="0" normalizeH="0" baseline="0" noProof="0" dirty="0" smtClean="0">
              <a:ln>
                <a:noFill/>
              </a:ln>
              <a:solidFill>
                <a:srgbClr val="009999"/>
              </a:solidFill>
              <a:effectLst/>
              <a:uLnTx/>
              <a:uFillTx/>
              <a:latin typeface="Arial" charset="0"/>
              <a:ea typeface="+mn-ea"/>
              <a:cs typeface="+mn-cs"/>
            </a:endParaRPr>
          </a:p>
          <a:p>
            <a:pPr>
              <a:lnSpc>
                <a:spcPct val="80000"/>
              </a:lnSpc>
            </a:pPr>
            <a:endParaRPr kumimoji="0" lang="en-US" sz="2800" b="1" dirty="0" smtClean="0">
              <a:solidFill>
                <a:srgbClr val="0099FF"/>
              </a:solidFill>
              <a:ea typeface="+mj-ea"/>
              <a:cs typeface="+mj-cs"/>
            </a:endParaRPr>
          </a:p>
          <a:p>
            <a:pPr>
              <a:lnSpc>
                <a:spcPct val="80000"/>
              </a:lnSpc>
            </a:pPr>
            <a:r>
              <a:rPr kumimoji="0" lang="en-US" sz="2000" b="1" i="1" dirty="0" smtClean="0">
                <a:solidFill>
                  <a:schemeClr val="accent5">
                    <a:lumMod val="75000"/>
                  </a:schemeClr>
                </a:solidFill>
                <a:latin typeface="Arial" panose="020B0604020202020204" pitchFamily="34" charset="0"/>
                <a:ea typeface="+mj-ea"/>
                <a:cs typeface="Arial" panose="020B0604020202020204" pitchFamily="34" charset="0"/>
              </a:rPr>
              <a:t>International Laboratory “</a:t>
            </a:r>
            <a:r>
              <a:rPr kumimoji="0" lang="en-US" sz="2000" b="1" i="1" dirty="0" err="1" smtClean="0">
                <a:solidFill>
                  <a:schemeClr val="accent5">
                    <a:lumMod val="75000"/>
                  </a:schemeClr>
                </a:solidFill>
                <a:latin typeface="Arial" panose="020B0604020202020204" pitchFamily="34" charset="0"/>
                <a:ea typeface="+mj-ea"/>
                <a:cs typeface="Arial" panose="020B0604020202020204" pitchFamily="34" charset="0"/>
              </a:rPr>
              <a:t>Bionanophotonics</a:t>
            </a:r>
            <a:r>
              <a:rPr kumimoji="0" lang="en-US" sz="2000" b="1" i="1" dirty="0" smtClean="0">
                <a:solidFill>
                  <a:schemeClr val="accent5">
                    <a:lumMod val="75000"/>
                  </a:schemeClr>
                </a:solidFill>
                <a:latin typeface="Arial" panose="020B0604020202020204" pitchFamily="34" charset="0"/>
                <a:ea typeface="+mj-ea"/>
                <a:cs typeface="Arial" panose="020B0604020202020204" pitchFamily="34" charset="0"/>
              </a:rPr>
              <a:t>”</a:t>
            </a:r>
            <a:endParaRPr kumimoji="0" lang="en-US" altLang="ru-RU" sz="2000" b="1" i="1" dirty="0" smtClean="0">
              <a:solidFill>
                <a:schemeClr val="accent5">
                  <a:lumMod val="75000"/>
                </a:schemeClr>
              </a:solidFill>
              <a:latin typeface="Arial" panose="020B0604020202020204" pitchFamily="34" charset="0"/>
              <a:cs typeface="Arial" panose="020B0604020202020204" pitchFamily="34" charset="0"/>
            </a:endParaRPr>
          </a:p>
          <a:p>
            <a:pPr>
              <a:lnSpc>
                <a:spcPct val="80000"/>
              </a:lnSpc>
            </a:pPr>
            <a:endParaRPr kumimoji="0" lang="en-US" altLang="ru-RU" sz="2000" b="1" i="1" u="none" strike="noStrike" kern="0" cap="none" spc="0" normalizeH="0" baseline="0" noProof="0" dirty="0" smtClean="0">
              <a:ln>
                <a:noFill/>
              </a:ln>
              <a:solidFill>
                <a:schemeClr val="accent5">
                  <a:lumMod val="75000"/>
                </a:schemeClr>
              </a:solidFill>
              <a:effectLst/>
              <a:uLnTx/>
              <a:uFillTx/>
              <a:latin typeface="Arial" charset="0"/>
              <a:ea typeface="+mn-ea"/>
              <a:cs typeface="+mn-cs"/>
            </a:endParaRPr>
          </a:p>
          <a:p>
            <a:pPr>
              <a:lnSpc>
                <a:spcPct val="80000"/>
              </a:lnSpc>
            </a:pPr>
            <a:r>
              <a:rPr kumimoji="0" lang="en-US" altLang="ru-RU" sz="2000" b="1" i="1" u="none" strike="noStrike" kern="0" cap="none" spc="0" normalizeH="0" baseline="0" noProof="0" dirty="0" smtClean="0">
                <a:ln>
                  <a:noFill/>
                </a:ln>
                <a:solidFill>
                  <a:schemeClr val="accent5">
                    <a:lumMod val="75000"/>
                  </a:schemeClr>
                </a:solidFill>
                <a:effectLst/>
                <a:uLnTx/>
                <a:uFillTx/>
                <a:latin typeface="Arial" charset="0"/>
                <a:ea typeface="+mn-ea"/>
                <a:cs typeface="+mn-cs"/>
              </a:rPr>
              <a:t>National Research Nuclear University “</a:t>
            </a:r>
            <a:r>
              <a:rPr kumimoji="0" lang="en-US" altLang="ru-RU" sz="2000" b="1" i="1" u="none" strike="noStrike" kern="0" cap="none" spc="0" normalizeH="0" baseline="0" noProof="0" dirty="0" err="1" smtClean="0">
                <a:ln>
                  <a:noFill/>
                </a:ln>
                <a:solidFill>
                  <a:schemeClr val="accent5">
                    <a:lumMod val="75000"/>
                  </a:schemeClr>
                </a:solidFill>
                <a:effectLst/>
                <a:uLnTx/>
                <a:uFillTx/>
                <a:latin typeface="Arial" charset="0"/>
                <a:ea typeface="+mn-ea"/>
                <a:cs typeface="+mn-cs"/>
              </a:rPr>
              <a:t>MEPhI</a:t>
            </a:r>
            <a:r>
              <a:rPr kumimoji="0" lang="en-US" altLang="ru-RU" sz="2000" b="1" i="1" u="none" strike="noStrike" kern="0" cap="none" spc="0" normalizeH="0" baseline="0" noProof="0" dirty="0" smtClean="0">
                <a:ln>
                  <a:noFill/>
                </a:ln>
                <a:solidFill>
                  <a:schemeClr val="accent5">
                    <a:lumMod val="75000"/>
                  </a:schemeClr>
                </a:solidFill>
                <a:effectLst/>
                <a:uLnTx/>
                <a:uFillTx/>
                <a:latin typeface="Arial" charset="0"/>
                <a:ea typeface="+mn-ea"/>
                <a:cs typeface="+mn-cs"/>
              </a:rPr>
              <a:t>”,</a:t>
            </a:r>
            <a:r>
              <a:rPr kumimoji="0" lang="en-US" altLang="ru-RU" sz="2000" b="1" i="1" u="none" strike="noStrike" kern="0" cap="none" spc="0" normalizeH="0" noProof="0" dirty="0" smtClean="0">
                <a:ln>
                  <a:noFill/>
                </a:ln>
                <a:solidFill>
                  <a:schemeClr val="accent5">
                    <a:lumMod val="75000"/>
                  </a:schemeClr>
                </a:solidFill>
                <a:effectLst/>
                <a:uLnTx/>
                <a:uFillTx/>
                <a:latin typeface="Arial" charset="0"/>
                <a:ea typeface="+mn-ea"/>
                <a:cs typeface="+mn-cs"/>
              </a:rPr>
              <a:t> Russia</a:t>
            </a:r>
            <a:r>
              <a:rPr kumimoji="0" lang="en-US" altLang="ru-RU" sz="2000" b="1" i="1" u="none" strike="noStrike" kern="0" cap="none" spc="0" normalizeH="0" baseline="0" noProof="0" dirty="0" smtClean="0">
                <a:ln>
                  <a:noFill/>
                </a:ln>
                <a:solidFill>
                  <a:schemeClr val="accent5">
                    <a:lumMod val="75000"/>
                  </a:schemeClr>
                </a:solidFill>
                <a:effectLst/>
                <a:uLnTx/>
                <a:uFillTx/>
                <a:latin typeface="Arial" charset="0"/>
                <a:ea typeface="+mn-ea"/>
                <a:cs typeface="+mn-cs"/>
              </a:rPr>
              <a:t> </a:t>
            </a:r>
            <a:endParaRPr kumimoji="0" lang="en-US" altLang="ru-RU" sz="2000" b="1" i="1" u="none" strike="noStrike" kern="0" cap="none" spc="0" normalizeH="0" baseline="0" noProof="0" dirty="0" smtClean="0">
              <a:ln>
                <a:noFill/>
              </a:ln>
              <a:solidFill>
                <a:schemeClr val="accent5">
                  <a:lumMod val="75000"/>
                </a:schemeClr>
              </a:solidFill>
              <a:effectLst/>
              <a:uLnTx/>
              <a:uFillTx/>
              <a:latin typeface="Arial" charset="0"/>
              <a:ea typeface="+mn-ea"/>
              <a:cs typeface="+mn-cs"/>
            </a:endParaRPr>
          </a:p>
          <a:p>
            <a:pPr>
              <a:lnSpc>
                <a:spcPct val="80000"/>
              </a:lnSpc>
            </a:pPr>
            <a:r>
              <a:rPr kumimoji="0" lang="ru-RU" altLang="ru-RU" sz="2000" b="1" i="1" dirty="0" smtClean="0">
                <a:solidFill>
                  <a:schemeClr val="accent5">
                    <a:lumMod val="75000"/>
                  </a:schemeClr>
                </a:solidFill>
                <a:latin typeface="Arial" charset="0"/>
              </a:rPr>
              <a:t> </a:t>
            </a:r>
            <a:r>
              <a:rPr kumimoji="0" lang="en-US" altLang="ru-RU" sz="2000" b="1" i="1" u="none" strike="noStrike" kern="0" cap="none" spc="0" normalizeH="0" baseline="0" noProof="0" dirty="0" smtClean="0">
                <a:ln>
                  <a:noFill/>
                </a:ln>
                <a:solidFill>
                  <a:schemeClr val="accent5">
                    <a:lumMod val="75000"/>
                  </a:schemeClr>
                </a:solidFill>
                <a:effectLst/>
                <a:uLnTx/>
                <a:uFillTx/>
                <a:latin typeface="Arial" charset="0"/>
                <a:ea typeface="+mn-ea"/>
                <a:cs typeface="+mn-cs"/>
              </a:rPr>
              <a:t>P.N. </a:t>
            </a:r>
            <a:r>
              <a:rPr kumimoji="0" lang="en-US" altLang="ru-RU" sz="2000" b="1" i="1" u="none" strike="noStrike" kern="0" cap="none" spc="0" normalizeH="0" baseline="0" noProof="0" dirty="0" err="1" smtClean="0">
                <a:ln>
                  <a:noFill/>
                </a:ln>
                <a:solidFill>
                  <a:schemeClr val="accent5">
                    <a:lumMod val="75000"/>
                  </a:schemeClr>
                </a:solidFill>
                <a:effectLst/>
                <a:uLnTx/>
                <a:uFillTx/>
                <a:latin typeface="Arial" charset="0"/>
                <a:ea typeface="+mn-ea"/>
                <a:cs typeface="+mn-cs"/>
              </a:rPr>
              <a:t>Lebedev</a:t>
            </a:r>
            <a:r>
              <a:rPr kumimoji="0" lang="en-US" altLang="ru-RU" sz="2000" b="1" i="1" u="none" strike="noStrike" kern="0" cap="none" spc="0" normalizeH="0" baseline="0" noProof="0" dirty="0" smtClean="0">
                <a:ln>
                  <a:noFill/>
                </a:ln>
                <a:solidFill>
                  <a:schemeClr val="accent5">
                    <a:lumMod val="75000"/>
                  </a:schemeClr>
                </a:solidFill>
                <a:effectLst/>
                <a:uLnTx/>
                <a:uFillTx/>
                <a:latin typeface="Arial" charset="0"/>
                <a:ea typeface="+mn-ea"/>
                <a:cs typeface="+mn-cs"/>
              </a:rPr>
              <a:t> Physical Institute of RAS,</a:t>
            </a:r>
            <a:r>
              <a:rPr kumimoji="0" lang="en-US" altLang="ru-RU" sz="2000" b="1" i="1" u="none" strike="noStrike" kern="0" cap="none" spc="0" normalizeH="0" noProof="0" dirty="0" smtClean="0">
                <a:ln>
                  <a:noFill/>
                </a:ln>
                <a:solidFill>
                  <a:schemeClr val="accent5">
                    <a:lumMod val="75000"/>
                  </a:schemeClr>
                </a:solidFill>
                <a:effectLst/>
                <a:uLnTx/>
                <a:uFillTx/>
                <a:latin typeface="Arial" charset="0"/>
                <a:ea typeface="+mn-ea"/>
                <a:cs typeface="+mn-cs"/>
              </a:rPr>
              <a:t> Russia</a:t>
            </a:r>
            <a:endParaRPr kumimoji="0" lang="ru-RU" altLang="ru-RU" sz="2000" b="1" i="1" u="none" strike="noStrike" kern="0" cap="none" spc="0" normalizeH="0" baseline="0" noProof="0" dirty="0" smtClean="0">
              <a:ln>
                <a:noFill/>
              </a:ln>
              <a:solidFill>
                <a:schemeClr val="accent5">
                  <a:lumMod val="75000"/>
                </a:schemeClr>
              </a:solidFill>
              <a:effectLst/>
              <a:uLnTx/>
              <a:uFillTx/>
              <a:latin typeface="Arial" charset="0"/>
              <a:ea typeface="+mn-ea"/>
              <a:cs typeface="+mn-cs"/>
            </a:endParaRPr>
          </a:p>
          <a:p>
            <a:pPr>
              <a:lnSpc>
                <a:spcPct val="80000"/>
              </a:lnSpc>
            </a:pPr>
            <a:r>
              <a:rPr kumimoji="0" lang="fr-FR" sz="2200" b="1" i="1" kern="1200" dirty="0" smtClean="0">
                <a:solidFill>
                  <a:schemeClr val="accent5">
                    <a:lumMod val="75000"/>
                  </a:schemeClr>
                </a:solidFill>
                <a:latin typeface="Arial" panose="020B0604020202020204" pitchFamily="34" charset="0"/>
                <a:cs typeface="Arial" panose="020B0604020202020204" pitchFamily="34" charset="0"/>
              </a:rPr>
              <a:t>Aix </a:t>
            </a:r>
            <a:r>
              <a:rPr kumimoji="0" lang="fr-FR" sz="2200" b="1" i="1" kern="1200" dirty="0">
                <a:solidFill>
                  <a:schemeClr val="accent5">
                    <a:lumMod val="75000"/>
                  </a:schemeClr>
                </a:solidFill>
                <a:latin typeface="Arial" panose="020B0604020202020204" pitchFamily="34" charset="0"/>
                <a:cs typeface="Arial" panose="020B0604020202020204" pitchFamily="34" charset="0"/>
              </a:rPr>
              <a:t>Marseille University, Marseille, </a:t>
            </a:r>
            <a:r>
              <a:rPr kumimoji="0" lang="fr-FR" sz="2200" b="1" i="1" kern="1200" dirty="0" smtClean="0">
                <a:solidFill>
                  <a:schemeClr val="accent5">
                    <a:lumMod val="75000"/>
                  </a:schemeClr>
                </a:solidFill>
                <a:latin typeface="Arial" panose="020B0604020202020204" pitchFamily="34" charset="0"/>
                <a:cs typeface="Arial" panose="020B0604020202020204" pitchFamily="34" charset="0"/>
              </a:rPr>
              <a:t>France</a:t>
            </a:r>
          </a:p>
          <a:p>
            <a:pPr>
              <a:lnSpc>
                <a:spcPct val="80000"/>
              </a:lnSpc>
            </a:pPr>
            <a:r>
              <a:rPr kumimoji="0" lang="fr-FR" altLang="ru-RU" sz="2200" b="1" i="1" kern="1200" dirty="0" smtClean="0">
                <a:solidFill>
                  <a:schemeClr val="accent5">
                    <a:lumMod val="75000"/>
                  </a:schemeClr>
                </a:solidFill>
                <a:latin typeface="Arial" panose="020B0604020202020204" pitchFamily="34" charset="0"/>
                <a:cs typeface="Arial" panose="020B0604020202020204" pitchFamily="34" charset="0"/>
              </a:rPr>
              <a:t>Moscow State University, Russia</a:t>
            </a:r>
            <a:r>
              <a:rPr kumimoji="0" lang="ru-RU" altLang="ru-RU" sz="2200" b="1" i="1" kern="1200" dirty="0" smtClean="0">
                <a:solidFill>
                  <a:schemeClr val="accent5">
                    <a:lumMod val="75000"/>
                  </a:schemeClr>
                </a:solidFill>
                <a:latin typeface="Arial" panose="020B0604020202020204" pitchFamily="34" charset="0"/>
                <a:cs typeface="Arial" panose="020B0604020202020204" pitchFamily="34" charset="0"/>
              </a:rPr>
              <a:t> </a:t>
            </a:r>
            <a:endParaRPr kumimoji="0" lang="ru-RU" altLang="ru-RU" sz="2200" b="1" i="1" kern="1200" dirty="0">
              <a:solidFill>
                <a:schemeClr val="accent5">
                  <a:lumMod val="75000"/>
                </a:schemeClr>
              </a:solidFill>
              <a:latin typeface="Arial" panose="020B0604020202020204" pitchFamily="34" charset="0"/>
              <a:cs typeface="Arial" panose="020B0604020202020204" pitchFamily="34" charset="0"/>
            </a:endParaRPr>
          </a:p>
          <a:p>
            <a:pPr>
              <a:lnSpc>
                <a:spcPct val="80000"/>
              </a:lnSpc>
            </a:pPr>
            <a:r>
              <a:rPr kumimoji="0" lang="en-US" altLang="ru-RU" sz="700" b="1" i="1" dirty="0">
                <a:solidFill>
                  <a:schemeClr val="accent6">
                    <a:lumMod val="75000"/>
                  </a:schemeClr>
                </a:solidFill>
                <a:latin typeface="Arial" charset="0"/>
              </a:rPr>
              <a:t> </a:t>
            </a:r>
            <a:endParaRPr kumimoji="0" lang="ru-RU" altLang="ru-RU" sz="700" b="1" i="1" dirty="0">
              <a:solidFill>
                <a:schemeClr val="accent6">
                  <a:lumMod val="75000"/>
                </a:schemeClr>
              </a:solidFill>
              <a:latin typeface="Arial" charset="0"/>
            </a:endParaRPr>
          </a:p>
          <a:p>
            <a:pPr>
              <a:lnSpc>
                <a:spcPct val="80000"/>
              </a:lnSpc>
            </a:pPr>
            <a:endParaRPr kumimoji="0" lang="ru-RU" altLang="ru-RU" sz="700" b="1" i="1" dirty="0">
              <a:solidFill>
                <a:schemeClr val="accent1"/>
              </a:solidFill>
              <a:latin typeface="Arial" charset="0"/>
            </a:endParaRPr>
          </a:p>
          <a:p>
            <a:pPr>
              <a:lnSpc>
                <a:spcPct val="80000"/>
              </a:lnSpc>
            </a:pPr>
            <a:endParaRPr kumimoji="0" lang="en-US" altLang="ru-RU" sz="700" b="1" i="1" dirty="0">
              <a:solidFill>
                <a:schemeClr val="accent1"/>
              </a:solidFill>
              <a:latin typeface="Arial" charset="0"/>
            </a:endParaRPr>
          </a:p>
          <a:p>
            <a:pPr>
              <a:lnSpc>
                <a:spcPct val="80000"/>
              </a:lnSpc>
            </a:pPr>
            <a:r>
              <a:rPr kumimoji="0" lang="en-US" altLang="ru-RU" sz="1000" i="1" dirty="0">
                <a:solidFill>
                  <a:schemeClr val="accent1"/>
                </a:solidFill>
                <a:latin typeface="Arial" charset="0"/>
              </a:rPr>
              <a:t/>
            </a:r>
            <a:br>
              <a:rPr kumimoji="0" lang="en-US" altLang="ru-RU" sz="1000" i="1" dirty="0">
                <a:solidFill>
                  <a:schemeClr val="accent1"/>
                </a:solidFill>
                <a:latin typeface="Arial" charset="0"/>
              </a:rPr>
            </a:br>
            <a:endParaRPr kumimoji="0" lang="ru-RU" altLang="ru-RU" sz="1000" i="1" dirty="0">
              <a:solidFill>
                <a:schemeClr val="accent1"/>
              </a:solidFill>
              <a:latin typeface="Arial" charset="0"/>
            </a:endParaRPr>
          </a:p>
        </p:txBody>
      </p:sp>
      <p:pic>
        <p:nvPicPr>
          <p:cNvPr id="3655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2350978"/>
            <a:ext cx="1669625" cy="18000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65577"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5800" y="509588"/>
            <a:ext cx="249396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578"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1701" y="725488"/>
            <a:ext cx="249396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579"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7601" y="941388"/>
            <a:ext cx="249396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58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3500" y="1157288"/>
            <a:ext cx="249396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581"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29401" y="1373188"/>
            <a:ext cx="249396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582"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5301" y="1589088"/>
            <a:ext cx="249396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583" name="Picture 15" descr="Эмблема НИЯУ МИФ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2379663"/>
            <a:ext cx="1834384"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logo AMU.jpg"/>
          <p:cNvPicPr>
            <a:picLocks noChangeAspect="1"/>
          </p:cNvPicPr>
          <p:nvPr/>
        </p:nvPicPr>
        <p:blipFill>
          <a:blip r:embed="rId7"/>
          <a:stretch>
            <a:fillRect/>
          </a:stretch>
        </p:blipFill>
        <p:spPr>
          <a:xfrm>
            <a:off x="3341138" y="2700954"/>
            <a:ext cx="2461727" cy="901084"/>
          </a:xfrm>
          <a:prstGeom prst="rect">
            <a:avLst/>
          </a:prstGeom>
        </p:spPr>
      </p:pic>
    </p:spTree>
    <p:extLst>
      <p:ext uri="{BB962C8B-B14F-4D97-AF65-F5344CB8AC3E}">
        <p14:creationId xmlns:p14="http://schemas.microsoft.com/office/powerpoint/2010/main" val="4226422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65571"/>
                                        </p:tgtEl>
                                        <p:attrNameLst>
                                          <p:attrName>style.visibility</p:attrName>
                                        </p:attrNameLst>
                                      </p:cBhvr>
                                      <p:to>
                                        <p:strVal val="visible"/>
                                      </p:to>
                                    </p:set>
                                    <p:animEffect transition="in" filter="wipe(left)">
                                      <p:cBhvr>
                                        <p:cTn id="7" dur="300"/>
                                        <p:tgtEl>
                                          <p:spTgt spid="365571"/>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iterate type="wd">
                                    <p:tmPct val="100000"/>
                                  </p:iterate>
                                  <p:childTnLst>
                                    <p:set>
                                      <p:cBhvr>
                                        <p:cTn id="11" dur="1" fill="hold">
                                          <p:stCondLst>
                                            <p:cond delay="0"/>
                                          </p:stCondLst>
                                        </p:cTn>
                                        <p:tgtEl>
                                          <p:spTgt spid="365572">
                                            <p:txEl>
                                              <p:pRg st="1" end="1"/>
                                            </p:txEl>
                                          </p:spTgt>
                                        </p:tgtEl>
                                        <p:attrNameLst>
                                          <p:attrName>style.visibility</p:attrName>
                                        </p:attrNameLst>
                                      </p:cBhvr>
                                      <p:to>
                                        <p:strVal val="visible"/>
                                      </p:to>
                                    </p:set>
                                    <p:anim calcmode="lin" valueType="num">
                                      <p:cBhvr additive="base">
                                        <p:cTn id="12" dur="300" fill="hold"/>
                                        <p:tgtEl>
                                          <p:spTgt spid="365572">
                                            <p:txEl>
                                              <p:pRg st="1" end="1"/>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3655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wd">
                                    <p:tmPct val="100000"/>
                                  </p:iterate>
                                  <p:childTnLst>
                                    <p:set>
                                      <p:cBhvr>
                                        <p:cTn id="17" dur="1" fill="hold">
                                          <p:stCondLst>
                                            <p:cond delay="0"/>
                                          </p:stCondLst>
                                        </p:cTn>
                                        <p:tgtEl>
                                          <p:spTgt spid="365572">
                                            <p:txEl>
                                              <p:pRg st="2" end="2"/>
                                            </p:txEl>
                                          </p:spTgt>
                                        </p:tgtEl>
                                        <p:attrNameLst>
                                          <p:attrName>style.visibility</p:attrName>
                                        </p:attrNameLst>
                                      </p:cBhvr>
                                      <p:to>
                                        <p:strVal val="visible"/>
                                      </p:to>
                                    </p:set>
                                    <p:anim calcmode="lin" valueType="num">
                                      <p:cBhvr additive="base">
                                        <p:cTn id="18" dur="300" fill="hold"/>
                                        <p:tgtEl>
                                          <p:spTgt spid="365572">
                                            <p:txEl>
                                              <p:pRg st="2" end="2"/>
                                            </p:txEl>
                                          </p:spTgt>
                                        </p:tgtEl>
                                        <p:attrNameLst>
                                          <p:attrName>ppt_x</p:attrName>
                                        </p:attrNameLst>
                                      </p:cBhvr>
                                      <p:tavLst>
                                        <p:tav tm="0">
                                          <p:val>
                                            <p:strVal val="0-#ppt_w/2"/>
                                          </p:val>
                                        </p:tav>
                                        <p:tav tm="100000">
                                          <p:val>
                                            <p:strVal val="#ppt_x"/>
                                          </p:val>
                                        </p:tav>
                                      </p:tavLst>
                                    </p:anim>
                                    <p:anim calcmode="lin" valueType="num">
                                      <p:cBhvr additive="base">
                                        <p:cTn id="19" dur="300" fill="hold"/>
                                        <p:tgtEl>
                                          <p:spTgt spid="3655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iterate type="wd">
                                    <p:tmPct val="100000"/>
                                  </p:iterate>
                                  <p:childTnLst>
                                    <p:set>
                                      <p:cBhvr>
                                        <p:cTn id="23" dur="1" fill="hold">
                                          <p:stCondLst>
                                            <p:cond delay="0"/>
                                          </p:stCondLst>
                                        </p:cTn>
                                        <p:tgtEl>
                                          <p:spTgt spid="365572">
                                            <p:txEl>
                                              <p:pRg st="4" end="4"/>
                                            </p:txEl>
                                          </p:spTgt>
                                        </p:tgtEl>
                                        <p:attrNameLst>
                                          <p:attrName>style.visibility</p:attrName>
                                        </p:attrNameLst>
                                      </p:cBhvr>
                                      <p:to>
                                        <p:strVal val="visible"/>
                                      </p:to>
                                    </p:set>
                                    <p:anim calcmode="lin" valueType="num">
                                      <p:cBhvr additive="base">
                                        <p:cTn id="24" dur="300" fill="hold"/>
                                        <p:tgtEl>
                                          <p:spTgt spid="365572">
                                            <p:txEl>
                                              <p:pRg st="4" end="4"/>
                                            </p:txEl>
                                          </p:spTgt>
                                        </p:tgtEl>
                                        <p:attrNameLst>
                                          <p:attrName>ppt_x</p:attrName>
                                        </p:attrNameLst>
                                      </p:cBhvr>
                                      <p:tavLst>
                                        <p:tav tm="0">
                                          <p:val>
                                            <p:strVal val="0-#ppt_w/2"/>
                                          </p:val>
                                        </p:tav>
                                        <p:tav tm="100000">
                                          <p:val>
                                            <p:strVal val="#ppt_x"/>
                                          </p:val>
                                        </p:tav>
                                      </p:tavLst>
                                    </p:anim>
                                    <p:anim calcmode="lin" valueType="num">
                                      <p:cBhvr additive="base">
                                        <p:cTn id="25" dur="300" fill="hold"/>
                                        <p:tgtEl>
                                          <p:spTgt spid="36557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iterate type="wd">
                                    <p:tmPct val="100000"/>
                                  </p:iterate>
                                  <p:childTnLst>
                                    <p:set>
                                      <p:cBhvr>
                                        <p:cTn id="29" dur="1" fill="hold">
                                          <p:stCondLst>
                                            <p:cond delay="0"/>
                                          </p:stCondLst>
                                        </p:cTn>
                                        <p:tgtEl>
                                          <p:spTgt spid="365572">
                                            <p:txEl>
                                              <p:pRg st="6" end="6"/>
                                            </p:txEl>
                                          </p:spTgt>
                                        </p:tgtEl>
                                        <p:attrNameLst>
                                          <p:attrName>style.visibility</p:attrName>
                                        </p:attrNameLst>
                                      </p:cBhvr>
                                      <p:to>
                                        <p:strVal val="visible"/>
                                      </p:to>
                                    </p:set>
                                    <p:anim calcmode="lin" valueType="num">
                                      <p:cBhvr additive="base">
                                        <p:cTn id="30" dur="300" fill="hold"/>
                                        <p:tgtEl>
                                          <p:spTgt spid="365572">
                                            <p:txEl>
                                              <p:pRg st="6" end="6"/>
                                            </p:txEl>
                                          </p:spTgt>
                                        </p:tgtEl>
                                        <p:attrNameLst>
                                          <p:attrName>ppt_x</p:attrName>
                                        </p:attrNameLst>
                                      </p:cBhvr>
                                      <p:tavLst>
                                        <p:tav tm="0">
                                          <p:val>
                                            <p:strVal val="0-#ppt_w/2"/>
                                          </p:val>
                                        </p:tav>
                                        <p:tav tm="100000">
                                          <p:val>
                                            <p:strVal val="#ppt_x"/>
                                          </p:val>
                                        </p:tav>
                                      </p:tavLst>
                                    </p:anim>
                                    <p:anim calcmode="lin" valueType="num">
                                      <p:cBhvr additive="base">
                                        <p:cTn id="31" dur="300" fill="hold"/>
                                        <p:tgtEl>
                                          <p:spTgt spid="36557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iterate type="wd">
                                    <p:tmPct val="100000"/>
                                  </p:iterate>
                                  <p:childTnLst>
                                    <p:set>
                                      <p:cBhvr>
                                        <p:cTn id="35" dur="1" fill="hold">
                                          <p:stCondLst>
                                            <p:cond delay="0"/>
                                          </p:stCondLst>
                                        </p:cTn>
                                        <p:tgtEl>
                                          <p:spTgt spid="365572">
                                            <p:txEl>
                                              <p:pRg st="7" end="7"/>
                                            </p:txEl>
                                          </p:spTgt>
                                        </p:tgtEl>
                                        <p:attrNameLst>
                                          <p:attrName>style.visibility</p:attrName>
                                        </p:attrNameLst>
                                      </p:cBhvr>
                                      <p:to>
                                        <p:strVal val="visible"/>
                                      </p:to>
                                    </p:set>
                                    <p:anim calcmode="lin" valueType="num">
                                      <p:cBhvr additive="base">
                                        <p:cTn id="36" dur="300" fill="hold"/>
                                        <p:tgtEl>
                                          <p:spTgt spid="365572">
                                            <p:txEl>
                                              <p:pRg st="7" end="7"/>
                                            </p:txEl>
                                          </p:spTgt>
                                        </p:tgtEl>
                                        <p:attrNameLst>
                                          <p:attrName>ppt_x</p:attrName>
                                        </p:attrNameLst>
                                      </p:cBhvr>
                                      <p:tavLst>
                                        <p:tav tm="0">
                                          <p:val>
                                            <p:strVal val="0-#ppt_w/2"/>
                                          </p:val>
                                        </p:tav>
                                        <p:tav tm="100000">
                                          <p:val>
                                            <p:strVal val="#ppt_x"/>
                                          </p:val>
                                        </p:tav>
                                      </p:tavLst>
                                    </p:anim>
                                    <p:anim calcmode="lin" valueType="num">
                                      <p:cBhvr additive="base">
                                        <p:cTn id="37" dur="300" fill="hold"/>
                                        <p:tgtEl>
                                          <p:spTgt spid="36557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iterate type="wd">
                                    <p:tmPct val="100000"/>
                                  </p:iterate>
                                  <p:childTnLst>
                                    <p:set>
                                      <p:cBhvr>
                                        <p:cTn id="41" dur="1" fill="hold">
                                          <p:stCondLst>
                                            <p:cond delay="0"/>
                                          </p:stCondLst>
                                        </p:cTn>
                                        <p:tgtEl>
                                          <p:spTgt spid="365572">
                                            <p:txEl>
                                              <p:pRg st="8" end="8"/>
                                            </p:txEl>
                                          </p:spTgt>
                                        </p:tgtEl>
                                        <p:attrNameLst>
                                          <p:attrName>style.visibility</p:attrName>
                                        </p:attrNameLst>
                                      </p:cBhvr>
                                      <p:to>
                                        <p:strVal val="visible"/>
                                      </p:to>
                                    </p:set>
                                    <p:anim calcmode="lin" valueType="num">
                                      <p:cBhvr additive="base">
                                        <p:cTn id="42" dur="300" fill="hold"/>
                                        <p:tgtEl>
                                          <p:spTgt spid="365572">
                                            <p:txEl>
                                              <p:pRg st="8" end="8"/>
                                            </p:txEl>
                                          </p:spTgt>
                                        </p:tgtEl>
                                        <p:attrNameLst>
                                          <p:attrName>ppt_x</p:attrName>
                                        </p:attrNameLst>
                                      </p:cBhvr>
                                      <p:tavLst>
                                        <p:tav tm="0">
                                          <p:val>
                                            <p:strVal val="0-#ppt_w/2"/>
                                          </p:val>
                                        </p:tav>
                                        <p:tav tm="100000">
                                          <p:val>
                                            <p:strVal val="#ppt_x"/>
                                          </p:val>
                                        </p:tav>
                                      </p:tavLst>
                                    </p:anim>
                                    <p:anim calcmode="lin" valueType="num">
                                      <p:cBhvr additive="base">
                                        <p:cTn id="43" dur="300" fill="hold"/>
                                        <p:tgtEl>
                                          <p:spTgt spid="36557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iterate type="wd">
                                    <p:tmPct val="100000"/>
                                  </p:iterate>
                                  <p:childTnLst>
                                    <p:set>
                                      <p:cBhvr>
                                        <p:cTn id="47" dur="1" fill="hold">
                                          <p:stCondLst>
                                            <p:cond delay="0"/>
                                          </p:stCondLst>
                                        </p:cTn>
                                        <p:tgtEl>
                                          <p:spTgt spid="365572">
                                            <p:txEl>
                                              <p:pRg st="9" end="9"/>
                                            </p:txEl>
                                          </p:spTgt>
                                        </p:tgtEl>
                                        <p:attrNameLst>
                                          <p:attrName>style.visibility</p:attrName>
                                        </p:attrNameLst>
                                      </p:cBhvr>
                                      <p:to>
                                        <p:strVal val="visible"/>
                                      </p:to>
                                    </p:set>
                                    <p:anim calcmode="lin" valueType="num">
                                      <p:cBhvr additive="base">
                                        <p:cTn id="48" dur="300" fill="hold"/>
                                        <p:tgtEl>
                                          <p:spTgt spid="365572">
                                            <p:txEl>
                                              <p:pRg st="9" end="9"/>
                                            </p:txEl>
                                          </p:spTgt>
                                        </p:tgtEl>
                                        <p:attrNameLst>
                                          <p:attrName>ppt_x</p:attrName>
                                        </p:attrNameLst>
                                      </p:cBhvr>
                                      <p:tavLst>
                                        <p:tav tm="0">
                                          <p:val>
                                            <p:strVal val="0-#ppt_w/2"/>
                                          </p:val>
                                        </p:tav>
                                        <p:tav tm="100000">
                                          <p:val>
                                            <p:strVal val="#ppt_x"/>
                                          </p:val>
                                        </p:tav>
                                      </p:tavLst>
                                    </p:anim>
                                    <p:anim calcmode="lin" valueType="num">
                                      <p:cBhvr additive="base">
                                        <p:cTn id="49" dur="300" fill="hold"/>
                                        <p:tgtEl>
                                          <p:spTgt spid="36557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iterate type="wd">
                                    <p:tmPct val="100000"/>
                                  </p:iterate>
                                  <p:childTnLst>
                                    <p:set>
                                      <p:cBhvr>
                                        <p:cTn id="53" dur="1" fill="hold">
                                          <p:stCondLst>
                                            <p:cond delay="0"/>
                                          </p:stCondLst>
                                        </p:cTn>
                                        <p:tgtEl>
                                          <p:spTgt spid="365572">
                                            <p:txEl>
                                              <p:pRg st="10" end="10"/>
                                            </p:txEl>
                                          </p:spTgt>
                                        </p:tgtEl>
                                        <p:attrNameLst>
                                          <p:attrName>style.visibility</p:attrName>
                                        </p:attrNameLst>
                                      </p:cBhvr>
                                      <p:to>
                                        <p:strVal val="visible"/>
                                      </p:to>
                                    </p:set>
                                    <p:anim calcmode="lin" valueType="num">
                                      <p:cBhvr additive="base">
                                        <p:cTn id="54" dur="300" fill="hold"/>
                                        <p:tgtEl>
                                          <p:spTgt spid="365572">
                                            <p:txEl>
                                              <p:pRg st="10" end="10"/>
                                            </p:txEl>
                                          </p:spTgt>
                                        </p:tgtEl>
                                        <p:attrNameLst>
                                          <p:attrName>ppt_x</p:attrName>
                                        </p:attrNameLst>
                                      </p:cBhvr>
                                      <p:tavLst>
                                        <p:tav tm="0">
                                          <p:val>
                                            <p:strVal val="0-#ppt_w/2"/>
                                          </p:val>
                                        </p:tav>
                                        <p:tav tm="100000">
                                          <p:val>
                                            <p:strVal val="#ppt_x"/>
                                          </p:val>
                                        </p:tav>
                                      </p:tavLst>
                                    </p:anim>
                                    <p:anim calcmode="lin" valueType="num">
                                      <p:cBhvr additive="base">
                                        <p:cTn id="55" dur="300" fill="hold"/>
                                        <p:tgtEl>
                                          <p:spTgt spid="36557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iterate type="wd">
                                    <p:tmPct val="100000"/>
                                  </p:iterate>
                                  <p:childTnLst>
                                    <p:set>
                                      <p:cBhvr>
                                        <p:cTn id="59" dur="1" fill="hold">
                                          <p:stCondLst>
                                            <p:cond delay="0"/>
                                          </p:stCondLst>
                                        </p:cTn>
                                        <p:tgtEl>
                                          <p:spTgt spid="365572">
                                            <p:txEl>
                                              <p:pRg st="13" end="13"/>
                                            </p:txEl>
                                          </p:spTgt>
                                        </p:tgtEl>
                                        <p:attrNameLst>
                                          <p:attrName>style.visibility</p:attrName>
                                        </p:attrNameLst>
                                      </p:cBhvr>
                                      <p:to>
                                        <p:strVal val="visible"/>
                                      </p:to>
                                    </p:set>
                                    <p:anim calcmode="lin" valueType="num">
                                      <p:cBhvr additive="base">
                                        <p:cTn id="60" dur="300" fill="hold"/>
                                        <p:tgtEl>
                                          <p:spTgt spid="365572">
                                            <p:txEl>
                                              <p:pRg st="13" end="13"/>
                                            </p:txEl>
                                          </p:spTgt>
                                        </p:tgtEl>
                                        <p:attrNameLst>
                                          <p:attrName>ppt_x</p:attrName>
                                        </p:attrNameLst>
                                      </p:cBhvr>
                                      <p:tavLst>
                                        <p:tav tm="0">
                                          <p:val>
                                            <p:strVal val="0-#ppt_w/2"/>
                                          </p:val>
                                        </p:tav>
                                        <p:tav tm="100000">
                                          <p:val>
                                            <p:strVal val="#ppt_x"/>
                                          </p:val>
                                        </p:tav>
                                      </p:tavLst>
                                    </p:anim>
                                    <p:anim calcmode="lin" valueType="num">
                                      <p:cBhvr additive="base">
                                        <p:cTn id="61" dur="300" fill="hold"/>
                                        <p:tgtEl>
                                          <p:spTgt spid="365572">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autoUpdateAnimBg="0"/>
      <p:bldP spid="36557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83A13A0-3A0D-4B14-B950-B7C32279CB18}" type="slidenum">
              <a:rPr lang="fr-FR" smtClean="0">
                <a:solidFill>
                  <a:srgbClr val="FFFFFF"/>
                </a:solidFill>
              </a:rPr>
              <a:pPr>
                <a:defRPr/>
              </a:pPr>
              <a:t>10</a:t>
            </a:fld>
            <a:endParaRPr lang="fr-FR" dirty="0">
              <a:solidFill>
                <a:srgbClr val="FFFFFF"/>
              </a:solidFill>
            </a:endParaRPr>
          </a:p>
        </p:txBody>
      </p:sp>
      <p:pic>
        <p:nvPicPr>
          <p:cNvPr id="10" name="Picture" descr="A description..."/>
          <p:cNvPicPr/>
          <p:nvPr/>
        </p:nvPicPr>
        <p:blipFill>
          <a:blip r:embed="rId3" cstate="print"/>
          <a:srcRect/>
          <a:stretch>
            <a:fillRect/>
          </a:stretch>
        </p:blipFill>
        <p:spPr bwMode="auto">
          <a:xfrm>
            <a:off x="518507" y="719908"/>
            <a:ext cx="3856068" cy="5463886"/>
          </a:xfrm>
          <a:prstGeom prst="rect">
            <a:avLst/>
          </a:prstGeom>
          <a:noFill/>
          <a:ln w="9525">
            <a:noFill/>
            <a:miter lim="800000"/>
            <a:headEnd/>
            <a:tailEnd/>
          </a:ln>
        </p:spPr>
      </p:pic>
      <p:sp>
        <p:nvSpPr>
          <p:cNvPr id="11" name="Text Box 18"/>
          <p:cNvSpPr txBox="1">
            <a:spLocks noChangeArrowheads="1"/>
          </p:cNvSpPr>
          <p:nvPr/>
        </p:nvSpPr>
        <p:spPr bwMode="auto">
          <a:xfrm>
            <a:off x="755577" y="6019793"/>
            <a:ext cx="32556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dirty="0" smtClean="0">
                <a:solidFill>
                  <a:srgbClr val="000000"/>
                </a:solidFill>
                <a:latin typeface="Times New Roman"/>
              </a:rPr>
              <a:t>Laser-ablated films can be water-dispersed by ultrasound</a:t>
            </a:r>
            <a:endParaRPr lang="en-US" altLang="en-US" dirty="0">
              <a:solidFill>
                <a:srgbClr val="000000"/>
              </a:solidFill>
              <a:latin typeface="Times New Roman"/>
            </a:endParaRPr>
          </a:p>
        </p:txBody>
      </p:sp>
      <p:pic>
        <p:nvPicPr>
          <p:cNvPr id="13" name="Image 12" descr="C:\Users\Andrey\AppData\Local\Temp\WPM$D9M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063" y="993466"/>
            <a:ext cx="3893127" cy="3006407"/>
          </a:xfrm>
          <a:prstGeom prst="rect">
            <a:avLst/>
          </a:prstGeom>
          <a:noFill/>
          <a:ln>
            <a:noFill/>
          </a:ln>
        </p:spPr>
      </p:pic>
      <p:sp>
        <p:nvSpPr>
          <p:cNvPr id="14" name="Text Box 18"/>
          <p:cNvSpPr txBox="1">
            <a:spLocks noChangeArrowheads="1"/>
          </p:cNvSpPr>
          <p:nvPr/>
        </p:nvSpPr>
        <p:spPr bwMode="auto">
          <a:xfrm>
            <a:off x="5133613" y="624134"/>
            <a:ext cx="3255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dirty="0" smtClean="0">
                <a:solidFill>
                  <a:srgbClr val="000000"/>
                </a:solidFill>
                <a:latin typeface="Times New Roman"/>
              </a:rPr>
              <a:t>Fluorescence properties</a:t>
            </a:r>
            <a:endParaRPr lang="en-US" altLang="en-US" dirty="0">
              <a:solidFill>
                <a:srgbClr val="000000"/>
              </a:solidFill>
              <a:latin typeface="Times New Roman"/>
            </a:endParaRPr>
          </a:p>
        </p:txBody>
      </p:sp>
      <p:sp>
        <p:nvSpPr>
          <p:cNvPr id="15" name="Text Box 18"/>
          <p:cNvSpPr txBox="1">
            <a:spLocks noChangeArrowheads="1"/>
          </p:cNvSpPr>
          <p:nvPr/>
        </p:nvSpPr>
        <p:spPr bwMode="auto">
          <a:xfrm>
            <a:off x="4778347" y="4077445"/>
            <a:ext cx="42484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ctr" eaLnBrk="0" hangingPunct="0">
              <a:buFontTx/>
              <a:buChar char="-"/>
            </a:pPr>
            <a:r>
              <a:rPr lang="en-US" altLang="en-US" sz="1600" b="1" dirty="0" smtClean="0">
                <a:solidFill>
                  <a:srgbClr val="000000"/>
                </a:solidFill>
                <a:latin typeface="Times New Roman"/>
              </a:rPr>
              <a:t>Generation of a strong (quantum yield 3-5%) </a:t>
            </a:r>
            <a:r>
              <a:rPr lang="en-US" altLang="en-US" sz="1600" b="1" dirty="0" err="1" smtClean="0">
                <a:solidFill>
                  <a:srgbClr val="000000"/>
                </a:solidFill>
                <a:latin typeface="Times New Roman"/>
              </a:rPr>
              <a:t>exciton</a:t>
            </a:r>
            <a:r>
              <a:rPr lang="en-US" altLang="en-US" sz="1600" b="1" dirty="0" smtClean="0">
                <a:solidFill>
                  <a:srgbClr val="000000"/>
                </a:solidFill>
                <a:latin typeface="Times New Roman"/>
              </a:rPr>
              <a:t>-related band around 1.5-1.6 eV (780-820 nm)</a:t>
            </a:r>
          </a:p>
          <a:p>
            <a:pPr marL="285750" indent="-285750" algn="ctr" eaLnBrk="0" hangingPunct="0">
              <a:buFontTx/>
              <a:buChar char="-"/>
            </a:pPr>
            <a:r>
              <a:rPr lang="en-US" altLang="en-US" sz="1600" b="1" dirty="0" smtClean="0">
                <a:solidFill>
                  <a:srgbClr val="000000"/>
                </a:solidFill>
                <a:latin typeface="Times New Roman"/>
              </a:rPr>
              <a:t>Fluorescence emission remains efficient even after water-dispersion of nanocrystals</a:t>
            </a:r>
            <a:endParaRPr lang="en-US" altLang="en-US" sz="1600" dirty="0">
              <a:solidFill>
                <a:srgbClr val="000000"/>
              </a:solidFill>
              <a:latin typeface="Times New Roman"/>
            </a:endParaRPr>
          </a:p>
        </p:txBody>
      </p:sp>
      <p:sp>
        <p:nvSpPr>
          <p:cNvPr id="12" name="Rectangle 17"/>
          <p:cNvSpPr>
            <a:spLocks noChangeArrowheads="1"/>
          </p:cNvSpPr>
          <p:nvPr/>
        </p:nvSpPr>
        <p:spPr bwMode="auto">
          <a:xfrm>
            <a:off x="6354287" y="6464874"/>
            <a:ext cx="2592288" cy="307777"/>
          </a:xfrm>
          <a:prstGeom prst="rect">
            <a:avLst/>
          </a:prstGeom>
          <a:solidFill>
            <a:schemeClr val="tx1">
              <a:lumMod val="95000"/>
              <a:lumOff val="5000"/>
            </a:schemeClr>
          </a:solidFill>
          <a:ln>
            <a:noFill/>
          </a:ln>
          <a:extLst/>
        </p:spPr>
        <p:txBody>
          <a:bodyPr wrap="square" anchor="ct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eaLnBrk="1" hangingPunct="1"/>
            <a:r>
              <a:rPr lang="fr-CA" altLang="en-US" sz="1400" b="1" i="1" dirty="0" smtClean="0">
                <a:solidFill>
                  <a:srgbClr val="FFFFFF"/>
                </a:solidFill>
              </a:rPr>
              <a:t>Nature </a:t>
            </a:r>
            <a:r>
              <a:rPr lang="fr-CA" altLang="en-US" sz="1400" b="1" i="1" dirty="0">
                <a:solidFill>
                  <a:srgbClr val="FFFFFF"/>
                </a:solidFill>
              </a:rPr>
              <a:t>Scientific </a:t>
            </a:r>
            <a:r>
              <a:rPr lang="fr-CA" altLang="en-US" sz="1400" b="1" i="1" dirty="0" smtClean="0">
                <a:solidFill>
                  <a:srgbClr val="FFFFFF"/>
                </a:solidFill>
              </a:rPr>
              <a:t>Reports </a:t>
            </a:r>
            <a:r>
              <a:rPr lang="fr-CA" altLang="en-US" sz="1400" b="1" i="1" dirty="0">
                <a:solidFill>
                  <a:srgbClr val="FFFFFF"/>
                </a:solidFill>
              </a:rPr>
              <a:t>(2015)</a:t>
            </a:r>
            <a:endParaRPr lang="fr-CA" altLang="en-US" sz="1400" b="1" i="1" dirty="0" smtClean="0">
              <a:solidFill>
                <a:srgbClr val="FFFFFF"/>
              </a:solidFill>
            </a:endParaRPr>
          </a:p>
        </p:txBody>
      </p:sp>
      <p:sp>
        <p:nvSpPr>
          <p:cNvPr id="16" name="Rectangle 5"/>
          <p:cNvSpPr>
            <a:spLocks noChangeArrowheads="1"/>
          </p:cNvSpPr>
          <p:nvPr/>
        </p:nvSpPr>
        <p:spPr bwMode="auto">
          <a:xfrm>
            <a:off x="179514" y="104356"/>
            <a:ext cx="8964487" cy="639228"/>
          </a:xfrm>
          <a:prstGeom prst="rect">
            <a:avLst/>
          </a:prstGeom>
          <a:noFill/>
          <a:ln w="9525">
            <a:noFill/>
            <a:miter lim="800000"/>
            <a:headEnd/>
            <a:tailEnd/>
          </a:ln>
        </p:spPr>
        <p:txBody>
          <a:bodyPr wrap="square" lIns="0" tIns="0" rIns="0" bIns="0">
            <a:spAutoFit/>
          </a:bodyPr>
          <a:lstStyle/>
          <a:p>
            <a:pPr eaLnBrk="0" hangingPunct="0"/>
            <a:r>
              <a:rPr lang="en-US" sz="2000" b="1" spc="-100" dirty="0">
                <a:solidFill>
                  <a:schemeClr val="accent1">
                    <a:lumMod val="50000"/>
                  </a:schemeClr>
                </a:solidFill>
                <a:latin typeface="+mj-lt"/>
                <a:ea typeface="+mj-ea"/>
                <a:cs typeface="+mj-cs"/>
              </a:rPr>
              <a:t>Si NPs Synthesis by </a:t>
            </a:r>
            <a:r>
              <a:rPr lang="en-US" sz="2000" b="1" spc="-100" dirty="0" smtClean="0">
                <a:solidFill>
                  <a:schemeClr val="accent1">
                    <a:lumMod val="50000"/>
                  </a:schemeClr>
                </a:solidFill>
                <a:latin typeface="+mj-lt"/>
                <a:ea typeface="+mj-ea"/>
                <a:cs typeface="+mj-cs"/>
              </a:rPr>
              <a:t>Ns Laser </a:t>
            </a:r>
            <a:r>
              <a:rPr lang="en-US" sz="2000" b="1" spc="-100" dirty="0">
                <a:solidFill>
                  <a:schemeClr val="accent1">
                    <a:lumMod val="50000"/>
                  </a:schemeClr>
                </a:solidFill>
                <a:latin typeface="+mj-lt"/>
                <a:ea typeface="+mj-ea"/>
                <a:cs typeface="+mj-cs"/>
              </a:rPr>
              <a:t>Ablation of </a:t>
            </a:r>
            <a:r>
              <a:rPr lang="en-US" sz="2000" b="1" i="1" spc="-100" dirty="0">
                <a:solidFill>
                  <a:schemeClr val="accent1">
                    <a:lumMod val="50000"/>
                  </a:schemeClr>
                </a:solidFill>
                <a:latin typeface="+mj-lt"/>
                <a:ea typeface="+mj-ea"/>
                <a:cs typeface="+mj-cs"/>
              </a:rPr>
              <a:t>Si</a:t>
            </a:r>
            <a:r>
              <a:rPr lang="en-US" sz="2000" b="1" spc="-100" dirty="0">
                <a:solidFill>
                  <a:schemeClr val="accent1">
                    <a:lumMod val="50000"/>
                  </a:schemeClr>
                </a:solidFill>
                <a:latin typeface="+mj-lt"/>
                <a:ea typeface="+mj-ea"/>
                <a:cs typeface="+mj-cs"/>
              </a:rPr>
              <a:t>  in gaseous </a:t>
            </a:r>
            <a:r>
              <a:rPr lang="en-US" sz="2000" b="1" i="1" spc="-100" dirty="0" smtClean="0">
                <a:solidFill>
                  <a:schemeClr val="accent1">
                    <a:lumMod val="50000"/>
                  </a:schemeClr>
                </a:solidFill>
                <a:latin typeface="+mj-lt"/>
                <a:ea typeface="+mj-ea"/>
                <a:cs typeface="+mj-cs"/>
              </a:rPr>
              <a:t>He: </a:t>
            </a:r>
            <a:r>
              <a:rPr lang="en-US" sz="2000" b="1" dirty="0" smtClean="0">
                <a:solidFill>
                  <a:schemeClr val="accent1">
                    <a:lumMod val="50000"/>
                  </a:schemeClr>
                </a:solidFill>
                <a:latin typeface="+mj-lt"/>
              </a:rPr>
              <a:t>Oxide-passivated </a:t>
            </a:r>
            <a:r>
              <a:rPr lang="en-US" sz="2000" b="1" dirty="0">
                <a:solidFill>
                  <a:schemeClr val="accent1">
                    <a:lumMod val="50000"/>
                  </a:schemeClr>
                </a:solidFill>
                <a:latin typeface="+mj-lt"/>
              </a:rPr>
              <a:t>bright Si quantum dots </a:t>
            </a:r>
            <a:r>
              <a:rPr lang="en-US" sz="2000" b="1" dirty="0" smtClean="0">
                <a:solidFill>
                  <a:schemeClr val="accent1">
                    <a:lumMod val="50000"/>
                  </a:schemeClr>
                </a:solidFill>
                <a:latin typeface="+mj-lt"/>
              </a:rPr>
              <a:t>(QDs) for </a:t>
            </a:r>
            <a:r>
              <a:rPr lang="en-US" sz="2000" b="1" dirty="0" err="1">
                <a:solidFill>
                  <a:schemeClr val="accent1">
                    <a:lumMod val="50000"/>
                  </a:schemeClr>
                </a:solidFill>
                <a:latin typeface="+mj-lt"/>
              </a:rPr>
              <a:t>bioimaging</a:t>
            </a:r>
            <a:endParaRPr lang="en-US" sz="2000" b="1" dirty="0">
              <a:solidFill>
                <a:schemeClr val="accent1">
                  <a:lumMod val="50000"/>
                </a:schemeClr>
              </a:solidFill>
              <a:latin typeface="+mj-lt"/>
            </a:endParaRPr>
          </a:p>
        </p:txBody>
      </p:sp>
      <p:sp>
        <p:nvSpPr>
          <p:cNvPr id="3" name="Прямоугольник 2"/>
          <p:cNvSpPr/>
          <p:nvPr/>
        </p:nvSpPr>
        <p:spPr>
          <a:xfrm>
            <a:off x="4572000" y="5400884"/>
            <a:ext cx="4572000" cy="1200329"/>
          </a:xfrm>
          <a:prstGeom prst="rect">
            <a:avLst/>
          </a:prstGeom>
        </p:spPr>
        <p:txBody>
          <a:bodyPr>
            <a:spAutoFit/>
          </a:bodyPr>
          <a:lstStyle/>
          <a:p>
            <a:r>
              <a:rPr lang="en-US" b="1" i="1" dirty="0">
                <a:solidFill>
                  <a:schemeClr val="accent1">
                    <a:lumMod val="50000"/>
                  </a:schemeClr>
                </a:solidFill>
                <a:latin typeface="Calibri"/>
              </a:rPr>
              <a:t>Ultrapure laser-synthesized </a:t>
            </a:r>
            <a:r>
              <a:rPr lang="en-US" b="1" i="1" dirty="0" smtClean="0">
                <a:solidFill>
                  <a:schemeClr val="accent1">
                    <a:lumMod val="50000"/>
                  </a:schemeClr>
                </a:solidFill>
                <a:latin typeface="Calibri"/>
              </a:rPr>
              <a:t>Si QDs (water-dispersible) exhibit </a:t>
            </a:r>
            <a:r>
              <a:rPr lang="en-US" b="1" i="1" dirty="0">
                <a:solidFill>
                  <a:schemeClr val="accent1">
                    <a:lumMod val="50000"/>
                  </a:schemeClr>
                </a:solidFill>
                <a:latin typeface="Calibri"/>
              </a:rPr>
              <a:t>bright </a:t>
            </a:r>
            <a:r>
              <a:rPr lang="en-US" b="1" i="1" dirty="0" err="1">
                <a:solidFill>
                  <a:schemeClr val="accent1">
                    <a:lumMod val="50000"/>
                  </a:schemeClr>
                </a:solidFill>
                <a:latin typeface="Calibri"/>
              </a:rPr>
              <a:t>exciton</a:t>
            </a:r>
            <a:r>
              <a:rPr lang="en-US" b="1" i="1" dirty="0">
                <a:solidFill>
                  <a:schemeClr val="accent1">
                    <a:lumMod val="50000"/>
                  </a:schemeClr>
                </a:solidFill>
                <a:latin typeface="Calibri"/>
              </a:rPr>
              <a:t> PL in the window of relative tissue transparency near 800 </a:t>
            </a:r>
            <a:r>
              <a:rPr lang="en-US" b="1" i="1" dirty="0" smtClean="0">
                <a:solidFill>
                  <a:schemeClr val="accent1">
                    <a:lumMod val="50000"/>
                  </a:schemeClr>
                </a:solidFill>
                <a:latin typeface="Calibri"/>
              </a:rPr>
              <a:t>nm</a:t>
            </a:r>
            <a:endParaRPr lang="ru-RU" b="1" i="1" dirty="0">
              <a:solidFill>
                <a:schemeClr val="accent1">
                  <a:lumMod val="50000"/>
                </a:schemeClr>
              </a:solidFill>
            </a:endParaRPr>
          </a:p>
        </p:txBody>
      </p:sp>
    </p:spTree>
    <p:extLst>
      <p:ext uri="{BB962C8B-B14F-4D97-AF65-F5344CB8AC3E}">
        <p14:creationId xmlns:p14="http://schemas.microsoft.com/office/powerpoint/2010/main" val="2283604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bwMode="auto">
          <a:xfrm>
            <a:off x="250826" y="242889"/>
            <a:ext cx="8893175" cy="954087"/>
          </a:xfrm>
        </p:spPr>
        <p:txBody>
          <a:bodyPr wrap="square" lIns="91440" tIns="45720" rIns="91440" bIns="45720" numCol="1" anchorCtr="0" compatLnSpc="1">
            <a:prstTxWarp prst="textNoShape">
              <a:avLst/>
            </a:prstTxWarp>
          </a:bodyPr>
          <a:lstStyle/>
          <a:p>
            <a:pPr algn="ctr">
              <a:defRPr/>
            </a:pPr>
            <a:r>
              <a:rPr lang="en-US" sz="3200" b="1" dirty="0" smtClean="0">
                <a:solidFill>
                  <a:srgbClr val="008000"/>
                </a:solidFill>
              </a:rPr>
              <a:t>PL Bioimaging with Si nanoparticles</a:t>
            </a:r>
            <a:endParaRPr lang="ru-RU" sz="3200" b="1" dirty="0" smtClean="0">
              <a:solidFill>
                <a:srgbClr val="008000"/>
              </a:solidFill>
              <a:latin typeface="Consolas" pitchFamily="49" charset="0"/>
            </a:endParaRPr>
          </a:p>
        </p:txBody>
      </p:sp>
      <p:sp>
        <p:nvSpPr>
          <p:cNvPr id="79875" name="Прямоуг. 2"/>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ru-RU">
              <a:solidFill>
                <a:prstClr val="white"/>
              </a:solidFill>
            </a:endParaRPr>
          </a:p>
        </p:txBody>
      </p:sp>
      <p:sp>
        <p:nvSpPr>
          <p:cNvPr id="16" name="Прямоугольник 15"/>
          <p:cNvSpPr/>
          <p:nvPr/>
        </p:nvSpPr>
        <p:spPr>
          <a:xfrm>
            <a:off x="3059832" y="3409256"/>
            <a:ext cx="2669320" cy="307777"/>
          </a:xfrm>
          <a:prstGeom prst="rect">
            <a:avLst/>
          </a:prstGeom>
        </p:spPr>
        <p:txBody>
          <a:bodyPr wrap="none">
            <a:spAutoFit/>
          </a:bodyPr>
          <a:lstStyle/>
          <a:p>
            <a:r>
              <a:rPr lang="en-US" sz="1400" i="1" dirty="0" smtClean="0">
                <a:solidFill>
                  <a:prstClr val="black"/>
                </a:solidFill>
              </a:rPr>
              <a:t>J.Biophot.5 (7), 529-535 (2012)</a:t>
            </a:r>
            <a:endParaRPr lang="ru-RU" sz="1400" i="1" dirty="0">
              <a:solidFill>
                <a:prstClr val="black"/>
              </a:solidFill>
            </a:endParaRPr>
          </a:p>
        </p:txBody>
      </p:sp>
      <p:sp>
        <p:nvSpPr>
          <p:cNvPr id="17" name="TextBox 10"/>
          <p:cNvSpPr txBox="1">
            <a:spLocks noChangeArrowheads="1"/>
          </p:cNvSpPr>
          <p:nvPr/>
        </p:nvSpPr>
        <p:spPr bwMode="auto">
          <a:xfrm>
            <a:off x="251511" y="3664188"/>
            <a:ext cx="2664296" cy="2308324"/>
          </a:xfrm>
          <a:prstGeom prst="rect">
            <a:avLst/>
          </a:prstGeom>
          <a:noFill/>
          <a:ln w="9525">
            <a:solidFill>
              <a:srgbClr val="92D050"/>
            </a:solidFill>
            <a:miter lim="800000"/>
            <a:headEnd/>
            <a:tailEnd/>
          </a:ln>
        </p:spPr>
        <p:txBody>
          <a:bodyPr wrap="square">
            <a:spAutoFit/>
          </a:bodyPr>
          <a:lstStyle/>
          <a:p>
            <a:r>
              <a:rPr lang="en-US" b="1" dirty="0" err="1">
                <a:solidFill>
                  <a:srgbClr val="002060"/>
                </a:solidFill>
                <a:latin typeface="Calibri" pitchFamily="34" charset="0"/>
              </a:rPr>
              <a:t>Photoluminescent</a:t>
            </a:r>
            <a:r>
              <a:rPr lang="en-US" b="1" dirty="0">
                <a:solidFill>
                  <a:srgbClr val="002060"/>
                </a:solidFill>
                <a:latin typeface="Calibri" pitchFamily="34" charset="0"/>
              </a:rPr>
              <a:t> images of CF2Th (dog thymus) </a:t>
            </a:r>
            <a:r>
              <a:rPr lang="en-US" b="1" dirty="0" smtClean="0">
                <a:solidFill>
                  <a:srgbClr val="002060"/>
                </a:solidFill>
                <a:latin typeface="Calibri" pitchFamily="34" charset="0"/>
              </a:rPr>
              <a:t>cells. </a:t>
            </a:r>
          </a:p>
          <a:p>
            <a:r>
              <a:rPr lang="en-US" b="1" dirty="0" smtClean="0">
                <a:solidFill>
                  <a:srgbClr val="002060"/>
                </a:solidFill>
                <a:latin typeface="Calibri" pitchFamily="34" charset="0"/>
              </a:rPr>
              <a:t>Green, </a:t>
            </a:r>
            <a:r>
              <a:rPr lang="en-US" b="1" dirty="0">
                <a:solidFill>
                  <a:srgbClr val="002060"/>
                </a:solidFill>
                <a:latin typeface="Calibri" pitchFamily="34" charset="0"/>
              </a:rPr>
              <a:t>blue, and red colors correspond to the PL of cell membrane, cell </a:t>
            </a:r>
            <a:r>
              <a:rPr lang="en-US" b="1" dirty="0" smtClean="0">
                <a:solidFill>
                  <a:srgbClr val="002060"/>
                </a:solidFill>
                <a:latin typeface="Calibri" pitchFamily="34" charset="0"/>
              </a:rPr>
              <a:t>nuclei, </a:t>
            </a:r>
            <a:r>
              <a:rPr lang="en-US" b="1" dirty="0">
                <a:solidFill>
                  <a:srgbClr val="002060"/>
                </a:solidFill>
                <a:latin typeface="Calibri" pitchFamily="34" charset="0"/>
              </a:rPr>
              <a:t>and </a:t>
            </a:r>
            <a:r>
              <a:rPr lang="en-US" b="1" dirty="0" smtClean="0">
                <a:solidFill>
                  <a:srgbClr val="002060"/>
                </a:solidFill>
                <a:latin typeface="Calibri" pitchFamily="34" charset="0"/>
              </a:rPr>
              <a:t>Si NPs</a:t>
            </a:r>
            <a:r>
              <a:rPr lang="en-US" b="1" dirty="0">
                <a:solidFill>
                  <a:srgbClr val="002060"/>
                </a:solidFill>
                <a:latin typeface="Calibri" pitchFamily="34" charset="0"/>
              </a:rPr>
              <a:t>, respectively.</a:t>
            </a:r>
            <a:endParaRPr lang="ru-RU" sz="1600" b="1" dirty="0">
              <a:solidFill>
                <a:srgbClr val="002060"/>
              </a:solidFill>
              <a:latin typeface="Calibri" pitchFamily="34" charset="0"/>
            </a:endParaRPr>
          </a:p>
        </p:txBody>
      </p:sp>
      <p:pic>
        <p:nvPicPr>
          <p:cNvPr id="20" name="Рисунок 2" descr="статья-мне1.jpg"/>
          <p:cNvPicPr>
            <a:picLocks noChangeAspect="1" noChangeArrowheads="1"/>
          </p:cNvPicPr>
          <p:nvPr/>
        </p:nvPicPr>
        <p:blipFill>
          <a:blip r:embed="rId3" cstate="print">
            <a:lum bright="-10000" contrast="10000"/>
          </a:blip>
          <a:srcRect/>
          <a:stretch>
            <a:fillRect/>
          </a:stretch>
        </p:blipFill>
        <p:spPr bwMode="auto">
          <a:xfrm>
            <a:off x="6156176" y="928137"/>
            <a:ext cx="2592288" cy="2475782"/>
          </a:xfrm>
          <a:prstGeom prst="rect">
            <a:avLst/>
          </a:prstGeom>
          <a:noFill/>
          <a:ln w="9525">
            <a:noFill/>
            <a:miter lim="800000"/>
            <a:headEnd/>
            <a:tailEnd/>
          </a:ln>
        </p:spPr>
      </p:pic>
      <p:sp>
        <p:nvSpPr>
          <p:cNvPr id="21" name="Прямоугольник 20"/>
          <p:cNvSpPr/>
          <p:nvPr/>
        </p:nvSpPr>
        <p:spPr>
          <a:xfrm>
            <a:off x="6012160" y="3193813"/>
            <a:ext cx="3312368" cy="523220"/>
          </a:xfrm>
          <a:prstGeom prst="rect">
            <a:avLst/>
          </a:prstGeom>
        </p:spPr>
        <p:txBody>
          <a:bodyPr wrap="square">
            <a:spAutoFit/>
          </a:bodyPr>
          <a:lstStyle/>
          <a:p>
            <a:r>
              <a:rPr lang="en-US" sz="1400" dirty="0" smtClean="0">
                <a:solidFill>
                  <a:prstClr val="black"/>
                </a:solidFill>
              </a:rPr>
              <a:t/>
            </a:r>
            <a:br>
              <a:rPr lang="en-US" sz="1400" dirty="0" smtClean="0">
                <a:solidFill>
                  <a:prstClr val="black"/>
                </a:solidFill>
              </a:rPr>
            </a:br>
            <a:r>
              <a:rPr lang="en-US" sz="1400" i="1" dirty="0" err="1" smtClean="0">
                <a:solidFill>
                  <a:prstClr val="black"/>
                </a:solidFill>
              </a:rPr>
              <a:t>J.Nanoel.&amp;Optoel</a:t>
            </a:r>
            <a:r>
              <a:rPr lang="en-US" sz="1400" i="1" dirty="0" smtClean="0">
                <a:solidFill>
                  <a:prstClr val="black"/>
                </a:solidFill>
              </a:rPr>
              <a:t>..7, 602-606 (2012)</a:t>
            </a:r>
            <a:endParaRPr lang="ru-RU" sz="1400" i="1" dirty="0">
              <a:solidFill>
                <a:prstClr val="black"/>
              </a:solidFill>
            </a:endParaRPr>
          </a:p>
        </p:txBody>
      </p:sp>
      <p:pic>
        <p:nvPicPr>
          <p:cNvPr id="79880" name="Picture 2" descr="микро-помол(свежий200мкг-мл)-тим-соб"/>
          <p:cNvPicPr>
            <a:picLocks noChangeAspect="1" noChangeArrowheads="1"/>
          </p:cNvPicPr>
          <p:nvPr/>
        </p:nvPicPr>
        <p:blipFill>
          <a:blip r:embed="rId4" cstate="print">
            <a:lum contrast="20000"/>
          </a:blip>
          <a:srcRect l="54445" t="57663"/>
          <a:stretch>
            <a:fillRect/>
          </a:stretch>
        </p:blipFill>
        <p:spPr bwMode="auto">
          <a:xfrm>
            <a:off x="3131841" y="980728"/>
            <a:ext cx="2592387" cy="2411412"/>
          </a:xfrm>
          <a:prstGeom prst="rect">
            <a:avLst/>
          </a:prstGeom>
          <a:noFill/>
          <a:ln w="9525">
            <a:noFill/>
            <a:miter lim="800000"/>
            <a:headEnd/>
            <a:tailEnd/>
          </a:ln>
        </p:spPr>
      </p:pic>
      <p:pic>
        <p:nvPicPr>
          <p:cNvPr id="79876" name="Picture 3" descr="D:\Results\BioImaging_2012\контроль_тим_соб(те-же-фильтры).jpg"/>
          <p:cNvPicPr>
            <a:picLocks noChangeAspect="1" noChangeArrowheads="1"/>
          </p:cNvPicPr>
          <p:nvPr/>
        </p:nvPicPr>
        <p:blipFill>
          <a:blip r:embed="rId5" cstate="print">
            <a:lum bright="-20000" contrast="-10000"/>
          </a:blip>
          <a:srcRect l="43620" t="45869" r="-10571" b="-3423"/>
          <a:stretch>
            <a:fillRect/>
          </a:stretch>
        </p:blipFill>
        <p:spPr bwMode="auto">
          <a:xfrm>
            <a:off x="334888" y="980728"/>
            <a:ext cx="2784673" cy="2519933"/>
          </a:xfrm>
          <a:prstGeom prst="rect">
            <a:avLst/>
          </a:prstGeom>
          <a:noFill/>
          <a:ln w="9525">
            <a:noFill/>
            <a:miter lim="800000"/>
            <a:headEnd/>
            <a:tailEnd/>
          </a:ln>
        </p:spPr>
      </p:pic>
      <p:sp>
        <p:nvSpPr>
          <p:cNvPr id="79877" name="TextBox 20"/>
          <p:cNvSpPr txBox="1">
            <a:spLocks noChangeArrowheads="1"/>
          </p:cNvSpPr>
          <p:nvPr/>
        </p:nvSpPr>
        <p:spPr bwMode="auto">
          <a:xfrm>
            <a:off x="3059832" y="980729"/>
            <a:ext cx="1872208" cy="584775"/>
          </a:xfrm>
          <a:prstGeom prst="rect">
            <a:avLst/>
          </a:prstGeom>
          <a:noFill/>
          <a:ln w="9525">
            <a:noFill/>
            <a:miter lim="800000"/>
            <a:headEnd/>
            <a:tailEnd/>
          </a:ln>
        </p:spPr>
        <p:txBody>
          <a:bodyPr wrap="square">
            <a:spAutoFit/>
          </a:bodyPr>
          <a:lstStyle/>
          <a:p>
            <a:pPr algn="ctr"/>
            <a:r>
              <a:rPr lang="en-US" sz="1600" dirty="0" err="1" smtClean="0">
                <a:solidFill>
                  <a:prstClr val="white"/>
                </a:solidFill>
              </a:rPr>
              <a:t>microporous</a:t>
            </a:r>
            <a:r>
              <a:rPr lang="en-US" sz="1600" dirty="0" smtClean="0">
                <a:solidFill>
                  <a:prstClr val="white"/>
                </a:solidFill>
              </a:rPr>
              <a:t> Si  NPs</a:t>
            </a:r>
            <a:endParaRPr lang="en-US" sz="1600" dirty="0">
              <a:solidFill>
                <a:prstClr val="white"/>
              </a:solidFill>
            </a:endParaRPr>
          </a:p>
        </p:txBody>
      </p:sp>
      <p:sp>
        <p:nvSpPr>
          <p:cNvPr id="18" name="TextBox 5"/>
          <p:cNvSpPr txBox="1">
            <a:spLocks noChangeArrowheads="1"/>
          </p:cNvSpPr>
          <p:nvPr/>
        </p:nvSpPr>
        <p:spPr bwMode="auto">
          <a:xfrm>
            <a:off x="6300192" y="6237313"/>
            <a:ext cx="2843808" cy="338554"/>
          </a:xfrm>
          <a:prstGeom prst="rect">
            <a:avLst/>
          </a:prstGeom>
          <a:noFill/>
          <a:ln w="9525">
            <a:noFill/>
            <a:miter lim="800000"/>
            <a:headEnd/>
            <a:tailEnd/>
          </a:ln>
        </p:spPr>
        <p:txBody>
          <a:bodyPr wrap="square">
            <a:spAutoFit/>
          </a:bodyPr>
          <a:lstStyle/>
          <a:p>
            <a:r>
              <a:rPr lang="en-US" sz="1600" i="1" dirty="0" smtClean="0">
                <a:solidFill>
                  <a:prstClr val="black"/>
                </a:solidFill>
              </a:rPr>
              <a:t>Sci. Rep., 6:24732 (2016)</a:t>
            </a:r>
            <a:endParaRPr lang="ru-RU" sz="1600" i="1" dirty="0">
              <a:solidFill>
                <a:prstClr val="black"/>
              </a:solidFill>
            </a:endParaRPr>
          </a:p>
        </p:txBody>
      </p:sp>
      <p:pic>
        <p:nvPicPr>
          <p:cNvPr id="184321" name="Picture 1"/>
          <p:cNvPicPr>
            <a:picLocks noChangeAspect="1" noChangeArrowheads="1"/>
          </p:cNvPicPr>
          <p:nvPr/>
        </p:nvPicPr>
        <p:blipFill>
          <a:blip r:embed="rId6" cstate="print"/>
          <a:srcRect/>
          <a:stretch>
            <a:fillRect/>
          </a:stretch>
        </p:blipFill>
        <p:spPr bwMode="auto">
          <a:xfrm>
            <a:off x="6156177" y="3789040"/>
            <a:ext cx="2628900" cy="2400300"/>
          </a:xfrm>
          <a:prstGeom prst="rect">
            <a:avLst/>
          </a:prstGeom>
          <a:noFill/>
          <a:ln w="9525">
            <a:noFill/>
            <a:miter lim="800000"/>
            <a:headEnd/>
            <a:tailEnd/>
          </a:ln>
        </p:spPr>
      </p:pic>
      <p:sp>
        <p:nvSpPr>
          <p:cNvPr id="79879" name="TextBox 15"/>
          <p:cNvSpPr txBox="1">
            <a:spLocks noChangeArrowheads="1"/>
          </p:cNvSpPr>
          <p:nvPr/>
        </p:nvSpPr>
        <p:spPr bwMode="auto">
          <a:xfrm>
            <a:off x="6335714" y="3789041"/>
            <a:ext cx="2808287" cy="338554"/>
          </a:xfrm>
          <a:prstGeom prst="rect">
            <a:avLst/>
          </a:prstGeom>
          <a:noFill/>
          <a:ln w="9525">
            <a:noFill/>
            <a:miter lim="800000"/>
            <a:headEnd/>
            <a:tailEnd/>
          </a:ln>
        </p:spPr>
        <p:txBody>
          <a:bodyPr>
            <a:spAutoFit/>
          </a:bodyPr>
          <a:lstStyle/>
          <a:p>
            <a:pPr algn="ctr"/>
            <a:r>
              <a:rPr lang="en-US" sz="1600" dirty="0" smtClean="0">
                <a:solidFill>
                  <a:prstClr val="white"/>
                </a:solidFill>
              </a:rPr>
              <a:t>ablated Si NPs</a:t>
            </a:r>
            <a:endParaRPr lang="en-US" sz="1600" dirty="0">
              <a:solidFill>
                <a:prstClr val="white"/>
              </a:solidFill>
            </a:endParaRPr>
          </a:p>
        </p:txBody>
      </p:sp>
      <p:sp>
        <p:nvSpPr>
          <p:cNvPr id="79878" name="TextBox 21"/>
          <p:cNvSpPr txBox="1">
            <a:spLocks noChangeArrowheads="1"/>
          </p:cNvSpPr>
          <p:nvPr/>
        </p:nvSpPr>
        <p:spPr bwMode="auto">
          <a:xfrm>
            <a:off x="467544" y="1052736"/>
            <a:ext cx="2519363" cy="338554"/>
          </a:xfrm>
          <a:prstGeom prst="rect">
            <a:avLst/>
          </a:prstGeom>
          <a:noFill/>
          <a:ln w="9525">
            <a:noFill/>
            <a:miter lim="800000"/>
            <a:headEnd/>
            <a:tailEnd/>
          </a:ln>
        </p:spPr>
        <p:txBody>
          <a:bodyPr>
            <a:spAutoFit/>
          </a:bodyPr>
          <a:lstStyle/>
          <a:p>
            <a:pPr algn="ctr"/>
            <a:r>
              <a:rPr lang="en-US" sz="1600" dirty="0">
                <a:solidFill>
                  <a:prstClr val="white"/>
                </a:solidFill>
              </a:rPr>
              <a:t>Reference</a:t>
            </a:r>
          </a:p>
        </p:txBody>
      </p:sp>
      <p:sp>
        <p:nvSpPr>
          <p:cNvPr id="23" name="TextBox 15"/>
          <p:cNvSpPr txBox="1">
            <a:spLocks noChangeArrowheads="1"/>
          </p:cNvSpPr>
          <p:nvPr/>
        </p:nvSpPr>
        <p:spPr bwMode="auto">
          <a:xfrm>
            <a:off x="6156178" y="980728"/>
            <a:ext cx="2808287" cy="338554"/>
          </a:xfrm>
          <a:prstGeom prst="rect">
            <a:avLst/>
          </a:prstGeom>
          <a:noFill/>
          <a:ln w="9525">
            <a:noFill/>
            <a:miter lim="800000"/>
            <a:headEnd/>
            <a:tailEnd/>
          </a:ln>
        </p:spPr>
        <p:txBody>
          <a:bodyPr>
            <a:spAutoFit/>
          </a:bodyPr>
          <a:lstStyle/>
          <a:p>
            <a:pPr algn="ctr"/>
            <a:r>
              <a:rPr lang="en-US" sz="1600" dirty="0" smtClean="0">
                <a:solidFill>
                  <a:prstClr val="white"/>
                </a:solidFill>
              </a:rPr>
              <a:t>Si NPs from </a:t>
            </a:r>
            <a:r>
              <a:rPr lang="en-US" sz="1600" dirty="0" err="1" smtClean="0">
                <a:solidFill>
                  <a:prstClr val="white"/>
                </a:solidFill>
              </a:rPr>
              <a:t>SiNWs</a:t>
            </a:r>
            <a:endParaRPr lang="en-US" sz="1600" dirty="0">
              <a:solidFill>
                <a:prstClr val="white"/>
              </a:solidFill>
            </a:endParaRPr>
          </a:p>
        </p:txBody>
      </p:sp>
      <p:pic>
        <p:nvPicPr>
          <p:cNvPr id="184322" name="Picture 2"/>
          <p:cNvPicPr>
            <a:picLocks noChangeAspect="1" noChangeArrowheads="1"/>
          </p:cNvPicPr>
          <p:nvPr/>
        </p:nvPicPr>
        <p:blipFill>
          <a:blip r:embed="rId7" cstate="print"/>
          <a:srcRect/>
          <a:stretch>
            <a:fillRect/>
          </a:stretch>
        </p:blipFill>
        <p:spPr bwMode="auto">
          <a:xfrm>
            <a:off x="3275856" y="3758764"/>
            <a:ext cx="2448272" cy="2492786"/>
          </a:xfrm>
          <a:prstGeom prst="rect">
            <a:avLst/>
          </a:prstGeom>
          <a:noFill/>
          <a:ln w="9525">
            <a:noFill/>
            <a:miter lim="800000"/>
            <a:headEnd/>
            <a:tailEnd/>
          </a:ln>
        </p:spPr>
      </p:pic>
      <p:sp>
        <p:nvSpPr>
          <p:cNvPr id="25" name="TextBox 20"/>
          <p:cNvSpPr txBox="1">
            <a:spLocks noChangeArrowheads="1"/>
          </p:cNvSpPr>
          <p:nvPr/>
        </p:nvSpPr>
        <p:spPr bwMode="auto">
          <a:xfrm>
            <a:off x="3419872" y="3789041"/>
            <a:ext cx="1872208" cy="584775"/>
          </a:xfrm>
          <a:prstGeom prst="rect">
            <a:avLst/>
          </a:prstGeom>
          <a:noFill/>
          <a:ln w="9525">
            <a:noFill/>
            <a:miter lim="800000"/>
            <a:headEnd/>
            <a:tailEnd/>
          </a:ln>
        </p:spPr>
        <p:txBody>
          <a:bodyPr wrap="square">
            <a:spAutoFit/>
          </a:bodyPr>
          <a:lstStyle/>
          <a:p>
            <a:pPr algn="ctr"/>
            <a:r>
              <a:rPr lang="en-US" sz="1600" dirty="0" err="1" smtClean="0">
                <a:solidFill>
                  <a:prstClr val="white"/>
                </a:solidFill>
              </a:rPr>
              <a:t>Dextran</a:t>
            </a:r>
            <a:r>
              <a:rPr lang="en-US" sz="1600" dirty="0" smtClean="0">
                <a:solidFill>
                  <a:prstClr val="white"/>
                </a:solidFill>
              </a:rPr>
              <a:t>-coated Si  NPs</a:t>
            </a:r>
            <a:endParaRPr lang="en-US" sz="1600" dirty="0">
              <a:solidFill>
                <a:prstClr val="white"/>
              </a:solidFill>
            </a:endParaRPr>
          </a:p>
        </p:txBody>
      </p:sp>
      <p:sp>
        <p:nvSpPr>
          <p:cNvPr id="26" name="Прямоугольник 25"/>
          <p:cNvSpPr/>
          <p:nvPr/>
        </p:nvSpPr>
        <p:spPr>
          <a:xfrm>
            <a:off x="3138008" y="6252701"/>
            <a:ext cx="2923364" cy="338554"/>
          </a:xfrm>
          <a:prstGeom prst="rect">
            <a:avLst/>
          </a:prstGeom>
        </p:spPr>
        <p:txBody>
          <a:bodyPr wrap="none">
            <a:spAutoFit/>
          </a:bodyPr>
          <a:lstStyle/>
          <a:p>
            <a:r>
              <a:rPr lang="en-US" sz="1600" i="1" dirty="0" err="1" smtClean="0">
                <a:solidFill>
                  <a:prstClr val="black"/>
                </a:solidFill>
              </a:rPr>
              <a:t>Micropor.Mesopor.Mat</a:t>
            </a:r>
            <a:r>
              <a:rPr lang="en-US" sz="1600" i="1" dirty="0" smtClean="0">
                <a:solidFill>
                  <a:prstClr val="black"/>
                </a:solidFill>
              </a:rPr>
              <a:t>.(2015</a:t>
            </a:r>
            <a:r>
              <a:rPr lang="en-US" sz="1400" i="1" dirty="0" smtClean="0">
                <a:solidFill>
                  <a:prstClr val="black"/>
                </a:solidFill>
              </a:rPr>
              <a:t>)</a:t>
            </a:r>
            <a:endParaRPr lang="ru-RU" sz="1400" i="1" dirty="0">
              <a:solidFill>
                <a:prstClr val="black"/>
              </a:solidFill>
            </a:endParaRPr>
          </a:p>
        </p:txBody>
      </p:sp>
      <p:sp>
        <p:nvSpPr>
          <p:cNvPr id="27" name="TextBox 26"/>
          <p:cNvSpPr txBox="1"/>
          <p:nvPr/>
        </p:nvSpPr>
        <p:spPr>
          <a:xfrm>
            <a:off x="184598" y="6052646"/>
            <a:ext cx="2845651" cy="369332"/>
          </a:xfrm>
          <a:prstGeom prst="rect">
            <a:avLst/>
          </a:prstGeom>
          <a:noFill/>
        </p:spPr>
        <p:txBody>
          <a:bodyPr wrap="none" rtlCol="0">
            <a:spAutoFit/>
          </a:bodyPr>
          <a:lstStyle/>
          <a:p>
            <a:r>
              <a:rPr lang="en-US" dirty="0" smtClean="0">
                <a:solidFill>
                  <a:srgbClr val="FF0000"/>
                </a:solidFill>
              </a:rPr>
              <a:t>Penetration depth &lt; 1 mm</a:t>
            </a:r>
            <a:endParaRPr lang="en-US" dirty="0">
              <a:solidFill>
                <a:srgbClr val="FF0000"/>
              </a:solidFill>
            </a:endParaRPr>
          </a:p>
        </p:txBody>
      </p:sp>
    </p:spTree>
    <p:extLst>
      <p:ext uri="{BB962C8B-B14F-4D97-AF65-F5344CB8AC3E}">
        <p14:creationId xmlns:p14="http://schemas.microsoft.com/office/powerpoint/2010/main" val="1026308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611561" y="188640"/>
            <a:ext cx="7524751" cy="1569660"/>
          </a:xfrm>
          <a:prstGeom prst="rect">
            <a:avLst/>
          </a:prstGeom>
          <a:noFill/>
          <a:ln w="9525">
            <a:noFill/>
            <a:miter lim="800000"/>
            <a:headEnd/>
            <a:tailEnd/>
          </a:ln>
        </p:spPr>
        <p:txBody>
          <a:bodyPr>
            <a:spAutoFit/>
          </a:bodyPr>
          <a:lstStyle/>
          <a:p>
            <a:pPr algn="ctr" eaLnBrk="0" hangingPunct="0"/>
            <a:r>
              <a:rPr lang="de-DE" sz="4800" b="1" dirty="0" err="1" smtClean="0">
                <a:solidFill>
                  <a:schemeClr val="bg1"/>
                </a:solidFill>
              </a:rPr>
              <a:t>Sensitized</a:t>
            </a:r>
            <a:r>
              <a:rPr lang="de-DE" sz="4800" b="1" dirty="0" smtClean="0">
                <a:solidFill>
                  <a:schemeClr val="bg1"/>
                </a:solidFill>
              </a:rPr>
              <a:t> </a:t>
            </a:r>
            <a:r>
              <a:rPr lang="de-DE" sz="4800" b="1" dirty="0" err="1" smtClean="0">
                <a:solidFill>
                  <a:schemeClr val="bg1"/>
                </a:solidFill>
              </a:rPr>
              <a:t>Therapy</a:t>
            </a:r>
            <a:r>
              <a:rPr lang="de-DE" sz="4800" b="1" dirty="0" smtClean="0">
                <a:solidFill>
                  <a:schemeClr val="bg1"/>
                </a:solidFill>
              </a:rPr>
              <a:t>                                                                                                                                                                                                                                                         </a:t>
            </a:r>
            <a:r>
              <a:rPr lang="de-DE" sz="4800" b="1" dirty="0" err="1" smtClean="0">
                <a:solidFill>
                  <a:schemeClr val="bg1"/>
                </a:solidFill>
              </a:rPr>
              <a:t>Modalities</a:t>
            </a:r>
            <a:r>
              <a:rPr lang="de-DE" sz="4800" b="1" dirty="0" smtClean="0">
                <a:solidFill>
                  <a:schemeClr val="bg1"/>
                </a:solidFill>
              </a:rPr>
              <a:t> </a:t>
            </a:r>
            <a:r>
              <a:rPr lang="de-DE" sz="4800" b="1" dirty="0" err="1" smtClean="0">
                <a:solidFill>
                  <a:schemeClr val="bg1"/>
                </a:solidFill>
              </a:rPr>
              <a:t>with</a:t>
            </a:r>
            <a:r>
              <a:rPr lang="de-DE" sz="4800" b="1" dirty="0" smtClean="0">
                <a:solidFill>
                  <a:schemeClr val="bg1"/>
                </a:solidFill>
              </a:rPr>
              <a:t> Si NPs:</a:t>
            </a:r>
            <a:endParaRPr lang="de-DE" sz="4800" b="1" dirty="0">
              <a:solidFill>
                <a:schemeClr val="bg1"/>
              </a:solidFill>
            </a:endParaRPr>
          </a:p>
        </p:txBody>
      </p:sp>
      <p:sp>
        <p:nvSpPr>
          <p:cNvPr id="3" name="Text Box 3"/>
          <p:cNvSpPr txBox="1">
            <a:spLocks noChangeArrowheads="1"/>
          </p:cNvSpPr>
          <p:nvPr/>
        </p:nvSpPr>
        <p:spPr bwMode="auto">
          <a:xfrm>
            <a:off x="179512" y="1916832"/>
            <a:ext cx="7704856" cy="3908762"/>
          </a:xfrm>
          <a:prstGeom prst="rect">
            <a:avLst/>
          </a:prstGeom>
          <a:noFill/>
          <a:ln w="9525">
            <a:noFill/>
            <a:miter lim="800000"/>
            <a:headEnd/>
            <a:tailEnd/>
          </a:ln>
        </p:spPr>
        <p:txBody>
          <a:bodyPr wrap="square">
            <a:spAutoFit/>
          </a:bodyPr>
          <a:lstStyle/>
          <a:p>
            <a:pPr marL="742950" indent="-742950" eaLnBrk="0" hangingPunct="0">
              <a:buFont typeface="Arial" pitchFamily="34" charset="0"/>
              <a:buChar char="•"/>
            </a:pPr>
            <a:r>
              <a:rPr lang="de-DE" sz="4000" b="1" dirty="0" err="1" smtClean="0">
                <a:solidFill>
                  <a:schemeClr val="accent6">
                    <a:lumMod val="75000"/>
                  </a:schemeClr>
                </a:solidFill>
              </a:rPr>
              <a:t>Phototherapy</a:t>
            </a:r>
            <a:endParaRPr lang="de-DE" sz="4000" b="1" dirty="0" smtClean="0">
              <a:solidFill>
                <a:schemeClr val="accent6">
                  <a:lumMod val="75000"/>
                </a:schemeClr>
              </a:solidFill>
            </a:endParaRPr>
          </a:p>
          <a:p>
            <a:pPr indent="623888" eaLnBrk="0" hangingPunct="0"/>
            <a:r>
              <a:rPr lang="de-DE" sz="3200" b="1" dirty="0" err="1" smtClean="0">
                <a:solidFill>
                  <a:schemeClr val="accent6">
                    <a:lumMod val="75000"/>
                  </a:schemeClr>
                </a:solidFill>
              </a:rPr>
              <a:t>photodynamic</a:t>
            </a:r>
            <a:r>
              <a:rPr lang="de-DE" sz="3200" b="1" dirty="0" smtClean="0">
                <a:solidFill>
                  <a:schemeClr val="accent6">
                    <a:lumMod val="75000"/>
                  </a:schemeClr>
                </a:solidFill>
              </a:rPr>
              <a:t> (</a:t>
            </a:r>
            <a:r>
              <a:rPr lang="de-DE" sz="3200" b="1" dirty="0" err="1" smtClean="0">
                <a:solidFill>
                  <a:schemeClr val="accent6">
                    <a:lumMod val="75000"/>
                  </a:schemeClr>
                </a:solidFill>
              </a:rPr>
              <a:t>photochemical</a:t>
            </a:r>
            <a:r>
              <a:rPr lang="de-DE" sz="3200" b="1" dirty="0" smtClean="0">
                <a:solidFill>
                  <a:schemeClr val="accent6">
                    <a:lumMod val="75000"/>
                  </a:schemeClr>
                </a:solidFill>
              </a:rPr>
              <a:t>)</a:t>
            </a:r>
          </a:p>
          <a:p>
            <a:pPr indent="623888" eaLnBrk="0" hangingPunct="0"/>
            <a:r>
              <a:rPr lang="de-DE" sz="3200" b="1" dirty="0" err="1" smtClean="0">
                <a:solidFill>
                  <a:schemeClr val="accent6">
                    <a:lumMod val="75000"/>
                  </a:schemeClr>
                </a:solidFill>
              </a:rPr>
              <a:t>photothermal</a:t>
            </a:r>
            <a:r>
              <a:rPr lang="de-DE" sz="3200" b="1" dirty="0" smtClean="0">
                <a:solidFill>
                  <a:schemeClr val="accent6">
                    <a:lumMod val="75000"/>
                  </a:schemeClr>
                </a:solidFill>
              </a:rPr>
              <a:t> (</a:t>
            </a:r>
            <a:r>
              <a:rPr lang="de-DE" sz="3200" b="1" dirty="0" err="1" smtClean="0">
                <a:solidFill>
                  <a:schemeClr val="accent6">
                    <a:lumMod val="75000"/>
                  </a:schemeClr>
                </a:solidFill>
              </a:rPr>
              <a:t>hyperthermia</a:t>
            </a:r>
            <a:r>
              <a:rPr lang="de-DE" sz="3200" b="1" dirty="0" smtClean="0">
                <a:solidFill>
                  <a:schemeClr val="accent6">
                    <a:lumMod val="75000"/>
                  </a:schemeClr>
                </a:solidFill>
              </a:rPr>
              <a:t>)</a:t>
            </a:r>
          </a:p>
          <a:p>
            <a:pPr indent="623888" eaLnBrk="0" hangingPunct="0"/>
            <a:endParaRPr lang="de-DE" sz="3200" b="1" dirty="0" smtClean="0">
              <a:solidFill>
                <a:schemeClr val="accent6">
                  <a:lumMod val="75000"/>
                </a:schemeClr>
              </a:solidFill>
            </a:endParaRPr>
          </a:p>
          <a:p>
            <a:pPr marL="742950" indent="-742950" eaLnBrk="0" hangingPunct="0">
              <a:buFont typeface="Arial" pitchFamily="34" charset="0"/>
              <a:buChar char="•"/>
            </a:pPr>
            <a:r>
              <a:rPr lang="de-DE" sz="4000" b="1" dirty="0" err="1" smtClean="0">
                <a:solidFill>
                  <a:schemeClr val="accent6">
                    <a:lumMod val="75000"/>
                  </a:schemeClr>
                </a:solidFill>
              </a:rPr>
              <a:t>Sonodynamic</a:t>
            </a:r>
            <a:r>
              <a:rPr lang="de-DE" sz="4000" b="1" dirty="0" smtClean="0">
                <a:solidFill>
                  <a:schemeClr val="accent6">
                    <a:lumMod val="75000"/>
                  </a:schemeClr>
                </a:solidFill>
              </a:rPr>
              <a:t> (</a:t>
            </a:r>
            <a:r>
              <a:rPr lang="de-DE" sz="4000" b="1" dirty="0" err="1" smtClean="0">
                <a:solidFill>
                  <a:schemeClr val="accent6">
                    <a:lumMod val="75000"/>
                  </a:schemeClr>
                </a:solidFill>
              </a:rPr>
              <a:t>Ultrasonic</a:t>
            </a:r>
            <a:r>
              <a:rPr lang="de-DE" sz="4000" b="1" dirty="0" smtClean="0">
                <a:solidFill>
                  <a:schemeClr val="accent6">
                    <a:lumMod val="75000"/>
                  </a:schemeClr>
                </a:solidFill>
              </a:rPr>
              <a:t>)</a:t>
            </a:r>
          </a:p>
          <a:p>
            <a:pPr eaLnBrk="0" hangingPunct="0"/>
            <a:endParaRPr lang="de-DE" sz="3200" b="1" dirty="0" smtClean="0">
              <a:solidFill>
                <a:schemeClr val="accent6">
                  <a:lumMod val="75000"/>
                </a:schemeClr>
              </a:solidFill>
            </a:endParaRPr>
          </a:p>
          <a:p>
            <a:pPr eaLnBrk="0" hangingPunct="0">
              <a:buFont typeface="Arial" pitchFamily="34" charset="0"/>
              <a:buChar char="•"/>
            </a:pPr>
            <a:r>
              <a:rPr lang="de-DE" sz="3200" b="1" dirty="0" smtClean="0">
                <a:solidFill>
                  <a:schemeClr val="accent6">
                    <a:lumMod val="75000"/>
                  </a:schemeClr>
                </a:solidFill>
              </a:rPr>
              <a:t>      </a:t>
            </a:r>
            <a:r>
              <a:rPr lang="de-DE" sz="4000" b="1" dirty="0" smtClean="0">
                <a:solidFill>
                  <a:schemeClr val="accent6">
                    <a:lumMod val="75000"/>
                  </a:schemeClr>
                </a:solidFill>
              </a:rPr>
              <a:t>RF </a:t>
            </a:r>
            <a:r>
              <a:rPr lang="de-DE" sz="4000" b="1" dirty="0" err="1" smtClean="0">
                <a:solidFill>
                  <a:schemeClr val="accent6">
                    <a:lumMod val="75000"/>
                  </a:schemeClr>
                </a:solidFill>
              </a:rPr>
              <a:t>hyperthermia</a:t>
            </a:r>
            <a:endParaRPr lang="de-DE" sz="4000" b="1" dirty="0" smtClean="0">
              <a:solidFill>
                <a:schemeClr val="accent6">
                  <a:lumMod val="75000"/>
                </a:schemeClr>
              </a:solidFill>
            </a:endParaRPr>
          </a:p>
        </p:txBody>
      </p:sp>
    </p:spTree>
    <p:extLst>
      <p:ext uri="{BB962C8B-B14F-4D97-AF65-F5344CB8AC3E}">
        <p14:creationId xmlns:p14="http://schemas.microsoft.com/office/powerpoint/2010/main" val="3694392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825E50A-8F8F-4454-8219-E27670B9682D}" type="slidenum">
              <a:rPr lang="fr-FR" smtClean="0">
                <a:solidFill>
                  <a:srgbClr val="FFFFFF"/>
                </a:solidFill>
              </a:rPr>
              <a:pPr>
                <a:defRPr/>
              </a:pPr>
              <a:t>13</a:t>
            </a:fld>
            <a:endParaRPr lang="fr-FR" dirty="0">
              <a:solidFill>
                <a:srgbClr val="FFFFFF"/>
              </a:solidFill>
            </a:endParaRPr>
          </a:p>
        </p:txBody>
      </p:sp>
      <p:sp>
        <p:nvSpPr>
          <p:cNvPr id="4" name="Rectangle 6"/>
          <p:cNvSpPr>
            <a:spLocks noChangeArrowheads="1"/>
          </p:cNvSpPr>
          <p:nvPr/>
        </p:nvSpPr>
        <p:spPr bwMode="auto">
          <a:xfrm>
            <a:off x="250826" y="1"/>
            <a:ext cx="8683625" cy="1015663"/>
          </a:xfrm>
          <a:prstGeom prst="rect">
            <a:avLst/>
          </a:prstGeom>
          <a:noFill/>
          <a:ln w="9525">
            <a:noFill/>
            <a:miter lim="800000"/>
            <a:headEnd/>
            <a:tailEnd/>
          </a:ln>
        </p:spPr>
        <p:txBody>
          <a:bodyPr>
            <a:spAutoFit/>
          </a:bodyPr>
          <a:lstStyle/>
          <a:p>
            <a:pPr algn="ctr">
              <a:spcBef>
                <a:spcPct val="50000"/>
              </a:spcBef>
            </a:pPr>
            <a:r>
              <a:rPr lang="en-US" sz="2400" b="1" dirty="0" smtClean="0">
                <a:solidFill>
                  <a:schemeClr val="accent1">
                    <a:lumMod val="50000"/>
                  </a:schemeClr>
                </a:solidFill>
                <a:latin typeface="Arial" panose="020B0604020202020204" pitchFamily="34" charset="0"/>
                <a:cs typeface="Arial" panose="020B0604020202020204" pitchFamily="34" charset="0"/>
              </a:rPr>
              <a:t>Si NPs sensitized RF-induced hyperthermia: </a:t>
            </a:r>
          </a:p>
          <a:p>
            <a:pPr algn="ctr">
              <a:spcBef>
                <a:spcPct val="50000"/>
              </a:spcBef>
            </a:pPr>
            <a:r>
              <a:rPr lang="en-US" sz="2400" b="1" dirty="0" smtClean="0">
                <a:solidFill>
                  <a:schemeClr val="accent1">
                    <a:lumMod val="50000"/>
                  </a:schemeClr>
                </a:solidFill>
                <a:latin typeface="Arial" panose="020B0604020202020204" pitchFamily="34" charset="0"/>
                <a:cs typeface="Arial" panose="020B0604020202020204" pitchFamily="34" charset="0"/>
              </a:rPr>
              <a:t>treatment of Lewis lung carcinoma in vivo</a:t>
            </a:r>
            <a:endParaRPr lang="fr-CA" sz="2400" b="1" dirty="0">
              <a:solidFill>
                <a:schemeClr val="accent1">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0" y="538610"/>
            <a:ext cx="2672547" cy="584775"/>
          </a:xfrm>
          <a:prstGeom prst="rect">
            <a:avLst/>
          </a:prstGeom>
          <a:noFill/>
        </p:spPr>
        <p:txBody>
          <a:bodyPr wrap="square">
            <a:spAutoFit/>
          </a:bodyPr>
          <a:lstStyle/>
          <a:p>
            <a:pPr>
              <a:spcBef>
                <a:spcPct val="20000"/>
              </a:spcBef>
            </a:pPr>
            <a:r>
              <a:rPr lang="en-US" sz="1600" dirty="0">
                <a:solidFill>
                  <a:srgbClr val="FFFFFF"/>
                </a:solidFill>
                <a:latin typeface="Times New Roman" pitchFamily="18" charset="0"/>
                <a:cs typeface="Arial" charset="0"/>
              </a:rPr>
              <a:t>Schematics of the RF radiation-based therapy setup</a:t>
            </a:r>
          </a:p>
        </p:txBody>
      </p:sp>
      <p:sp>
        <p:nvSpPr>
          <p:cNvPr id="8" name="Rectangle 8"/>
          <p:cNvSpPr>
            <a:spLocks noChangeArrowheads="1"/>
          </p:cNvSpPr>
          <p:nvPr/>
        </p:nvSpPr>
        <p:spPr bwMode="auto">
          <a:xfrm>
            <a:off x="4770484" y="4417271"/>
            <a:ext cx="4219583" cy="1184940"/>
          </a:xfrm>
          <a:prstGeom prst="rect">
            <a:avLst/>
          </a:prstGeom>
          <a:noFill/>
          <a:ln w="9525">
            <a:noFill/>
            <a:miter lim="800000"/>
            <a:headEnd/>
            <a:tailEnd/>
          </a:ln>
        </p:spPr>
        <p:txBody>
          <a:bodyPr wrap="square" lIns="0" tIns="0" rIns="0" bIns="0">
            <a:spAutoFit/>
          </a:bodyPr>
          <a:lstStyle/>
          <a:p>
            <a:pPr eaLnBrk="0" hangingPunct="0">
              <a:spcAft>
                <a:spcPts val="600"/>
              </a:spcAft>
            </a:pPr>
            <a:r>
              <a:rPr lang="en-US" b="1" dirty="0" smtClean="0">
                <a:solidFill>
                  <a:srgbClr val="FF0000"/>
                </a:solidFill>
                <a:latin typeface="Times New Roman" pitchFamily="18" charset="0"/>
                <a:cs typeface="Arial" pitchFamily="34" charset="0"/>
              </a:rPr>
              <a:t>(</a:t>
            </a:r>
            <a:r>
              <a:rPr lang="en-US" b="1" dirty="0" err="1" smtClean="0">
                <a:solidFill>
                  <a:srgbClr val="FF0000"/>
                </a:solidFill>
                <a:latin typeface="Times New Roman" pitchFamily="18" charset="0"/>
                <a:cs typeface="Arial" pitchFamily="34" charset="0"/>
              </a:rPr>
              <a:t>i</a:t>
            </a:r>
            <a:r>
              <a:rPr lang="en-US" b="1" dirty="0" smtClean="0">
                <a:solidFill>
                  <a:srgbClr val="FF0000"/>
                </a:solidFill>
                <a:latin typeface="Times New Roman" pitchFamily="18" charset="0"/>
                <a:cs typeface="Arial" pitchFamily="34" charset="0"/>
              </a:rPr>
              <a:t>) </a:t>
            </a:r>
            <a:r>
              <a:rPr lang="en-US" b="1" dirty="0">
                <a:solidFill>
                  <a:srgbClr val="FF0000"/>
                </a:solidFill>
                <a:latin typeface="Times New Roman" pitchFamily="18" charset="0"/>
                <a:cs typeface="Arial" pitchFamily="34" charset="0"/>
              </a:rPr>
              <a:t>J</a:t>
            </a:r>
            <a:r>
              <a:rPr lang="en-US" b="1" dirty="0" smtClean="0">
                <a:solidFill>
                  <a:srgbClr val="FF0000"/>
                </a:solidFill>
                <a:latin typeface="Times New Roman" pitchFamily="18" charset="0"/>
                <a:cs typeface="Arial" pitchFamily="34" charset="0"/>
              </a:rPr>
              <a:t>ust RF therapy </a:t>
            </a:r>
            <a:r>
              <a:rPr lang="en-US" b="1" dirty="0">
                <a:solidFill>
                  <a:srgbClr val="FF0000"/>
                </a:solidFill>
                <a:latin typeface="Times New Roman" pitchFamily="18" charset="0"/>
                <a:cs typeface="Arial" pitchFamily="34" charset="0"/>
              </a:rPr>
              <a:t>procedure </a:t>
            </a:r>
            <a:r>
              <a:rPr lang="en-US" b="1" dirty="0" smtClean="0">
                <a:solidFill>
                  <a:srgbClr val="FF0000"/>
                </a:solidFill>
                <a:latin typeface="Times New Roman" pitchFamily="18" charset="0"/>
                <a:cs typeface="Arial" pitchFamily="34" charset="0"/>
              </a:rPr>
              <a:t>shows </a:t>
            </a:r>
            <a:r>
              <a:rPr lang="en-US" b="1" dirty="0">
                <a:solidFill>
                  <a:srgbClr val="FF0000"/>
                </a:solidFill>
                <a:latin typeface="Times New Roman" pitchFamily="18" charset="0"/>
                <a:cs typeface="Arial" pitchFamily="34" charset="0"/>
              </a:rPr>
              <a:t>a partial </a:t>
            </a:r>
            <a:r>
              <a:rPr lang="en-US" b="1" dirty="0" smtClean="0">
                <a:solidFill>
                  <a:srgbClr val="FF0000"/>
                </a:solidFill>
                <a:latin typeface="Times New Roman" pitchFamily="18" charset="0"/>
                <a:cs typeface="Arial" pitchFamily="34" charset="0"/>
              </a:rPr>
              <a:t>inhibition </a:t>
            </a:r>
            <a:r>
              <a:rPr lang="en-US" b="1" dirty="0">
                <a:solidFill>
                  <a:srgbClr val="FF0000"/>
                </a:solidFill>
                <a:latin typeface="Times New Roman" pitchFamily="18" charset="0"/>
                <a:cs typeface="Arial" pitchFamily="34" charset="0"/>
              </a:rPr>
              <a:t>of </a:t>
            </a:r>
            <a:r>
              <a:rPr lang="en-US" b="1" dirty="0" smtClean="0">
                <a:solidFill>
                  <a:srgbClr val="FF0000"/>
                </a:solidFill>
                <a:latin typeface="Times New Roman" pitchFamily="18" charset="0"/>
                <a:cs typeface="Arial" pitchFamily="34" charset="0"/>
              </a:rPr>
              <a:t>tumor</a:t>
            </a:r>
          </a:p>
          <a:p>
            <a:pPr eaLnBrk="0" hangingPunct="0"/>
            <a:r>
              <a:rPr lang="en-US" b="1" dirty="0" smtClean="0">
                <a:solidFill>
                  <a:srgbClr val="FF0000"/>
                </a:solidFill>
                <a:latin typeface="Times New Roman" pitchFamily="18" charset="0"/>
                <a:cs typeface="Arial" pitchFamily="34" charset="0"/>
              </a:rPr>
              <a:t>(ii) Laser-synthesized NPs provide much stronger tumor inhibition effect </a:t>
            </a:r>
          </a:p>
        </p:txBody>
      </p:sp>
      <p:cxnSp>
        <p:nvCxnSpPr>
          <p:cNvPr id="9" name="Connecteur droit avec flèche 8"/>
          <p:cNvCxnSpPr/>
          <p:nvPr/>
        </p:nvCxnSpPr>
        <p:spPr>
          <a:xfrm flipH="1" flipV="1">
            <a:off x="4426509" y="1860550"/>
            <a:ext cx="390524"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38481" y="6290474"/>
            <a:ext cx="2733019" cy="584775"/>
          </a:xfrm>
          <a:prstGeom prst="rect">
            <a:avLst/>
          </a:prstGeom>
        </p:spPr>
        <p:txBody>
          <a:bodyPr wrap="square">
            <a:spAutoFit/>
          </a:bodyPr>
          <a:lstStyle/>
          <a:p>
            <a:pPr>
              <a:spcBef>
                <a:spcPct val="20000"/>
              </a:spcBef>
            </a:pPr>
            <a:r>
              <a:rPr lang="en-US" sz="1600" dirty="0" smtClean="0">
                <a:solidFill>
                  <a:srgbClr val="FFFFFF">
                    <a:lumMod val="95000"/>
                  </a:srgbClr>
                </a:solidFill>
                <a:latin typeface="Times New Roman" pitchFamily="18" charset="0"/>
                <a:cs typeface="Arial" charset="0"/>
              </a:rPr>
              <a:t>1-dose RF treatment using Si nanoparticles as sensitizers</a:t>
            </a:r>
            <a:endParaRPr lang="en-US" sz="1600" dirty="0">
              <a:solidFill>
                <a:srgbClr val="FFFFFF">
                  <a:lumMod val="95000"/>
                </a:srgbClr>
              </a:solidFill>
              <a:latin typeface="Times New Roman" pitchFamily="18" charset="0"/>
              <a:cs typeface="Arial" charset="0"/>
            </a:endParaRPr>
          </a:p>
        </p:txBody>
      </p:sp>
      <p:sp>
        <p:nvSpPr>
          <p:cNvPr id="13" name="Rectangle 15"/>
          <p:cNvSpPr>
            <a:spLocks noChangeArrowheads="1"/>
          </p:cNvSpPr>
          <p:nvPr/>
        </p:nvSpPr>
        <p:spPr bwMode="auto">
          <a:xfrm>
            <a:off x="4817033" y="6302402"/>
            <a:ext cx="4126487" cy="338554"/>
          </a:xfrm>
          <a:prstGeom prst="rect">
            <a:avLst/>
          </a:prstGeom>
          <a:solidFill>
            <a:srgbClr val="006699"/>
          </a:solidFill>
          <a:ln w="9525">
            <a:noFill/>
            <a:miter lim="800000"/>
            <a:headEnd/>
            <a:tailEnd/>
          </a:ln>
        </p:spPr>
        <p:txBody>
          <a:bodyPr wrap="square" anchor="ctr">
            <a:spAutoFit/>
          </a:bodyPr>
          <a:lstStyle/>
          <a:p>
            <a:r>
              <a:rPr lang="en-US" sz="1600" i="1" dirty="0" smtClean="0">
                <a:solidFill>
                  <a:srgbClr val="FFFFFF"/>
                </a:solidFill>
                <a:latin typeface="Times New Roman" pitchFamily="18" charset="0"/>
                <a:cs typeface="Arial" pitchFamily="34" charset="0"/>
              </a:rPr>
              <a:t>K. </a:t>
            </a:r>
            <a:r>
              <a:rPr lang="en-US" sz="1600" i="1" dirty="0" err="1" smtClean="0">
                <a:solidFill>
                  <a:srgbClr val="FFFFFF"/>
                </a:solidFill>
                <a:latin typeface="Times New Roman" pitchFamily="18" charset="0"/>
                <a:cs typeface="Arial" pitchFamily="34" charset="0"/>
              </a:rPr>
              <a:t>Tamarov</a:t>
            </a:r>
            <a:r>
              <a:rPr lang="en-US" sz="1600" i="1" dirty="0" smtClean="0">
                <a:solidFill>
                  <a:srgbClr val="FFFFFF"/>
                </a:solidFill>
                <a:latin typeface="Times New Roman" pitchFamily="18" charset="0"/>
                <a:cs typeface="Arial" pitchFamily="34" charset="0"/>
              </a:rPr>
              <a:t> et al, Scientific </a:t>
            </a:r>
            <a:r>
              <a:rPr lang="en-US" sz="1600" i="1" dirty="0">
                <a:solidFill>
                  <a:srgbClr val="FFFFFF"/>
                </a:solidFill>
                <a:latin typeface="Times New Roman" pitchFamily="18" charset="0"/>
                <a:cs typeface="Arial" pitchFamily="34" charset="0"/>
              </a:rPr>
              <a:t>Reports, </a:t>
            </a:r>
            <a:r>
              <a:rPr lang="en-US" sz="1600" i="1" dirty="0" smtClean="0">
                <a:solidFill>
                  <a:srgbClr val="FFFFFF"/>
                </a:solidFill>
                <a:latin typeface="Times New Roman" pitchFamily="18" charset="0"/>
                <a:cs typeface="Arial" pitchFamily="34" charset="0"/>
              </a:rPr>
              <a:t>4,  </a:t>
            </a:r>
            <a:r>
              <a:rPr lang="en-US" sz="1600" i="1" dirty="0">
                <a:solidFill>
                  <a:srgbClr val="FFFFFF"/>
                </a:solidFill>
                <a:latin typeface="Times New Roman" pitchFamily="18" charset="0"/>
                <a:cs typeface="Arial" pitchFamily="34" charset="0"/>
              </a:rPr>
              <a:t>(</a:t>
            </a:r>
            <a:r>
              <a:rPr lang="en-US" sz="1600" i="1" dirty="0" smtClean="0">
                <a:solidFill>
                  <a:srgbClr val="FFFFFF"/>
                </a:solidFill>
                <a:latin typeface="Times New Roman" pitchFamily="18" charset="0"/>
                <a:cs typeface="Arial" pitchFamily="34" charset="0"/>
              </a:rPr>
              <a:t>2014). </a:t>
            </a:r>
            <a:endParaRPr lang="fr-CA" sz="1600" i="1" dirty="0" smtClean="0">
              <a:solidFill>
                <a:srgbClr val="FFFFFF"/>
              </a:solidFill>
              <a:latin typeface="Times New Roman" pitchFamily="18" charset="0"/>
              <a:cs typeface="Arial" pitchFamily="34" charset="0"/>
            </a:endParaRPr>
          </a:p>
        </p:txBody>
      </p:sp>
      <p:pic>
        <p:nvPicPr>
          <p:cNvPr id="783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765" y="1116266"/>
            <a:ext cx="4129604"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5"/>
          <p:cNvSpPr>
            <a:spLocks noChangeArrowheads="1"/>
          </p:cNvSpPr>
          <p:nvPr/>
        </p:nvSpPr>
        <p:spPr bwMode="auto">
          <a:xfrm>
            <a:off x="1104449" y="3392583"/>
            <a:ext cx="529407" cy="338554"/>
          </a:xfrm>
          <a:prstGeom prst="rect">
            <a:avLst/>
          </a:prstGeom>
          <a:solidFill>
            <a:schemeClr val="bg1"/>
          </a:solidFill>
          <a:ln w="9525">
            <a:noFill/>
            <a:miter lim="800000"/>
            <a:headEnd/>
            <a:tailEnd/>
          </a:ln>
        </p:spPr>
        <p:txBody>
          <a:bodyPr wrap="square" anchor="ctr">
            <a:spAutoFit/>
          </a:bodyPr>
          <a:lstStyle/>
          <a:p>
            <a:endParaRPr lang="fr-CA" sz="1600" dirty="0" smtClean="0">
              <a:solidFill>
                <a:srgbClr val="FFFFFF"/>
              </a:solidFill>
              <a:latin typeface="Times New Roman" pitchFamily="18" charset="0"/>
              <a:cs typeface="Arial" pitchFamily="34" charset="0"/>
            </a:endParaRPr>
          </a:p>
        </p:txBody>
      </p:sp>
      <p:sp>
        <p:nvSpPr>
          <p:cNvPr id="20" name="Rectangle 8"/>
          <p:cNvSpPr>
            <a:spLocks noChangeArrowheads="1"/>
          </p:cNvSpPr>
          <p:nvPr/>
        </p:nvSpPr>
        <p:spPr bwMode="auto">
          <a:xfrm>
            <a:off x="4817034" y="5721087"/>
            <a:ext cx="4219583" cy="861774"/>
          </a:xfrm>
          <a:prstGeom prst="rect">
            <a:avLst/>
          </a:prstGeom>
          <a:noFill/>
          <a:ln w="9525">
            <a:noFill/>
            <a:miter lim="800000"/>
            <a:headEnd/>
            <a:tailEnd/>
          </a:ln>
        </p:spPr>
        <p:txBody>
          <a:bodyPr wrap="square" lIns="0" tIns="0" rIns="0" bIns="0">
            <a:spAutoFit/>
          </a:bodyPr>
          <a:lstStyle/>
          <a:p>
            <a:pPr eaLnBrk="0" hangingPunct="0"/>
            <a:r>
              <a:rPr lang="en-US" b="1" dirty="0">
                <a:solidFill>
                  <a:srgbClr val="00B050"/>
                </a:solidFill>
                <a:latin typeface="Times New Roman" pitchFamily="18" charset="0"/>
                <a:cs typeface="Arial" pitchFamily="34" charset="0"/>
              </a:rPr>
              <a:t>T</a:t>
            </a:r>
            <a:r>
              <a:rPr lang="en-US" b="1" dirty="0" smtClean="0">
                <a:solidFill>
                  <a:srgbClr val="00B050"/>
                </a:solidFill>
                <a:latin typeface="Times New Roman" pitchFamily="18" charset="0"/>
                <a:cs typeface="Arial" pitchFamily="34" charset="0"/>
              </a:rPr>
              <a:t>he very first successful application of laser-synthesized nanomaterials in vivo</a:t>
            </a:r>
          </a:p>
          <a:p>
            <a:pPr algn="ctr" eaLnBrk="0" hangingPunct="0"/>
            <a:endParaRPr lang="en-US" sz="2000" b="1" dirty="0">
              <a:solidFill>
                <a:srgbClr val="FF0000"/>
              </a:solidFill>
              <a:latin typeface="Times New Roman" pitchFamily="18" charset="0"/>
              <a:cs typeface="Arial" pitchFamily="34" charset="0"/>
            </a:endParaRP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323941"/>
            <a:ext cx="27813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89315" y="5009741"/>
            <a:ext cx="4572000" cy="1754326"/>
          </a:xfrm>
          <a:prstGeom prst="rect">
            <a:avLst/>
          </a:prstGeom>
        </p:spPr>
        <p:txBody>
          <a:bodyPr>
            <a:spAutoFit/>
          </a:bodyPr>
          <a:lstStyle/>
          <a:p>
            <a:pPr marL="95250" marR="0" lvl="0" indent="-952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rPr>
              <a:t> </a:t>
            </a:r>
            <a:r>
              <a:rPr kumimoji="0" lang="en-US" sz="1800" b="1" i="0" u="none" strike="noStrike" kern="0" cap="none" spc="0" normalizeH="0" baseline="0" noProof="0" dirty="0" err="1"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Intratumoral</a:t>
            </a:r>
            <a:r>
              <a:rPr kumimoji="0" lang="en-US" sz="1800" b="1"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injection of Si NPs (0.2-0.5 mL per mice)</a:t>
            </a:r>
          </a:p>
          <a:p>
            <a:pPr marL="95250" marR="0" lvl="0" indent="-952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RF at 27 MHz, and intensity of 5 W/cm</a:t>
            </a:r>
            <a:r>
              <a:rPr kumimoji="0" lang="en-US" sz="1800" b="1" i="0" u="none" strike="noStrike" kern="0" cap="none" spc="0" normalizeH="0" baseline="3000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2</a:t>
            </a:r>
            <a:r>
              <a:rPr kumimoji="0" lang="en-US" sz="1800" b="1"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a:t>
            </a:r>
          </a:p>
          <a:p>
            <a:pPr marR="0" lvl="0" algn="just" defTabSz="914400" eaLnBrk="1" fontAlgn="auto" latinLnBrk="0" hangingPunct="1">
              <a:lnSpc>
                <a:spcPct val="100000"/>
              </a:lnSpc>
              <a:spcBef>
                <a:spcPts val="0"/>
              </a:spcBef>
              <a:spcAft>
                <a:spcPts val="0"/>
              </a:spcAft>
              <a:buClrTx/>
              <a:buSzTx/>
              <a:tabLst/>
              <a:defRPr/>
            </a:pPr>
            <a:r>
              <a:rPr kumimoji="0" lang="en-US" sz="1800" b="1"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2 min</a:t>
            </a:r>
          </a:p>
          <a:p>
            <a:pPr marL="95250" marR="0" lvl="0" indent="-952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15 min delay between the Si NPs injection and RF treatment.</a:t>
            </a:r>
            <a:endParaRPr kumimoji="0" lang="ru-RU" sz="1800" b="1"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endParaRPr>
          </a:p>
        </p:txBody>
      </p:sp>
      <p:pic>
        <p:nvPicPr>
          <p:cNvPr id="17" name="Picture 6"/>
          <p:cNvPicPr>
            <a:picLocks noChangeAspect="1" noChangeArrowheads="1"/>
          </p:cNvPicPr>
          <p:nvPr/>
        </p:nvPicPr>
        <p:blipFill>
          <a:blip r:embed="rId5" cstate="print"/>
          <a:srcRect l="6944" t="6882" b="3655"/>
          <a:stretch>
            <a:fillRect/>
          </a:stretch>
        </p:blipFill>
        <p:spPr bwMode="auto">
          <a:xfrm>
            <a:off x="4683992" y="1096097"/>
            <a:ext cx="3942686" cy="3060000"/>
          </a:xfrm>
          <a:prstGeom prst="rect">
            <a:avLst/>
          </a:prstGeom>
          <a:noFill/>
          <a:ln w="9525">
            <a:noFill/>
            <a:miter lim="800000"/>
            <a:headEnd/>
            <a:tailEnd/>
          </a:ln>
        </p:spPr>
      </p:pic>
    </p:spTree>
    <p:extLst>
      <p:ext uri="{BB962C8B-B14F-4D97-AF65-F5344CB8AC3E}">
        <p14:creationId xmlns:p14="http://schemas.microsoft.com/office/powerpoint/2010/main" val="2966444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Заголовок 1"/>
          <p:cNvSpPr txBox="1">
            <a:spLocks/>
          </p:cNvSpPr>
          <p:nvPr/>
        </p:nvSpPr>
        <p:spPr bwMode="auto">
          <a:xfrm>
            <a:off x="323528" y="0"/>
            <a:ext cx="8604448" cy="1268760"/>
          </a:xfrm>
          <a:prstGeom prst="rect">
            <a:avLst/>
          </a:prstGeom>
          <a:noFill/>
          <a:ln w="9525">
            <a:noFill/>
            <a:miter lim="800000"/>
            <a:headEnd/>
            <a:tailEnd/>
          </a:ln>
        </p:spPr>
        <p:txBody>
          <a:bodyPr/>
          <a:lstStyle/>
          <a:p>
            <a:pPr algn="ctr" eaLnBrk="0" hangingPunct="0"/>
            <a:r>
              <a:rPr lang="en-US" sz="3200" b="1" spc="-100" dirty="0" smtClean="0">
                <a:solidFill>
                  <a:schemeClr val="accent1">
                    <a:lumMod val="50000"/>
                  </a:schemeClr>
                </a:solidFill>
              </a:rPr>
              <a:t>Si NP sensitized RF-heating </a:t>
            </a:r>
          </a:p>
          <a:p>
            <a:pPr algn="ctr" eaLnBrk="0" hangingPunct="0"/>
            <a:r>
              <a:rPr lang="en-US" sz="2800" spc="-100" dirty="0" smtClean="0">
                <a:solidFill>
                  <a:schemeClr val="accent1">
                    <a:lumMod val="50000"/>
                  </a:schemeClr>
                </a:solidFill>
              </a:rPr>
              <a:t>(experimental results) </a:t>
            </a:r>
            <a:endParaRPr lang="ru-RU" sz="2800" spc="-100" dirty="0" smtClean="0">
              <a:solidFill>
                <a:schemeClr val="accent1">
                  <a:lumMod val="50000"/>
                </a:schemeClr>
              </a:solidFill>
            </a:endParaRPr>
          </a:p>
          <a:p>
            <a:pPr algn="ctr" eaLnBrk="0" hangingPunct="0"/>
            <a:endParaRPr lang="en-US" sz="3200" b="1" spc="-100" dirty="0">
              <a:solidFill>
                <a:schemeClr val="accent1">
                  <a:lumMod val="50000"/>
                </a:schemeClr>
              </a:solidFill>
            </a:endParaRPr>
          </a:p>
        </p:txBody>
      </p:sp>
      <p:pic>
        <p:nvPicPr>
          <p:cNvPr id="242692" name="Picture 4"/>
          <p:cNvPicPr>
            <a:picLocks noChangeAspect="1" noChangeArrowheads="1"/>
          </p:cNvPicPr>
          <p:nvPr/>
        </p:nvPicPr>
        <p:blipFill>
          <a:blip r:embed="rId3" cstate="print"/>
          <a:srcRect/>
          <a:stretch>
            <a:fillRect/>
          </a:stretch>
        </p:blipFill>
        <p:spPr bwMode="auto">
          <a:xfrm>
            <a:off x="4801569" y="1098059"/>
            <a:ext cx="3917739" cy="5112568"/>
          </a:xfrm>
          <a:prstGeom prst="rect">
            <a:avLst/>
          </a:prstGeom>
          <a:noFill/>
          <a:ln w="9525">
            <a:noFill/>
            <a:miter lim="800000"/>
            <a:headEnd/>
            <a:tailEnd/>
          </a:ln>
        </p:spPr>
      </p:pic>
      <p:pic>
        <p:nvPicPr>
          <p:cNvPr id="273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40" y="980728"/>
            <a:ext cx="410606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3933056"/>
            <a:ext cx="4176464" cy="2776145"/>
          </a:xfrm>
          <a:prstGeom prst="rect">
            <a:avLst/>
          </a:prstGeom>
        </p:spPr>
        <p:txBody>
          <a:bodyPr wrap="square">
            <a:spAutoFit/>
          </a:bodyPr>
          <a:lstStyle/>
          <a:p>
            <a:pPr lvl="0" algn="just" eaLnBrk="0" hangingPunct="0">
              <a:spcBef>
                <a:spcPct val="30000"/>
              </a:spcBef>
            </a:pPr>
            <a:r>
              <a:rPr lang="en-US" sz="1600" b="1" dirty="0">
                <a:solidFill>
                  <a:schemeClr val="accent1">
                    <a:lumMod val="50000"/>
                  </a:schemeClr>
                </a:solidFill>
                <a:latin typeface="Calibri"/>
              </a:rPr>
              <a:t>RF heating of aqueous suspensions of Si NPs was investigated. </a:t>
            </a:r>
            <a:endParaRPr lang="en-US" sz="1600" b="1" dirty="0" smtClean="0">
              <a:solidFill>
                <a:schemeClr val="accent1">
                  <a:lumMod val="50000"/>
                </a:schemeClr>
              </a:solidFill>
              <a:latin typeface="Calibri"/>
            </a:endParaRPr>
          </a:p>
          <a:p>
            <a:pPr lvl="0" algn="just" eaLnBrk="0" hangingPunct="0">
              <a:spcBef>
                <a:spcPct val="30000"/>
              </a:spcBef>
            </a:pPr>
            <a:r>
              <a:rPr lang="en-US" sz="1600" b="1" dirty="0" smtClean="0">
                <a:solidFill>
                  <a:schemeClr val="accent1">
                    <a:lumMod val="50000"/>
                  </a:schemeClr>
                </a:solidFill>
                <a:latin typeface="Calibri"/>
              </a:rPr>
              <a:t>The </a:t>
            </a:r>
            <a:r>
              <a:rPr lang="en-US" sz="1600" b="1" dirty="0">
                <a:solidFill>
                  <a:schemeClr val="accent1">
                    <a:lumMod val="50000"/>
                  </a:schemeClr>
                </a:solidFill>
                <a:latin typeface="Calibri"/>
              </a:rPr>
              <a:t>temperature increase </a:t>
            </a:r>
            <a:r>
              <a:rPr lang="en-US" sz="1600" b="1" dirty="0" smtClean="0">
                <a:solidFill>
                  <a:schemeClr val="accent1">
                    <a:lumMod val="50000"/>
                  </a:schemeClr>
                </a:solidFill>
                <a:latin typeface="Calibri"/>
              </a:rPr>
              <a:t>was </a:t>
            </a:r>
            <a:r>
              <a:rPr lang="en-US" sz="1600" b="1" dirty="0">
                <a:solidFill>
                  <a:schemeClr val="accent1">
                    <a:lumMod val="50000"/>
                  </a:schemeClr>
                </a:solidFill>
                <a:latin typeface="Calibri"/>
              </a:rPr>
              <a:t>found to be non-monotonic  versus RF frequency. </a:t>
            </a:r>
            <a:endParaRPr lang="en-US" sz="1600" b="1" dirty="0" smtClean="0">
              <a:solidFill>
                <a:schemeClr val="accent1">
                  <a:lumMod val="50000"/>
                </a:schemeClr>
              </a:solidFill>
              <a:latin typeface="Calibri"/>
            </a:endParaRPr>
          </a:p>
          <a:p>
            <a:pPr lvl="0" algn="just" eaLnBrk="0" hangingPunct="0">
              <a:spcBef>
                <a:spcPct val="30000"/>
              </a:spcBef>
            </a:pPr>
            <a:r>
              <a:rPr lang="en-US" sz="1600" b="1" dirty="0" smtClean="0">
                <a:solidFill>
                  <a:schemeClr val="accent1">
                    <a:lumMod val="50000"/>
                  </a:schemeClr>
                </a:solidFill>
                <a:latin typeface="Calibri"/>
              </a:rPr>
              <a:t>RF </a:t>
            </a:r>
            <a:r>
              <a:rPr lang="en-US" sz="1600" b="1" dirty="0">
                <a:solidFill>
                  <a:schemeClr val="accent1">
                    <a:lumMod val="50000"/>
                  </a:schemeClr>
                </a:solidFill>
                <a:latin typeface="Calibri"/>
              </a:rPr>
              <a:t>heating in the frequency range </a:t>
            </a:r>
            <a:r>
              <a:rPr lang="en-US" sz="1600" b="1" dirty="0" smtClean="0">
                <a:solidFill>
                  <a:schemeClr val="accent1">
                    <a:lumMod val="50000"/>
                  </a:schemeClr>
                </a:solidFill>
                <a:latin typeface="Calibri"/>
              </a:rPr>
              <a:t>from </a:t>
            </a:r>
            <a:r>
              <a:rPr lang="en-US" sz="1600" b="1" dirty="0">
                <a:solidFill>
                  <a:schemeClr val="accent1">
                    <a:lumMod val="50000"/>
                  </a:schemeClr>
                </a:solidFill>
                <a:latin typeface="Calibri"/>
              </a:rPr>
              <a:t>20 to 150 MHz is well explained by a model of the Joule heat relies in homogeneous </a:t>
            </a:r>
            <a:r>
              <a:rPr lang="en-US" sz="1600" b="1" dirty="0" smtClean="0">
                <a:solidFill>
                  <a:schemeClr val="accent1">
                    <a:lumMod val="50000"/>
                  </a:schemeClr>
                </a:solidFill>
                <a:latin typeface="Calibri"/>
              </a:rPr>
              <a:t>electrolyte </a:t>
            </a:r>
          </a:p>
          <a:p>
            <a:pPr lvl="0" algn="just" eaLnBrk="0" hangingPunct="0">
              <a:spcBef>
                <a:spcPct val="30000"/>
              </a:spcBef>
            </a:pPr>
            <a:r>
              <a:rPr lang="en-US" sz="1600" b="1" dirty="0">
                <a:solidFill>
                  <a:schemeClr val="accent1">
                    <a:lumMod val="50000"/>
                  </a:schemeClr>
                </a:solidFill>
                <a:latin typeface="Calibri"/>
              </a:rPr>
              <a:t>T</a:t>
            </a:r>
            <a:r>
              <a:rPr lang="en-US" sz="1600" b="1" dirty="0" smtClean="0">
                <a:solidFill>
                  <a:schemeClr val="accent1">
                    <a:lumMod val="50000"/>
                  </a:schemeClr>
                </a:solidFill>
                <a:latin typeface="Calibri"/>
              </a:rPr>
              <a:t>he </a:t>
            </a:r>
            <a:r>
              <a:rPr lang="en-US" sz="1600" b="1" dirty="0">
                <a:solidFill>
                  <a:schemeClr val="accent1">
                    <a:lumMod val="50000"/>
                  </a:schemeClr>
                </a:solidFill>
                <a:latin typeface="Calibri"/>
              </a:rPr>
              <a:t>low frequency RF heating below 10 MHz </a:t>
            </a:r>
            <a:r>
              <a:rPr lang="en-US" sz="1600" b="1" dirty="0" smtClean="0">
                <a:solidFill>
                  <a:schemeClr val="accent1">
                    <a:lumMod val="50000"/>
                  </a:schemeClr>
                </a:solidFill>
                <a:latin typeface="Calibri"/>
              </a:rPr>
              <a:t>need </a:t>
            </a:r>
            <a:r>
              <a:rPr lang="en-US" sz="1600" b="1" dirty="0">
                <a:solidFill>
                  <a:schemeClr val="accent1">
                    <a:lumMod val="50000"/>
                  </a:schemeClr>
                </a:solidFill>
                <a:latin typeface="Calibri"/>
              </a:rPr>
              <a:t>another explanation, e.g. by modeling the electrical currents nearby nanoparticles.</a:t>
            </a:r>
          </a:p>
        </p:txBody>
      </p:sp>
      <p:sp>
        <p:nvSpPr>
          <p:cNvPr id="4" name="Прямоугольник 3"/>
          <p:cNvSpPr/>
          <p:nvPr/>
        </p:nvSpPr>
        <p:spPr>
          <a:xfrm>
            <a:off x="5220072" y="6153704"/>
            <a:ext cx="3923928" cy="584775"/>
          </a:xfrm>
          <a:prstGeom prst="rect">
            <a:avLst/>
          </a:prstGeom>
        </p:spPr>
        <p:txBody>
          <a:bodyPr wrap="square">
            <a:spAutoFit/>
          </a:bodyPr>
          <a:lstStyle/>
          <a:p>
            <a:r>
              <a:rPr lang="en-US" sz="1600" b="1" dirty="0">
                <a:solidFill>
                  <a:schemeClr val="accent1">
                    <a:lumMod val="50000"/>
                  </a:schemeClr>
                </a:solidFill>
              </a:rPr>
              <a:t>Electric field of RF radiation: </a:t>
            </a:r>
            <a:endParaRPr lang="en-US" sz="1600" b="1" dirty="0" smtClean="0">
              <a:solidFill>
                <a:schemeClr val="accent1">
                  <a:lumMod val="50000"/>
                </a:schemeClr>
              </a:solidFill>
            </a:endParaRPr>
          </a:p>
          <a:p>
            <a:r>
              <a:rPr lang="en-US" sz="1600" b="1" dirty="0" err="1" smtClean="0">
                <a:solidFill>
                  <a:schemeClr val="accent1">
                    <a:lumMod val="50000"/>
                  </a:schemeClr>
                </a:solidFill>
              </a:rPr>
              <a:t>Eo</a:t>
            </a:r>
            <a:r>
              <a:rPr lang="en-US" sz="1600" b="1" dirty="0" smtClean="0">
                <a:solidFill>
                  <a:schemeClr val="accent1">
                    <a:lumMod val="50000"/>
                  </a:schemeClr>
                </a:solidFill>
              </a:rPr>
              <a:t>=1-10 V/cm, RF power </a:t>
            </a:r>
            <a:r>
              <a:rPr lang="en-US" sz="1600" b="1" dirty="0">
                <a:solidFill>
                  <a:schemeClr val="accent1">
                    <a:lumMod val="50000"/>
                  </a:schemeClr>
                </a:solidFill>
              </a:rPr>
              <a:t>&lt; 10 W/cm2</a:t>
            </a:r>
          </a:p>
        </p:txBody>
      </p:sp>
    </p:spTree>
    <p:extLst>
      <p:ext uri="{BB962C8B-B14F-4D97-AF65-F5344CB8AC3E}">
        <p14:creationId xmlns:p14="http://schemas.microsoft.com/office/powerpoint/2010/main" val="287925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3"/>
            <a:ext cx="8568951" cy="954107"/>
          </a:xfrm>
          <a:prstGeom prst="rect">
            <a:avLst/>
          </a:prstGeom>
          <a:noFill/>
        </p:spPr>
        <p:txBody>
          <a:bodyPr wrap="square" rtlCol="0">
            <a:spAutoFit/>
          </a:bodyPr>
          <a:lstStyle/>
          <a:p>
            <a:pPr algn="ctr" fontAlgn="auto">
              <a:spcBef>
                <a:spcPts val="0"/>
              </a:spcBef>
              <a:spcAft>
                <a:spcPts val="0"/>
              </a:spcAft>
            </a:pPr>
            <a:r>
              <a:rPr lang="en-US" sz="2800" b="1" dirty="0" smtClean="0">
                <a:solidFill>
                  <a:srgbClr val="1F497D"/>
                </a:solidFill>
                <a:latin typeface="Arial" pitchFamily="34" charset="0"/>
                <a:cs typeface="Arial" pitchFamily="34" charset="0"/>
              </a:rPr>
              <a:t>Modeling of RF-Sensitizing Properties of Solid Nanoparticles in Aqueous Medium</a:t>
            </a:r>
            <a:endParaRPr lang="en-US" sz="2800" b="1" dirty="0">
              <a:solidFill>
                <a:srgbClr val="1F497D"/>
              </a:solidFill>
              <a:latin typeface="Arial" pitchFamily="34" charset="0"/>
              <a:cs typeface="Arial" pitchFamily="34" charset="0"/>
            </a:endParaRPr>
          </a:p>
        </p:txBody>
      </p:sp>
      <p:grpSp>
        <p:nvGrpSpPr>
          <p:cNvPr id="53" name="Группа 52"/>
          <p:cNvGrpSpPr/>
          <p:nvPr/>
        </p:nvGrpSpPr>
        <p:grpSpPr>
          <a:xfrm>
            <a:off x="107504" y="1375553"/>
            <a:ext cx="5184576" cy="3888432"/>
            <a:chOff x="2035718" y="1464151"/>
            <a:chExt cx="5762641" cy="4053081"/>
          </a:xfrm>
        </p:grpSpPr>
        <p:grpSp>
          <p:nvGrpSpPr>
            <p:cNvPr id="43" name="Группа 42"/>
            <p:cNvGrpSpPr/>
            <p:nvPr/>
          </p:nvGrpSpPr>
          <p:grpSpPr>
            <a:xfrm>
              <a:off x="2035718" y="1464151"/>
              <a:ext cx="5762641" cy="4053081"/>
              <a:chOff x="2035718" y="1680175"/>
              <a:chExt cx="5762641" cy="4053081"/>
            </a:xfrm>
          </p:grpSpPr>
          <p:grpSp>
            <p:nvGrpSpPr>
              <p:cNvPr id="7" name="Группа 6"/>
              <p:cNvGrpSpPr/>
              <p:nvPr/>
            </p:nvGrpSpPr>
            <p:grpSpPr>
              <a:xfrm>
                <a:off x="2035718" y="1680175"/>
                <a:ext cx="5762641" cy="4053081"/>
                <a:chOff x="1991713" y="1680175"/>
                <a:chExt cx="5025559" cy="3621033"/>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556" r="1389"/>
                <a:stretch>
                  <a:fillRect/>
                </a:stretch>
              </p:blipFill>
              <p:spPr bwMode="auto">
                <a:xfrm>
                  <a:off x="1991713" y="1680175"/>
                  <a:ext cx="5025559" cy="362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 стрелкой 4"/>
                <p:cNvCxnSpPr/>
                <p:nvPr/>
              </p:nvCxnSpPr>
              <p:spPr>
                <a:xfrm>
                  <a:off x="6084168" y="4797152"/>
                  <a:ext cx="144016" cy="0"/>
                </a:xfrm>
                <a:prstGeom prst="straightConnector1">
                  <a:avLst/>
                </a:prstGeom>
                <a:ln>
                  <a:tailEnd type="stealth" w="sm" len="med"/>
                </a:ln>
              </p:spPr>
              <p:style>
                <a:lnRef idx="1">
                  <a:schemeClr val="dk1"/>
                </a:lnRef>
                <a:fillRef idx="0">
                  <a:schemeClr val="dk1"/>
                </a:fillRef>
                <a:effectRef idx="0">
                  <a:schemeClr val="dk1"/>
                </a:effectRef>
                <a:fontRef idx="minor">
                  <a:schemeClr val="tx1"/>
                </a:fontRef>
              </p:style>
            </p:cxnSp>
          </p:grpSp>
          <p:graphicFrame>
            <p:nvGraphicFramePr>
              <p:cNvPr id="8" name="Объект 7"/>
              <p:cNvGraphicFramePr>
                <a:graphicFrameLocks noChangeAspect="1"/>
              </p:cNvGraphicFramePr>
              <p:nvPr/>
            </p:nvGraphicFramePr>
            <p:xfrm>
              <a:off x="5224388" y="3289300"/>
              <a:ext cx="139700" cy="139700"/>
            </p:xfrm>
            <a:graphic>
              <a:graphicData uri="http://schemas.openxmlformats.org/presentationml/2006/ole">
                <mc:AlternateContent xmlns:mc="http://schemas.openxmlformats.org/markup-compatibility/2006">
                  <mc:Choice xmlns:v="urn:schemas-microsoft-com:vml" Requires="v">
                    <p:oleObj spid="_x0000_s273143" name="Формула" r:id="rId4" imgW="139680" imgH="139680" progId="Equation.3">
                      <p:embed/>
                    </p:oleObj>
                  </mc:Choice>
                  <mc:Fallback>
                    <p:oleObj name="Формула" r:id="rId4"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388" y="3289300"/>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5004048" y="3068960"/>
              <a:ext cx="139700" cy="139700"/>
            </p:xfrm>
            <a:graphic>
              <a:graphicData uri="http://schemas.openxmlformats.org/presentationml/2006/ole">
                <mc:AlternateContent xmlns:mc="http://schemas.openxmlformats.org/markup-compatibility/2006">
                  <mc:Choice xmlns:v="urn:schemas-microsoft-com:vml" Requires="v">
                    <p:oleObj spid="_x0000_s273144" name="Формула" r:id="rId6" imgW="139680" imgH="139680" progId="Equation.3">
                      <p:embed/>
                    </p:oleObj>
                  </mc:Choice>
                  <mc:Fallback>
                    <p:oleObj name="Формула" r:id="rId6"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068960"/>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3779912" y="3356992"/>
              <a:ext cx="139700" cy="139700"/>
            </p:xfrm>
            <a:graphic>
              <a:graphicData uri="http://schemas.openxmlformats.org/presentationml/2006/ole">
                <mc:AlternateContent xmlns:mc="http://schemas.openxmlformats.org/markup-compatibility/2006">
                  <mc:Choice xmlns:v="urn:schemas-microsoft-com:vml" Requires="v">
                    <p:oleObj spid="_x0000_s273145" name="Формула" r:id="rId7" imgW="139680" imgH="139680" progId="Equation.3">
                      <p:embed/>
                    </p:oleObj>
                  </mc:Choice>
                  <mc:Fallback>
                    <p:oleObj name="Формула" r:id="rId7"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356992"/>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5220072" y="4005064"/>
              <a:ext cx="139700" cy="139700"/>
            </p:xfrm>
            <a:graphic>
              <a:graphicData uri="http://schemas.openxmlformats.org/presentationml/2006/ole">
                <mc:AlternateContent xmlns:mc="http://schemas.openxmlformats.org/markup-compatibility/2006">
                  <mc:Choice xmlns:v="urn:schemas-microsoft-com:vml" Requires="v">
                    <p:oleObj spid="_x0000_s273146" name="Формула" r:id="rId8" imgW="139680" imgH="139680" progId="Equation.3">
                      <p:embed/>
                    </p:oleObj>
                  </mc:Choice>
                  <mc:Fallback>
                    <p:oleObj name="Формула" r:id="rId8"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005064"/>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923928" y="4293096"/>
              <a:ext cx="139700" cy="139700"/>
            </p:xfrm>
            <a:graphic>
              <a:graphicData uri="http://schemas.openxmlformats.org/presentationml/2006/ole">
                <mc:AlternateContent xmlns:mc="http://schemas.openxmlformats.org/markup-compatibility/2006">
                  <mc:Choice xmlns:v="urn:schemas-microsoft-com:vml" Requires="v">
                    <p:oleObj spid="_x0000_s273147" name="Формула" r:id="rId9" imgW="139680" imgH="139680" progId="Equation.3">
                      <p:embed/>
                    </p:oleObj>
                  </mc:Choice>
                  <mc:Fallback>
                    <p:oleObj name="Формула" r:id="rId9"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293096"/>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3851920" y="2996952"/>
              <a:ext cx="139700" cy="139700"/>
            </p:xfrm>
            <a:graphic>
              <a:graphicData uri="http://schemas.openxmlformats.org/presentationml/2006/ole">
                <mc:AlternateContent xmlns:mc="http://schemas.openxmlformats.org/markup-compatibility/2006">
                  <mc:Choice xmlns:v="urn:schemas-microsoft-com:vml" Requires="v">
                    <p:oleObj spid="_x0000_s273148" name="Формула" r:id="rId10" imgW="139680" imgH="139680" progId="Equation.3">
                      <p:embed/>
                    </p:oleObj>
                  </mc:Choice>
                  <mc:Fallback>
                    <p:oleObj name="Формула" r:id="rId10"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996952"/>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3779912" y="3861048"/>
              <a:ext cx="139700" cy="139700"/>
            </p:xfrm>
            <a:graphic>
              <a:graphicData uri="http://schemas.openxmlformats.org/presentationml/2006/ole">
                <mc:AlternateContent xmlns:mc="http://schemas.openxmlformats.org/markup-compatibility/2006">
                  <mc:Choice xmlns:v="urn:schemas-microsoft-com:vml" Requires="v">
                    <p:oleObj spid="_x0000_s273149" name="Формула" r:id="rId11" imgW="139680" imgH="139680" progId="Equation.3">
                      <p:embed/>
                    </p:oleObj>
                  </mc:Choice>
                  <mc:Fallback>
                    <p:oleObj name="Формула" r:id="rId11"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861048"/>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5292080" y="3501008"/>
              <a:ext cx="139700" cy="139700"/>
            </p:xfrm>
            <a:graphic>
              <a:graphicData uri="http://schemas.openxmlformats.org/presentationml/2006/ole">
                <mc:AlternateContent xmlns:mc="http://schemas.openxmlformats.org/markup-compatibility/2006">
                  <mc:Choice xmlns:v="urn:schemas-microsoft-com:vml" Requires="v">
                    <p:oleObj spid="_x0000_s273150" name="Формула" r:id="rId12" imgW="139680" imgH="139680" progId="Equation.3">
                      <p:embed/>
                    </p:oleObj>
                  </mc:Choice>
                  <mc:Fallback>
                    <p:oleObj name="Формула" r:id="rId12"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501008"/>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flipH="1">
              <a:off x="5292080" y="3789040"/>
              <a:ext cx="219299" cy="139700"/>
            </p:xfrm>
            <a:graphic>
              <a:graphicData uri="http://schemas.openxmlformats.org/presentationml/2006/ole">
                <mc:AlternateContent xmlns:mc="http://schemas.openxmlformats.org/markup-compatibility/2006">
                  <mc:Choice xmlns:v="urn:schemas-microsoft-com:vml" Requires="v">
                    <p:oleObj spid="_x0000_s273151" name="Формула" r:id="rId13" imgW="139680" imgH="139680" progId="Equation.3">
                      <p:embed/>
                    </p:oleObj>
                  </mc:Choice>
                  <mc:Fallback>
                    <p:oleObj name="Формула" r:id="rId13"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292080" y="3789040"/>
                            <a:ext cx="219299"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4932040" y="4149080"/>
              <a:ext cx="139700" cy="139700"/>
            </p:xfrm>
            <a:graphic>
              <a:graphicData uri="http://schemas.openxmlformats.org/presentationml/2006/ole">
                <mc:AlternateContent xmlns:mc="http://schemas.openxmlformats.org/markup-compatibility/2006">
                  <mc:Choice xmlns:v="urn:schemas-microsoft-com:vml" Requires="v">
                    <p:oleObj spid="_x0000_s273152" name="Формула" r:id="rId14" imgW="139680" imgH="139680" progId="Equation.3">
                      <p:embed/>
                    </p:oleObj>
                  </mc:Choice>
                  <mc:Fallback>
                    <p:oleObj name="Формула" r:id="rId14"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149080"/>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14"/>
              <p:cNvGraphicFramePr>
                <a:graphicFrameLocks noChangeAspect="1"/>
              </p:cNvGraphicFramePr>
              <p:nvPr/>
            </p:nvGraphicFramePr>
            <p:xfrm>
              <a:off x="4084960" y="3573016"/>
              <a:ext cx="127000" cy="76200"/>
            </p:xfrm>
            <a:graphic>
              <a:graphicData uri="http://schemas.openxmlformats.org/presentationml/2006/ole">
                <mc:AlternateContent xmlns:mc="http://schemas.openxmlformats.org/markup-compatibility/2006">
                  <mc:Choice xmlns:v="urn:schemas-microsoft-com:vml" Requires="v">
                    <p:oleObj spid="_x0000_s273153" name="Формула" r:id="rId15" imgW="126720" imgH="75960" progId="Equation.3">
                      <p:embed/>
                    </p:oleObj>
                  </mc:Choice>
                  <mc:Fallback>
                    <p:oleObj name="Формула" r:id="rId15" imgW="126720" imgH="759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4960" y="3573016"/>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9" name="Object 15"/>
              <p:cNvGraphicFramePr>
                <a:graphicFrameLocks noChangeAspect="1"/>
              </p:cNvGraphicFramePr>
              <p:nvPr/>
            </p:nvGraphicFramePr>
            <p:xfrm>
              <a:off x="3923928" y="5085184"/>
              <a:ext cx="139700" cy="139700"/>
            </p:xfrm>
            <a:graphic>
              <a:graphicData uri="http://schemas.openxmlformats.org/presentationml/2006/ole">
                <mc:AlternateContent xmlns:mc="http://schemas.openxmlformats.org/markup-compatibility/2006">
                  <mc:Choice xmlns:v="urn:schemas-microsoft-com:vml" Requires="v">
                    <p:oleObj spid="_x0000_s273154" name="Формула" r:id="rId17" imgW="139680" imgH="139680" progId="Equation.3">
                      <p:embed/>
                    </p:oleObj>
                  </mc:Choice>
                  <mc:Fallback>
                    <p:oleObj name="Формула" r:id="rId17"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5085184"/>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0" name="Object 16"/>
              <p:cNvGraphicFramePr>
                <a:graphicFrameLocks noChangeAspect="1"/>
              </p:cNvGraphicFramePr>
              <p:nvPr/>
            </p:nvGraphicFramePr>
            <p:xfrm>
              <a:off x="3707904" y="2348880"/>
              <a:ext cx="139700" cy="139700"/>
            </p:xfrm>
            <a:graphic>
              <a:graphicData uri="http://schemas.openxmlformats.org/presentationml/2006/ole">
                <mc:AlternateContent xmlns:mc="http://schemas.openxmlformats.org/markup-compatibility/2006">
                  <mc:Choice xmlns:v="urn:schemas-microsoft-com:vml" Requires="v">
                    <p:oleObj spid="_x0000_s273155" name="Формула" r:id="rId18" imgW="139680" imgH="139680" progId="Equation.3">
                      <p:embed/>
                    </p:oleObj>
                  </mc:Choice>
                  <mc:Fallback>
                    <p:oleObj name="Формула" r:id="rId18"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348880"/>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1" name="Object 17"/>
              <p:cNvGraphicFramePr>
                <a:graphicFrameLocks noChangeAspect="1"/>
              </p:cNvGraphicFramePr>
              <p:nvPr/>
            </p:nvGraphicFramePr>
            <p:xfrm>
              <a:off x="4211960" y="4513436"/>
              <a:ext cx="139700" cy="139700"/>
            </p:xfrm>
            <a:graphic>
              <a:graphicData uri="http://schemas.openxmlformats.org/presentationml/2006/ole">
                <mc:AlternateContent xmlns:mc="http://schemas.openxmlformats.org/markup-compatibility/2006">
                  <mc:Choice xmlns:v="urn:schemas-microsoft-com:vml" Requires="v">
                    <p:oleObj spid="_x0000_s273156" name="Формула" r:id="rId19" imgW="139680" imgH="139680" progId="Equation.3">
                      <p:embed/>
                    </p:oleObj>
                  </mc:Choice>
                  <mc:Fallback>
                    <p:oleObj name="Формула" r:id="rId19"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513436"/>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2" name="Object 18"/>
              <p:cNvGraphicFramePr>
                <a:graphicFrameLocks noChangeAspect="1"/>
              </p:cNvGraphicFramePr>
              <p:nvPr/>
            </p:nvGraphicFramePr>
            <p:xfrm>
              <a:off x="3496196" y="4513436"/>
              <a:ext cx="139700" cy="139700"/>
            </p:xfrm>
            <a:graphic>
              <a:graphicData uri="http://schemas.openxmlformats.org/presentationml/2006/ole">
                <mc:AlternateContent xmlns:mc="http://schemas.openxmlformats.org/markup-compatibility/2006">
                  <mc:Choice xmlns:v="urn:schemas-microsoft-com:vml" Requires="v">
                    <p:oleObj spid="_x0000_s273157" name="Формула" r:id="rId20" imgW="139680" imgH="139680" progId="Equation.3">
                      <p:embed/>
                    </p:oleObj>
                  </mc:Choice>
                  <mc:Fallback>
                    <p:oleObj name="Формула" r:id="rId20"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196" y="4513436"/>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3" name="Object 19"/>
              <p:cNvGraphicFramePr>
                <a:graphicFrameLocks noChangeAspect="1"/>
              </p:cNvGraphicFramePr>
              <p:nvPr/>
            </p:nvGraphicFramePr>
            <p:xfrm>
              <a:off x="3203848" y="3933056"/>
              <a:ext cx="139700" cy="139700"/>
            </p:xfrm>
            <a:graphic>
              <a:graphicData uri="http://schemas.openxmlformats.org/presentationml/2006/ole">
                <mc:AlternateContent xmlns:mc="http://schemas.openxmlformats.org/markup-compatibility/2006">
                  <mc:Choice xmlns:v="urn:schemas-microsoft-com:vml" Requires="v">
                    <p:oleObj spid="_x0000_s273158" name="Формула" r:id="rId21" imgW="139680" imgH="139680" progId="Equation.3">
                      <p:embed/>
                    </p:oleObj>
                  </mc:Choice>
                  <mc:Fallback>
                    <p:oleObj name="Формула" r:id="rId21"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933056"/>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 name="Object 20"/>
              <p:cNvGraphicFramePr>
                <a:graphicFrameLocks noChangeAspect="1"/>
              </p:cNvGraphicFramePr>
              <p:nvPr/>
            </p:nvGraphicFramePr>
            <p:xfrm>
              <a:off x="3131840" y="3284984"/>
              <a:ext cx="139700" cy="139700"/>
            </p:xfrm>
            <a:graphic>
              <a:graphicData uri="http://schemas.openxmlformats.org/presentationml/2006/ole">
                <mc:AlternateContent xmlns:mc="http://schemas.openxmlformats.org/markup-compatibility/2006">
                  <mc:Choice xmlns:v="urn:schemas-microsoft-com:vml" Requires="v">
                    <p:oleObj spid="_x0000_s273159" name="Формула" r:id="rId22" imgW="139680" imgH="139680" progId="Equation.3">
                      <p:embed/>
                    </p:oleObj>
                  </mc:Choice>
                  <mc:Fallback>
                    <p:oleObj name="Формула" r:id="rId22"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284984"/>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5" name="Object 21"/>
              <p:cNvGraphicFramePr>
                <a:graphicFrameLocks noChangeAspect="1"/>
              </p:cNvGraphicFramePr>
              <p:nvPr/>
            </p:nvGraphicFramePr>
            <p:xfrm>
              <a:off x="4427984" y="3140968"/>
              <a:ext cx="127000" cy="76200"/>
            </p:xfrm>
            <a:graphic>
              <a:graphicData uri="http://schemas.openxmlformats.org/presentationml/2006/ole">
                <mc:AlternateContent xmlns:mc="http://schemas.openxmlformats.org/markup-compatibility/2006">
                  <mc:Choice xmlns:v="urn:schemas-microsoft-com:vml" Requires="v">
                    <p:oleObj spid="_x0000_s273160" name="Формула" r:id="rId23" imgW="126720" imgH="75960" progId="Equation.3">
                      <p:embed/>
                    </p:oleObj>
                  </mc:Choice>
                  <mc:Fallback>
                    <p:oleObj name="Формула" r:id="rId23"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27984" y="3140968"/>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6" name="Object 22"/>
              <p:cNvGraphicFramePr>
                <a:graphicFrameLocks noChangeAspect="1"/>
              </p:cNvGraphicFramePr>
              <p:nvPr/>
            </p:nvGraphicFramePr>
            <p:xfrm>
              <a:off x="4211960" y="4005064"/>
              <a:ext cx="127000" cy="76200"/>
            </p:xfrm>
            <a:graphic>
              <a:graphicData uri="http://schemas.openxmlformats.org/presentationml/2006/ole">
                <mc:AlternateContent xmlns:mc="http://schemas.openxmlformats.org/markup-compatibility/2006">
                  <mc:Choice xmlns:v="urn:schemas-microsoft-com:vml" Requires="v">
                    <p:oleObj spid="_x0000_s273161" name="Формула" r:id="rId25" imgW="126720" imgH="75960" progId="Equation.3">
                      <p:embed/>
                    </p:oleObj>
                  </mc:Choice>
                  <mc:Fallback>
                    <p:oleObj name="Формула" r:id="rId25"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11960" y="4005064"/>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7" name="Object 23"/>
              <p:cNvGraphicFramePr>
                <a:graphicFrameLocks noChangeAspect="1"/>
              </p:cNvGraphicFramePr>
              <p:nvPr/>
            </p:nvGraphicFramePr>
            <p:xfrm>
              <a:off x="4445000" y="4216896"/>
              <a:ext cx="127000" cy="76200"/>
            </p:xfrm>
            <a:graphic>
              <a:graphicData uri="http://schemas.openxmlformats.org/presentationml/2006/ole">
                <mc:AlternateContent xmlns:mc="http://schemas.openxmlformats.org/markup-compatibility/2006">
                  <mc:Choice xmlns:v="urn:schemas-microsoft-com:vml" Requires="v">
                    <p:oleObj spid="_x0000_s273162" name="Формула" r:id="rId26" imgW="126720" imgH="75960" progId="Equation.3">
                      <p:embed/>
                    </p:oleObj>
                  </mc:Choice>
                  <mc:Fallback>
                    <p:oleObj name="Формула" r:id="rId26"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45000" y="4216896"/>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8" name="Object 24"/>
              <p:cNvGraphicFramePr>
                <a:graphicFrameLocks noChangeAspect="1"/>
              </p:cNvGraphicFramePr>
              <p:nvPr/>
            </p:nvGraphicFramePr>
            <p:xfrm>
              <a:off x="4139952" y="3356992"/>
              <a:ext cx="127000" cy="76200"/>
            </p:xfrm>
            <a:graphic>
              <a:graphicData uri="http://schemas.openxmlformats.org/presentationml/2006/ole">
                <mc:AlternateContent xmlns:mc="http://schemas.openxmlformats.org/markup-compatibility/2006">
                  <mc:Choice xmlns:v="urn:schemas-microsoft-com:vml" Requires="v">
                    <p:oleObj spid="_x0000_s273163" name="Формула" r:id="rId27" imgW="126720" imgH="75960" progId="Equation.3">
                      <p:embed/>
                    </p:oleObj>
                  </mc:Choice>
                  <mc:Fallback>
                    <p:oleObj name="Формула" r:id="rId27"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39952" y="3356992"/>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9" name="Object 25"/>
              <p:cNvGraphicFramePr>
                <a:graphicFrameLocks noChangeAspect="1"/>
              </p:cNvGraphicFramePr>
              <p:nvPr/>
            </p:nvGraphicFramePr>
            <p:xfrm>
              <a:off x="4139952" y="3856856"/>
              <a:ext cx="127000" cy="76200"/>
            </p:xfrm>
            <a:graphic>
              <a:graphicData uri="http://schemas.openxmlformats.org/presentationml/2006/ole">
                <mc:AlternateContent xmlns:mc="http://schemas.openxmlformats.org/markup-compatibility/2006">
                  <mc:Choice xmlns:v="urn:schemas-microsoft-com:vml" Requires="v">
                    <p:oleObj spid="_x0000_s273164" name="Формула" r:id="rId28" imgW="126720" imgH="75960" progId="Equation.3">
                      <p:embed/>
                    </p:oleObj>
                  </mc:Choice>
                  <mc:Fallback>
                    <p:oleObj name="Формула" r:id="rId28"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39952" y="3856856"/>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0" name="Object 26"/>
              <p:cNvGraphicFramePr>
                <a:graphicFrameLocks noChangeAspect="1"/>
              </p:cNvGraphicFramePr>
              <p:nvPr/>
            </p:nvGraphicFramePr>
            <p:xfrm>
              <a:off x="5220072" y="4576936"/>
              <a:ext cx="127000" cy="76200"/>
            </p:xfrm>
            <a:graphic>
              <a:graphicData uri="http://schemas.openxmlformats.org/presentationml/2006/ole">
                <mc:AlternateContent xmlns:mc="http://schemas.openxmlformats.org/markup-compatibility/2006">
                  <mc:Choice xmlns:v="urn:schemas-microsoft-com:vml" Requires="v">
                    <p:oleObj spid="_x0000_s273165" name="Формула" r:id="rId29" imgW="126720" imgH="75960" progId="Equation.3">
                      <p:embed/>
                    </p:oleObj>
                  </mc:Choice>
                  <mc:Fallback>
                    <p:oleObj name="Формула" r:id="rId29"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20072" y="4576936"/>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1" name="Object 27"/>
              <p:cNvGraphicFramePr>
                <a:graphicFrameLocks noChangeAspect="1"/>
              </p:cNvGraphicFramePr>
              <p:nvPr/>
            </p:nvGraphicFramePr>
            <p:xfrm>
              <a:off x="5436096" y="4293096"/>
              <a:ext cx="127000" cy="76200"/>
            </p:xfrm>
            <a:graphic>
              <a:graphicData uri="http://schemas.openxmlformats.org/presentationml/2006/ole">
                <mc:AlternateContent xmlns:mc="http://schemas.openxmlformats.org/markup-compatibility/2006">
                  <mc:Choice xmlns:v="urn:schemas-microsoft-com:vml" Requires="v">
                    <p:oleObj spid="_x0000_s273166" name="Формула" r:id="rId30" imgW="126720" imgH="75960" progId="Equation.3">
                      <p:embed/>
                    </p:oleObj>
                  </mc:Choice>
                  <mc:Fallback>
                    <p:oleObj name="Формула" r:id="rId30"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36096" y="4293096"/>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2" name="Object 28"/>
              <p:cNvGraphicFramePr>
                <a:graphicFrameLocks noChangeAspect="1"/>
              </p:cNvGraphicFramePr>
              <p:nvPr/>
            </p:nvGraphicFramePr>
            <p:xfrm>
              <a:off x="5669136" y="3861048"/>
              <a:ext cx="127000" cy="76200"/>
            </p:xfrm>
            <a:graphic>
              <a:graphicData uri="http://schemas.openxmlformats.org/presentationml/2006/ole">
                <mc:AlternateContent xmlns:mc="http://schemas.openxmlformats.org/markup-compatibility/2006">
                  <mc:Choice xmlns:v="urn:schemas-microsoft-com:vml" Requires="v">
                    <p:oleObj spid="_x0000_s273167" name="Формула" r:id="rId31" imgW="126720" imgH="75960" progId="Equation.3">
                      <p:embed/>
                    </p:oleObj>
                  </mc:Choice>
                  <mc:Fallback>
                    <p:oleObj name="Формула" r:id="rId31"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69136" y="3861048"/>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3" name="Object 29"/>
              <p:cNvGraphicFramePr>
                <a:graphicFrameLocks noChangeAspect="1"/>
              </p:cNvGraphicFramePr>
              <p:nvPr/>
            </p:nvGraphicFramePr>
            <p:xfrm>
              <a:off x="5669136" y="3501008"/>
              <a:ext cx="127000" cy="76200"/>
            </p:xfrm>
            <a:graphic>
              <a:graphicData uri="http://schemas.openxmlformats.org/presentationml/2006/ole">
                <mc:AlternateContent xmlns:mc="http://schemas.openxmlformats.org/markup-compatibility/2006">
                  <mc:Choice xmlns:v="urn:schemas-microsoft-com:vml" Requires="v">
                    <p:oleObj spid="_x0000_s273168" name="Формула" r:id="rId32" imgW="126720" imgH="75960" progId="Equation.3">
                      <p:embed/>
                    </p:oleObj>
                  </mc:Choice>
                  <mc:Fallback>
                    <p:oleObj name="Формула" r:id="rId32"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69136" y="3501008"/>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 name="Object 30"/>
              <p:cNvGraphicFramePr>
                <a:graphicFrameLocks noChangeAspect="1"/>
              </p:cNvGraphicFramePr>
              <p:nvPr/>
            </p:nvGraphicFramePr>
            <p:xfrm>
              <a:off x="5652120" y="3212976"/>
              <a:ext cx="127000" cy="76200"/>
            </p:xfrm>
            <a:graphic>
              <a:graphicData uri="http://schemas.openxmlformats.org/presentationml/2006/ole">
                <mc:AlternateContent xmlns:mc="http://schemas.openxmlformats.org/markup-compatibility/2006">
                  <mc:Choice xmlns:v="urn:schemas-microsoft-com:vml" Requires="v">
                    <p:oleObj spid="_x0000_s273169" name="Формула" r:id="rId33" imgW="126720" imgH="75960" progId="Equation.3">
                      <p:embed/>
                    </p:oleObj>
                  </mc:Choice>
                  <mc:Fallback>
                    <p:oleObj name="Формула" r:id="rId33"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52120" y="3212976"/>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5" name="Object 31"/>
              <p:cNvGraphicFramePr>
                <a:graphicFrameLocks noChangeAspect="1"/>
              </p:cNvGraphicFramePr>
              <p:nvPr/>
            </p:nvGraphicFramePr>
            <p:xfrm>
              <a:off x="5453112" y="2992760"/>
              <a:ext cx="127000" cy="76200"/>
            </p:xfrm>
            <a:graphic>
              <a:graphicData uri="http://schemas.openxmlformats.org/presentationml/2006/ole">
                <mc:AlternateContent xmlns:mc="http://schemas.openxmlformats.org/markup-compatibility/2006">
                  <mc:Choice xmlns:v="urn:schemas-microsoft-com:vml" Requires="v">
                    <p:oleObj spid="_x0000_s273170" name="Формула" r:id="rId34" imgW="126720" imgH="75960" progId="Equation.3">
                      <p:embed/>
                    </p:oleObj>
                  </mc:Choice>
                  <mc:Fallback>
                    <p:oleObj name="Формула" r:id="rId34"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53112" y="2992760"/>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Прямая со стрелкой 38"/>
              <p:cNvCxnSpPr/>
              <p:nvPr/>
            </p:nvCxnSpPr>
            <p:spPr>
              <a:xfrm flipH="1">
                <a:off x="4211960" y="3645024"/>
                <a:ext cx="1080120" cy="0"/>
              </a:xfrm>
              <a:prstGeom prst="straightConnector1">
                <a:avLst/>
              </a:prstGeom>
              <a:ln w="28575">
                <a:solidFill>
                  <a:srgbClr val="00CC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56" name="Object 32"/>
              <p:cNvGraphicFramePr>
                <a:graphicFrameLocks noChangeAspect="1"/>
              </p:cNvGraphicFramePr>
              <p:nvPr/>
            </p:nvGraphicFramePr>
            <p:xfrm>
              <a:off x="4716016" y="3284984"/>
              <a:ext cx="300384" cy="375480"/>
            </p:xfrm>
            <a:graphic>
              <a:graphicData uri="http://schemas.openxmlformats.org/presentationml/2006/ole">
                <mc:AlternateContent xmlns:mc="http://schemas.openxmlformats.org/markup-compatibility/2006">
                  <mc:Choice xmlns:v="urn:schemas-microsoft-com:vml" Requires="v">
                    <p:oleObj spid="_x0000_s273171" name="Формула" r:id="rId35" imgW="152280" imgH="190440" progId="Equation.3">
                      <p:embed/>
                    </p:oleObj>
                  </mc:Choice>
                  <mc:Fallback>
                    <p:oleObj name="Формула" r:id="rId35" imgW="152280" imgH="1904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716016" y="3284984"/>
                            <a:ext cx="300384" cy="375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57" name="Object 33"/>
            <p:cNvGraphicFramePr>
              <a:graphicFrameLocks noChangeAspect="1"/>
            </p:cNvGraphicFramePr>
            <p:nvPr/>
          </p:nvGraphicFramePr>
          <p:xfrm>
            <a:off x="5525120" y="4864968"/>
            <a:ext cx="127000" cy="76200"/>
          </p:xfrm>
          <a:graphic>
            <a:graphicData uri="http://schemas.openxmlformats.org/presentationml/2006/ole">
              <mc:AlternateContent xmlns:mc="http://schemas.openxmlformats.org/markup-compatibility/2006">
                <mc:Choice xmlns:v="urn:schemas-microsoft-com:vml" Requires="v">
                  <p:oleObj spid="_x0000_s273172" name="Формула" r:id="rId37" imgW="126720" imgH="75960" progId="Equation.3">
                    <p:embed/>
                  </p:oleObj>
                </mc:Choice>
                <mc:Fallback>
                  <p:oleObj name="Формула" r:id="rId37"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25120" y="4864968"/>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8" name="Object 34"/>
            <p:cNvGraphicFramePr>
              <a:graphicFrameLocks noChangeAspect="1"/>
            </p:cNvGraphicFramePr>
            <p:nvPr/>
          </p:nvGraphicFramePr>
          <p:xfrm>
            <a:off x="6029176" y="4437112"/>
            <a:ext cx="127000" cy="76200"/>
          </p:xfrm>
          <a:graphic>
            <a:graphicData uri="http://schemas.openxmlformats.org/presentationml/2006/ole">
              <mc:AlternateContent xmlns:mc="http://schemas.openxmlformats.org/markup-compatibility/2006">
                <mc:Choice xmlns:v="urn:schemas-microsoft-com:vml" Requires="v">
                  <p:oleObj spid="_x0000_s273173" name="Формула" r:id="rId38" imgW="126720" imgH="75960" progId="Equation.3">
                    <p:embed/>
                  </p:oleObj>
                </mc:Choice>
                <mc:Fallback>
                  <p:oleObj name="Формула" r:id="rId38"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29176" y="4437112"/>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9" name="Object 35"/>
            <p:cNvGraphicFramePr>
              <a:graphicFrameLocks noChangeAspect="1"/>
            </p:cNvGraphicFramePr>
            <p:nvPr/>
          </p:nvGraphicFramePr>
          <p:xfrm>
            <a:off x="6300192" y="3789040"/>
            <a:ext cx="127000" cy="76200"/>
          </p:xfrm>
          <a:graphic>
            <a:graphicData uri="http://schemas.openxmlformats.org/presentationml/2006/ole">
              <mc:AlternateContent xmlns:mc="http://schemas.openxmlformats.org/markup-compatibility/2006">
                <mc:Choice xmlns:v="urn:schemas-microsoft-com:vml" Requires="v">
                  <p:oleObj spid="_x0000_s273174" name="Формула" r:id="rId39" imgW="126720" imgH="75960" progId="Equation.3">
                    <p:embed/>
                  </p:oleObj>
                </mc:Choice>
                <mc:Fallback>
                  <p:oleObj name="Формула" r:id="rId39"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00192" y="3789040"/>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0" name="Object 36"/>
            <p:cNvGraphicFramePr>
              <a:graphicFrameLocks noChangeAspect="1"/>
            </p:cNvGraphicFramePr>
            <p:nvPr/>
          </p:nvGraphicFramePr>
          <p:xfrm>
            <a:off x="6317208" y="3140968"/>
            <a:ext cx="127000" cy="76200"/>
          </p:xfrm>
          <a:graphic>
            <a:graphicData uri="http://schemas.openxmlformats.org/presentationml/2006/ole">
              <mc:AlternateContent xmlns:mc="http://schemas.openxmlformats.org/markup-compatibility/2006">
                <mc:Choice xmlns:v="urn:schemas-microsoft-com:vml" Requires="v">
                  <p:oleObj spid="_x0000_s273175" name="Формула" r:id="rId40" imgW="126720" imgH="75960" progId="Equation.3">
                    <p:embed/>
                  </p:oleObj>
                </mc:Choice>
                <mc:Fallback>
                  <p:oleObj name="Формула" r:id="rId40"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17208" y="3140968"/>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1" name="Object 37"/>
            <p:cNvGraphicFramePr>
              <a:graphicFrameLocks noChangeAspect="1"/>
            </p:cNvGraphicFramePr>
            <p:nvPr/>
          </p:nvGraphicFramePr>
          <p:xfrm>
            <a:off x="5724128" y="2204864"/>
            <a:ext cx="127000" cy="76200"/>
          </p:xfrm>
          <a:graphic>
            <a:graphicData uri="http://schemas.openxmlformats.org/presentationml/2006/ole">
              <mc:AlternateContent xmlns:mc="http://schemas.openxmlformats.org/markup-compatibility/2006">
                <mc:Choice xmlns:v="urn:schemas-microsoft-com:vml" Requires="v">
                  <p:oleObj spid="_x0000_s273176" name="Формула" r:id="rId41" imgW="126720" imgH="75960" progId="Equation.3">
                    <p:embed/>
                  </p:oleObj>
                </mc:Choice>
                <mc:Fallback>
                  <p:oleObj name="Формула" r:id="rId41"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24128" y="2204864"/>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2" name="Object 38"/>
            <p:cNvGraphicFramePr>
              <a:graphicFrameLocks noChangeAspect="1"/>
            </p:cNvGraphicFramePr>
            <p:nvPr/>
          </p:nvGraphicFramePr>
          <p:xfrm>
            <a:off x="4932040" y="5080992"/>
            <a:ext cx="127000" cy="76200"/>
          </p:xfrm>
          <a:graphic>
            <a:graphicData uri="http://schemas.openxmlformats.org/presentationml/2006/ole">
              <mc:AlternateContent xmlns:mc="http://schemas.openxmlformats.org/markup-compatibility/2006">
                <mc:Choice xmlns:v="urn:schemas-microsoft-com:vml" Requires="v">
                  <p:oleObj spid="_x0000_s273177" name="Формула" r:id="rId42" imgW="126720" imgH="75960" progId="Equation.3">
                    <p:embed/>
                  </p:oleObj>
                </mc:Choice>
                <mc:Fallback>
                  <p:oleObj name="Формула" r:id="rId42"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32040" y="5080992"/>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3" name="Object 39"/>
            <p:cNvGraphicFramePr>
              <a:graphicFrameLocks noChangeAspect="1"/>
            </p:cNvGraphicFramePr>
            <p:nvPr/>
          </p:nvGraphicFramePr>
          <p:xfrm>
            <a:off x="4860032" y="1840632"/>
            <a:ext cx="127000" cy="76200"/>
          </p:xfrm>
          <a:graphic>
            <a:graphicData uri="http://schemas.openxmlformats.org/presentationml/2006/ole">
              <mc:AlternateContent xmlns:mc="http://schemas.openxmlformats.org/markup-compatibility/2006">
                <mc:Choice xmlns:v="urn:schemas-microsoft-com:vml" Requires="v">
                  <p:oleObj spid="_x0000_s273178" name="Формула" r:id="rId43" imgW="126720" imgH="75960" progId="Equation.3">
                    <p:embed/>
                  </p:oleObj>
                </mc:Choice>
                <mc:Fallback>
                  <p:oleObj name="Формула" r:id="rId43" imgW="126720" imgH="759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0032" y="1840632"/>
                          <a:ext cx="127000" cy="7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4" name="Object 40"/>
            <p:cNvGraphicFramePr>
              <a:graphicFrameLocks noChangeAspect="1"/>
            </p:cNvGraphicFramePr>
            <p:nvPr/>
          </p:nvGraphicFramePr>
          <p:xfrm>
            <a:off x="4644008" y="1772816"/>
            <a:ext cx="139700" cy="139700"/>
          </p:xfrm>
          <a:graphic>
            <a:graphicData uri="http://schemas.openxmlformats.org/presentationml/2006/ole">
              <mc:AlternateContent xmlns:mc="http://schemas.openxmlformats.org/markup-compatibility/2006">
                <mc:Choice xmlns:v="urn:schemas-microsoft-com:vml" Requires="v">
                  <p:oleObj spid="_x0000_s273179" name="Формула" r:id="rId44" imgW="139680" imgH="139680" progId="Equation.3">
                    <p:embed/>
                  </p:oleObj>
                </mc:Choice>
                <mc:Fallback>
                  <p:oleObj name="Формула" r:id="rId44" imgW="139680" imgH="139680" progId="Equation.3">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644008" y="1772816"/>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 name="Object 41"/>
            <p:cNvGraphicFramePr>
              <a:graphicFrameLocks noChangeAspect="1"/>
            </p:cNvGraphicFramePr>
            <p:nvPr/>
          </p:nvGraphicFramePr>
          <p:xfrm>
            <a:off x="4716016" y="5013176"/>
            <a:ext cx="139700" cy="139700"/>
          </p:xfrm>
          <a:graphic>
            <a:graphicData uri="http://schemas.openxmlformats.org/presentationml/2006/ole">
              <mc:AlternateContent xmlns:mc="http://schemas.openxmlformats.org/markup-compatibility/2006">
                <mc:Choice xmlns:v="urn:schemas-microsoft-com:vml" Requires="v">
                  <p:oleObj spid="_x0000_s273180" name="Формула" r:id="rId46" imgW="139680" imgH="139680" progId="Equation.3">
                    <p:embed/>
                  </p:oleObj>
                </mc:Choice>
                <mc:Fallback>
                  <p:oleObj name="Формула" r:id="rId46" imgW="139680" imgH="139680" progId="Equation.3">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716016" y="5013176"/>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67" name="Object 43"/>
          <p:cNvGraphicFramePr>
            <a:graphicFrameLocks noChangeAspect="1"/>
          </p:cNvGraphicFramePr>
          <p:nvPr>
            <p:extLst>
              <p:ext uri="{D42A27DB-BD31-4B8C-83A1-F6EECF244321}">
                <p14:modId xmlns:p14="http://schemas.microsoft.com/office/powerpoint/2010/main" val="503394007"/>
              </p:ext>
            </p:extLst>
          </p:nvPr>
        </p:nvGraphicFramePr>
        <p:xfrm>
          <a:off x="7380312" y="1468860"/>
          <a:ext cx="1080120" cy="533749"/>
        </p:xfrm>
        <a:graphic>
          <a:graphicData uri="http://schemas.openxmlformats.org/presentationml/2006/ole">
            <mc:AlternateContent xmlns:mc="http://schemas.openxmlformats.org/markup-compatibility/2006">
              <mc:Choice xmlns:v="urn:schemas-microsoft-com:vml" Requires="v">
                <p:oleObj spid="_x0000_s273181" name="Формула" r:id="rId47" imgW="444240" imgH="241200" progId="Equation.3">
                  <p:embed/>
                </p:oleObj>
              </mc:Choice>
              <mc:Fallback>
                <p:oleObj name="Формула" r:id="rId47" imgW="444240" imgH="241200" progId="Equation.3">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380312" y="1468860"/>
                        <a:ext cx="1080120" cy="53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 name="TextBox 56"/>
          <p:cNvSpPr txBox="1"/>
          <p:nvPr/>
        </p:nvSpPr>
        <p:spPr>
          <a:xfrm>
            <a:off x="5292080" y="1356278"/>
            <a:ext cx="1944216"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Arial" pitchFamily="34" charset="0"/>
                <a:cs typeface="Arial" pitchFamily="34" charset="0"/>
              </a:rPr>
              <a:t>Electric field of RF radiation:</a:t>
            </a:r>
            <a:endParaRPr lang="en-US" dirty="0">
              <a:solidFill>
                <a:prstClr val="black"/>
              </a:solidFill>
              <a:latin typeface="Arial" pitchFamily="34" charset="0"/>
              <a:cs typeface="Arial" pitchFamily="34" charset="0"/>
            </a:endParaRPr>
          </a:p>
        </p:txBody>
      </p:sp>
      <p:graphicFrame>
        <p:nvGraphicFramePr>
          <p:cNvPr id="1068" name="Object 44"/>
          <p:cNvGraphicFramePr>
            <a:graphicFrameLocks noChangeAspect="1"/>
          </p:cNvGraphicFramePr>
          <p:nvPr/>
        </p:nvGraphicFramePr>
        <p:xfrm>
          <a:off x="385764" y="4508500"/>
          <a:ext cx="839787" cy="388938"/>
        </p:xfrm>
        <a:graphic>
          <a:graphicData uri="http://schemas.openxmlformats.org/presentationml/2006/ole">
            <mc:AlternateContent xmlns:mc="http://schemas.openxmlformats.org/markup-compatibility/2006">
              <mc:Choice xmlns:v="urn:schemas-microsoft-com:vml" Requires="v">
                <p:oleObj spid="_x0000_s273182" name="Формула" r:id="rId49" imgW="495000" imgH="228600" progId="Equation.3">
                  <p:embed/>
                </p:oleObj>
              </mc:Choice>
              <mc:Fallback>
                <p:oleObj name="Формула" r:id="rId49" imgW="495000" imgH="228600" progId="Equation.3">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85764" y="4508500"/>
                        <a:ext cx="839787"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 name="TextBox 59"/>
          <p:cNvSpPr txBox="1"/>
          <p:nvPr/>
        </p:nvSpPr>
        <p:spPr>
          <a:xfrm>
            <a:off x="5300747" y="2648939"/>
            <a:ext cx="2088232"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Arial" pitchFamily="34" charset="0"/>
                <a:cs typeface="Arial" pitchFamily="34" charset="0"/>
              </a:rPr>
              <a:t>Complex dielectric function of electrolyte:</a:t>
            </a:r>
            <a:endParaRPr lang="en-US" dirty="0">
              <a:solidFill>
                <a:prstClr val="black"/>
              </a:solidFill>
              <a:latin typeface="Arial" pitchFamily="34" charset="0"/>
              <a:cs typeface="Arial" pitchFamily="34" charset="0"/>
            </a:endParaRPr>
          </a:p>
        </p:txBody>
      </p:sp>
      <p:graphicFrame>
        <p:nvGraphicFramePr>
          <p:cNvPr id="1069" name="Object 45"/>
          <p:cNvGraphicFramePr>
            <a:graphicFrameLocks noChangeAspect="1"/>
          </p:cNvGraphicFramePr>
          <p:nvPr>
            <p:extLst>
              <p:ext uri="{D42A27DB-BD31-4B8C-83A1-F6EECF244321}">
                <p14:modId xmlns:p14="http://schemas.microsoft.com/office/powerpoint/2010/main" val="3102122002"/>
              </p:ext>
            </p:extLst>
          </p:nvPr>
        </p:nvGraphicFramePr>
        <p:xfrm>
          <a:off x="6804249" y="2889949"/>
          <a:ext cx="2132367" cy="648072"/>
        </p:xfrm>
        <a:graphic>
          <a:graphicData uri="http://schemas.openxmlformats.org/presentationml/2006/ole">
            <mc:AlternateContent xmlns:mc="http://schemas.openxmlformats.org/markup-compatibility/2006">
              <mc:Choice xmlns:v="urn:schemas-microsoft-com:vml" Requires="v">
                <p:oleObj spid="_x0000_s273183" name="Формула" r:id="rId51" imgW="1295280" imgH="393480" progId="Equation.3">
                  <p:embed/>
                </p:oleObj>
              </mc:Choice>
              <mc:Fallback>
                <p:oleObj name="Формула" r:id="rId51" imgW="1295280" imgH="393480" progId="Equation.3">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804249" y="2889949"/>
                        <a:ext cx="213236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0" name="Object 46"/>
          <p:cNvGraphicFramePr>
            <a:graphicFrameLocks noChangeAspect="1"/>
          </p:cNvGraphicFramePr>
          <p:nvPr>
            <p:extLst>
              <p:ext uri="{D42A27DB-BD31-4B8C-83A1-F6EECF244321}">
                <p14:modId xmlns:p14="http://schemas.microsoft.com/office/powerpoint/2010/main" val="3583806235"/>
              </p:ext>
            </p:extLst>
          </p:nvPr>
        </p:nvGraphicFramePr>
        <p:xfrm>
          <a:off x="7239064" y="2030674"/>
          <a:ext cx="936105" cy="455123"/>
        </p:xfrm>
        <a:graphic>
          <a:graphicData uri="http://schemas.openxmlformats.org/presentationml/2006/ole">
            <mc:AlternateContent xmlns:mc="http://schemas.openxmlformats.org/markup-compatibility/2006">
              <mc:Choice xmlns:v="urn:schemas-microsoft-com:vml" Requires="v">
                <p:oleObj spid="_x0000_s273184" name="Формула" r:id="rId53" imgW="444240" imgH="215640" progId="Equation.3">
                  <p:embed/>
                </p:oleObj>
              </mc:Choice>
              <mc:Fallback>
                <p:oleObj name="Формула" r:id="rId53" imgW="444240" imgH="215640" progId="Equation.3">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239064" y="2030674"/>
                        <a:ext cx="936105" cy="45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 name="TextBox 62"/>
          <p:cNvSpPr txBox="1"/>
          <p:nvPr/>
        </p:nvSpPr>
        <p:spPr>
          <a:xfrm>
            <a:off x="5292080" y="2002609"/>
            <a:ext cx="1512168"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Arial" pitchFamily="34" charset="0"/>
                <a:cs typeface="Arial" pitchFamily="34" charset="0"/>
              </a:rPr>
              <a:t>Polarization of medium:</a:t>
            </a:r>
            <a:endParaRPr lang="en-US" dirty="0">
              <a:solidFill>
                <a:prstClr val="black"/>
              </a:solidFill>
              <a:latin typeface="Arial" pitchFamily="34" charset="0"/>
              <a:cs typeface="Arial" pitchFamily="34" charset="0"/>
            </a:endParaRPr>
          </a:p>
        </p:txBody>
      </p:sp>
      <p:sp>
        <p:nvSpPr>
          <p:cNvPr id="1072" name="Rectangle 4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66" name="TextBox 65"/>
          <p:cNvSpPr txBox="1"/>
          <p:nvPr/>
        </p:nvSpPr>
        <p:spPr>
          <a:xfrm>
            <a:off x="5300747" y="3562072"/>
            <a:ext cx="1584176"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Arial" pitchFamily="34" charset="0"/>
                <a:cs typeface="Arial" pitchFamily="34" charset="0"/>
              </a:rPr>
              <a:t>Electrical  conductivity of electrolyte:</a:t>
            </a:r>
            <a:endParaRPr lang="en-US" dirty="0">
              <a:solidFill>
                <a:prstClr val="black"/>
              </a:solidFill>
              <a:latin typeface="Arial" pitchFamily="34" charset="0"/>
              <a:cs typeface="Arial" pitchFamily="34" charset="0"/>
            </a:endParaRPr>
          </a:p>
        </p:txBody>
      </p:sp>
      <p:graphicFrame>
        <p:nvGraphicFramePr>
          <p:cNvPr id="67" name="Object 45"/>
          <p:cNvGraphicFramePr>
            <a:graphicFrameLocks noChangeAspect="1"/>
          </p:cNvGraphicFramePr>
          <p:nvPr>
            <p:extLst>
              <p:ext uri="{D42A27DB-BD31-4B8C-83A1-F6EECF244321}">
                <p14:modId xmlns:p14="http://schemas.microsoft.com/office/powerpoint/2010/main" val="2964083387"/>
              </p:ext>
            </p:extLst>
          </p:nvPr>
        </p:nvGraphicFramePr>
        <p:xfrm>
          <a:off x="6884923" y="3835619"/>
          <a:ext cx="1944688" cy="376237"/>
        </p:xfrm>
        <a:graphic>
          <a:graphicData uri="http://schemas.openxmlformats.org/presentationml/2006/ole">
            <mc:AlternateContent xmlns:mc="http://schemas.openxmlformats.org/markup-compatibility/2006">
              <mc:Choice xmlns:v="urn:schemas-microsoft-com:vml" Requires="v">
                <p:oleObj spid="_x0000_s273185" name="Формула" r:id="rId55" imgW="1180800" imgH="228600" progId="Equation.3">
                  <p:embed/>
                </p:oleObj>
              </mc:Choice>
              <mc:Fallback>
                <p:oleObj name="Формула" r:id="rId55" imgW="1180800" imgH="228600" progId="Equation.3">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884923" y="3835619"/>
                        <a:ext cx="1944688"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 name="TextBox 67"/>
          <p:cNvSpPr txBox="1"/>
          <p:nvPr/>
        </p:nvSpPr>
        <p:spPr>
          <a:xfrm>
            <a:off x="5364088" y="4538040"/>
            <a:ext cx="144016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Arial" pitchFamily="34" charset="0"/>
                <a:cs typeface="Arial" pitchFamily="34" charset="0"/>
              </a:rPr>
              <a:t>Inside NP:</a:t>
            </a:r>
            <a:endParaRPr lang="en-US" dirty="0">
              <a:solidFill>
                <a:prstClr val="black"/>
              </a:solidFill>
              <a:latin typeface="Arial" pitchFamily="34" charset="0"/>
              <a:cs typeface="Arial" pitchFamily="34" charset="0"/>
            </a:endParaRPr>
          </a:p>
        </p:txBody>
      </p:sp>
      <p:graphicFrame>
        <p:nvGraphicFramePr>
          <p:cNvPr id="69" name="Object 45"/>
          <p:cNvGraphicFramePr>
            <a:graphicFrameLocks noChangeAspect="1"/>
          </p:cNvGraphicFramePr>
          <p:nvPr>
            <p:extLst>
              <p:ext uri="{D42A27DB-BD31-4B8C-83A1-F6EECF244321}">
                <p14:modId xmlns:p14="http://schemas.microsoft.com/office/powerpoint/2010/main" val="2565850760"/>
              </p:ext>
            </p:extLst>
          </p:nvPr>
        </p:nvGraphicFramePr>
        <p:xfrm>
          <a:off x="7020272" y="4459988"/>
          <a:ext cx="936104" cy="400464"/>
        </p:xfrm>
        <a:graphic>
          <a:graphicData uri="http://schemas.openxmlformats.org/presentationml/2006/ole">
            <mc:AlternateContent xmlns:mc="http://schemas.openxmlformats.org/markup-compatibility/2006">
              <mc:Choice xmlns:v="urn:schemas-microsoft-com:vml" Requires="v">
                <p:oleObj spid="_x0000_s273186" name="Формула" r:id="rId57" imgW="533160" imgH="228600" progId="Equation.3">
                  <p:embed/>
                </p:oleObj>
              </mc:Choice>
              <mc:Fallback>
                <p:oleObj name="Формула" r:id="rId57" imgW="533160" imgH="228600" progId="Equation.3">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020272" y="4459988"/>
                        <a:ext cx="936104" cy="40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 name="TextBox 69"/>
          <p:cNvSpPr txBox="1"/>
          <p:nvPr/>
        </p:nvSpPr>
        <p:spPr>
          <a:xfrm>
            <a:off x="5406939" y="4931876"/>
            <a:ext cx="144016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Arial" pitchFamily="34" charset="0"/>
                <a:cs typeface="Arial" pitchFamily="34" charset="0"/>
              </a:rPr>
              <a:t>Outside NP:</a:t>
            </a:r>
            <a:endParaRPr lang="en-US" dirty="0">
              <a:solidFill>
                <a:prstClr val="black"/>
              </a:solidFill>
              <a:latin typeface="Arial" pitchFamily="34" charset="0"/>
              <a:cs typeface="Arial" pitchFamily="34" charset="0"/>
            </a:endParaRPr>
          </a:p>
        </p:txBody>
      </p:sp>
      <p:graphicFrame>
        <p:nvGraphicFramePr>
          <p:cNvPr id="71" name="Object 45"/>
          <p:cNvGraphicFramePr>
            <a:graphicFrameLocks noChangeAspect="1"/>
          </p:cNvGraphicFramePr>
          <p:nvPr>
            <p:extLst>
              <p:ext uri="{D42A27DB-BD31-4B8C-83A1-F6EECF244321}">
                <p14:modId xmlns:p14="http://schemas.microsoft.com/office/powerpoint/2010/main" val="4005333737"/>
              </p:ext>
            </p:extLst>
          </p:nvPr>
        </p:nvGraphicFramePr>
        <p:xfrm>
          <a:off x="6864433" y="4743904"/>
          <a:ext cx="2189505" cy="745276"/>
        </p:xfrm>
        <a:graphic>
          <a:graphicData uri="http://schemas.openxmlformats.org/presentationml/2006/ole">
            <mc:AlternateContent xmlns:mc="http://schemas.openxmlformats.org/markup-compatibility/2006">
              <mc:Choice xmlns:v="urn:schemas-microsoft-com:vml" Requires="v">
                <p:oleObj spid="_x0000_s273187" name="Формула" r:id="rId59" imgW="1422360" imgH="457200" progId="Equation.3">
                  <p:embed/>
                </p:oleObj>
              </mc:Choice>
              <mc:Fallback>
                <p:oleObj name="Формула" r:id="rId59" imgW="1422360" imgH="457200" progId="Equation.3">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864433" y="4743904"/>
                        <a:ext cx="2189505" cy="745276"/>
                      </a:xfrm>
                      <a:prstGeom prst="rect">
                        <a:avLst/>
                      </a:prstGeom>
                      <a:noFill/>
                      <a:ln>
                        <a:noFill/>
                      </a:ln>
                      <a:effectLst/>
                      <a:extLst/>
                    </p:spPr>
                  </p:pic>
                </p:oleObj>
              </mc:Fallback>
            </mc:AlternateContent>
          </a:graphicData>
        </a:graphic>
      </p:graphicFrame>
      <p:sp>
        <p:nvSpPr>
          <p:cNvPr id="1077" name="Rectangle 53"/>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6" name="Прямоугольник 5"/>
          <p:cNvSpPr/>
          <p:nvPr/>
        </p:nvSpPr>
        <p:spPr>
          <a:xfrm>
            <a:off x="413792" y="5331336"/>
            <a:ext cx="8550696" cy="1482970"/>
          </a:xfrm>
          <a:prstGeom prst="rect">
            <a:avLst/>
          </a:prstGeom>
        </p:spPr>
        <p:txBody>
          <a:bodyPr wrap="square">
            <a:spAutoFit/>
          </a:bodyPr>
          <a:lstStyle/>
          <a:p>
            <a:pPr algn="just">
              <a:lnSpc>
                <a:spcPct val="107000"/>
              </a:lnSpc>
              <a:spcAft>
                <a:spcPts val="800"/>
              </a:spcAft>
            </a:pPr>
            <a:r>
              <a:rPr lang="en-US" b="1" i="1" dirty="0">
                <a:latin typeface="Times New Roman"/>
                <a:ea typeface="Times New Roman"/>
                <a:cs typeface="Times New Roman"/>
              </a:rPr>
              <a:t>A schematic view of a nanoparticle immersed in the electrolyte. </a:t>
            </a:r>
            <a:endParaRPr lang="ru-RU" b="1" i="1" dirty="0" smtClean="0">
              <a:latin typeface="Times New Roman"/>
              <a:ea typeface="Times New Roman"/>
              <a:cs typeface="Times New Roman"/>
            </a:endParaRPr>
          </a:p>
          <a:p>
            <a:pPr algn="just">
              <a:lnSpc>
                <a:spcPct val="107000"/>
              </a:lnSpc>
              <a:spcAft>
                <a:spcPts val="800"/>
              </a:spcAft>
            </a:pPr>
            <a:r>
              <a:rPr lang="en-US" b="1" i="1" dirty="0" smtClean="0">
                <a:latin typeface="Times New Roman"/>
                <a:ea typeface="Times New Roman"/>
                <a:cs typeface="Times New Roman"/>
              </a:rPr>
              <a:t>The </a:t>
            </a:r>
            <a:r>
              <a:rPr lang="en-US" b="1" i="1" dirty="0">
                <a:latin typeface="Times New Roman"/>
                <a:ea typeface="Times New Roman"/>
                <a:cs typeface="Times New Roman"/>
              </a:rPr>
              <a:t>nanoparticle has surface zeta potential and changes the local conductivity and dielectric permittivity around itself. </a:t>
            </a:r>
            <a:endParaRPr lang="ru-RU" b="1" i="1" dirty="0" smtClean="0">
              <a:latin typeface="Times New Roman"/>
              <a:ea typeface="Times New Roman"/>
              <a:cs typeface="Times New Roman"/>
            </a:endParaRPr>
          </a:p>
          <a:p>
            <a:pPr algn="just">
              <a:lnSpc>
                <a:spcPct val="107000"/>
              </a:lnSpc>
              <a:spcAft>
                <a:spcPts val="800"/>
              </a:spcAft>
            </a:pPr>
            <a:r>
              <a:rPr lang="en-US" b="1" i="1" dirty="0" err="1" smtClean="0">
                <a:latin typeface="Times New Roman"/>
                <a:ea typeface="Times New Roman"/>
                <a:cs typeface="Times New Roman"/>
              </a:rPr>
              <a:t>a</a:t>
            </a:r>
            <a:r>
              <a:rPr lang="en-US" b="1" i="1" baseline="-25000" dirty="0" err="1" smtClean="0">
                <a:latin typeface="Times New Roman"/>
                <a:ea typeface="Times New Roman"/>
                <a:cs typeface="Times New Roman"/>
              </a:rPr>
              <a:t>p</a:t>
            </a:r>
            <a:r>
              <a:rPr lang="en-US" b="1" i="1" dirty="0" smtClean="0">
                <a:latin typeface="Times New Roman"/>
                <a:ea typeface="Times New Roman"/>
                <a:cs typeface="Times New Roman"/>
              </a:rPr>
              <a:t> </a:t>
            </a:r>
            <a:r>
              <a:rPr lang="en-US" b="1" i="1" dirty="0">
                <a:latin typeface="Times New Roman"/>
                <a:ea typeface="Times New Roman"/>
                <a:cs typeface="Times New Roman"/>
              </a:rPr>
              <a:t>is particle radius, </a:t>
            </a:r>
            <a:r>
              <a:rPr lang="en-US" b="1" i="1" dirty="0" err="1">
                <a:latin typeface="Times New Roman"/>
                <a:ea typeface="Times New Roman"/>
                <a:cs typeface="Times New Roman"/>
              </a:rPr>
              <a:t>λ</a:t>
            </a:r>
            <a:r>
              <a:rPr lang="en-US" b="1" i="1" baseline="-25000" dirty="0" err="1">
                <a:latin typeface="Times New Roman"/>
                <a:ea typeface="Times New Roman"/>
                <a:cs typeface="Times New Roman"/>
              </a:rPr>
              <a:t>D</a:t>
            </a:r>
            <a:r>
              <a:rPr lang="en-US" b="1" i="1" dirty="0">
                <a:latin typeface="Times New Roman"/>
                <a:ea typeface="Times New Roman"/>
                <a:cs typeface="Times New Roman"/>
              </a:rPr>
              <a:t> is Debye screening </a:t>
            </a:r>
            <a:r>
              <a:rPr lang="en-US" b="1" i="1" dirty="0" smtClean="0">
                <a:latin typeface="Times New Roman"/>
                <a:ea typeface="Times New Roman"/>
                <a:cs typeface="Times New Roman"/>
              </a:rPr>
              <a:t>length</a:t>
            </a:r>
            <a:endParaRPr lang="ru-RU" sz="1600" b="1" i="1" dirty="0">
              <a:effectLst/>
              <a:latin typeface="Times New Roman"/>
              <a:ea typeface="Times New Roman"/>
              <a:cs typeface="Times New Roman"/>
            </a:endParaRPr>
          </a:p>
        </p:txBody>
      </p:sp>
    </p:spTree>
    <p:extLst>
      <p:ext uri="{BB962C8B-B14F-4D97-AF65-F5344CB8AC3E}">
        <p14:creationId xmlns:p14="http://schemas.microsoft.com/office/powerpoint/2010/main" val="3779671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3"/>
            <a:ext cx="8568951" cy="830997"/>
          </a:xfrm>
          <a:prstGeom prst="rect">
            <a:avLst/>
          </a:prstGeom>
          <a:noFill/>
        </p:spPr>
        <p:txBody>
          <a:bodyPr wrap="square" rtlCol="0">
            <a:spAutoFit/>
          </a:bodyPr>
          <a:lstStyle/>
          <a:p>
            <a:pPr algn="ctr" fontAlgn="auto">
              <a:spcBef>
                <a:spcPts val="0"/>
              </a:spcBef>
              <a:spcAft>
                <a:spcPts val="0"/>
              </a:spcAft>
            </a:pPr>
            <a:r>
              <a:rPr lang="en-US" sz="2400" b="1" dirty="0" smtClean="0">
                <a:solidFill>
                  <a:schemeClr val="accent1">
                    <a:lumMod val="50000"/>
                  </a:schemeClr>
                </a:solidFill>
                <a:latin typeface="Arial" panose="020B0604020202020204" pitchFamily="34" charset="0"/>
                <a:ea typeface="Times New Roman"/>
                <a:cs typeface="Arial" panose="020B0604020202020204" pitchFamily="34" charset="0"/>
              </a:rPr>
              <a:t>The </a:t>
            </a:r>
            <a:r>
              <a:rPr lang="en-US" sz="2400" b="1" dirty="0">
                <a:solidFill>
                  <a:schemeClr val="accent1">
                    <a:lumMod val="50000"/>
                  </a:schemeClr>
                </a:solidFill>
                <a:latin typeface="Arial" panose="020B0604020202020204" pitchFamily="34" charset="0"/>
                <a:ea typeface="Times New Roman"/>
                <a:cs typeface="Arial" panose="020B0604020202020204" pitchFamily="34" charset="0"/>
              </a:rPr>
              <a:t>dependency of the released heat from conductivity of the electrolyte for various frequencies.</a:t>
            </a:r>
            <a:endParaRPr lang="en-US" sz="2400" b="1" dirty="0">
              <a:solidFill>
                <a:schemeClr val="accent1">
                  <a:lumMod val="50000"/>
                </a:schemeClr>
              </a:solidFill>
              <a:latin typeface="Arial" pitchFamily="34" charset="0"/>
              <a:cs typeface="Arial" pitchFamily="34" charset="0"/>
            </a:endParaRPr>
          </a:p>
        </p:txBody>
      </p:sp>
      <p:graphicFrame>
        <p:nvGraphicFramePr>
          <p:cNvPr id="55" name="Объект 54"/>
          <p:cNvGraphicFramePr>
            <a:graphicFrameLocks noChangeAspect="1"/>
          </p:cNvGraphicFramePr>
          <p:nvPr>
            <p:extLst>
              <p:ext uri="{D42A27DB-BD31-4B8C-83A1-F6EECF244321}">
                <p14:modId xmlns:p14="http://schemas.microsoft.com/office/powerpoint/2010/main" val="3258472241"/>
              </p:ext>
            </p:extLst>
          </p:nvPr>
        </p:nvGraphicFramePr>
        <p:xfrm>
          <a:off x="4635770" y="1295282"/>
          <a:ext cx="4097412" cy="494585"/>
        </p:xfrm>
        <a:graphic>
          <a:graphicData uri="http://schemas.openxmlformats.org/presentationml/2006/ole">
            <mc:AlternateContent xmlns:mc="http://schemas.openxmlformats.org/markup-compatibility/2006">
              <mc:Choice xmlns:v="urn:schemas-microsoft-com:vml" Requires="v">
                <p:oleObj spid="_x0000_s268403" name="Формула" r:id="rId4" imgW="2108160" imgH="253800" progId="Equation.3">
                  <p:embed/>
                </p:oleObj>
              </mc:Choice>
              <mc:Fallback>
                <p:oleObj name="Формула" r:id="rId4" imgW="210816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770" y="1295282"/>
                        <a:ext cx="4097412" cy="494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TextBox 57"/>
          <p:cNvSpPr txBox="1"/>
          <p:nvPr/>
        </p:nvSpPr>
        <p:spPr>
          <a:xfrm>
            <a:off x="5004048" y="925609"/>
            <a:ext cx="3360856" cy="36933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Arial" pitchFamily="34" charset="0"/>
                <a:cs typeface="Arial" pitchFamily="34" charset="0"/>
              </a:rPr>
              <a:t>RF-heating in the NP region:</a:t>
            </a:r>
            <a:endParaRPr lang="en-US" b="1" dirty="0">
              <a:solidFill>
                <a:prstClr val="black"/>
              </a:solidFill>
              <a:latin typeface="Arial" pitchFamily="34" charset="0"/>
              <a:cs typeface="Arial" pitchFamily="34" charset="0"/>
            </a:endParaRPr>
          </a:p>
        </p:txBody>
      </p:sp>
      <p:sp>
        <p:nvSpPr>
          <p:cNvPr id="1072" name="Rectangle 4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1077" name="Rectangle 53"/>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76" name="TextBox 75"/>
          <p:cNvSpPr txBox="1"/>
          <p:nvPr/>
        </p:nvSpPr>
        <p:spPr>
          <a:xfrm>
            <a:off x="1044450" y="924656"/>
            <a:ext cx="2895458"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Arial" pitchFamily="34" charset="0"/>
                <a:cs typeface="Arial" pitchFamily="34" charset="0"/>
              </a:rPr>
              <a:t>Total Heating:</a:t>
            </a:r>
            <a:endParaRPr lang="en-US" b="1" dirty="0">
              <a:solidFill>
                <a:prstClr val="black"/>
              </a:solidFill>
              <a:latin typeface="Arial" pitchFamily="34" charset="0"/>
              <a:cs typeface="Arial" pitchFamily="34" charset="0"/>
            </a:endParaRPr>
          </a:p>
        </p:txBody>
      </p:sp>
      <p:graphicFrame>
        <p:nvGraphicFramePr>
          <p:cNvPr id="1079" name="Object 55"/>
          <p:cNvGraphicFramePr>
            <a:graphicFrameLocks noChangeAspect="1"/>
          </p:cNvGraphicFramePr>
          <p:nvPr>
            <p:extLst>
              <p:ext uri="{D42A27DB-BD31-4B8C-83A1-F6EECF244321}">
                <p14:modId xmlns:p14="http://schemas.microsoft.com/office/powerpoint/2010/main" val="3437262329"/>
              </p:ext>
            </p:extLst>
          </p:nvPr>
        </p:nvGraphicFramePr>
        <p:xfrm>
          <a:off x="241858" y="1259127"/>
          <a:ext cx="3979081" cy="720000"/>
        </p:xfrm>
        <a:graphic>
          <a:graphicData uri="http://schemas.openxmlformats.org/presentationml/2006/ole">
            <mc:AlternateContent xmlns:mc="http://schemas.openxmlformats.org/markup-compatibility/2006">
              <mc:Choice xmlns:v="urn:schemas-microsoft-com:vml" Requires="v">
                <p:oleObj spid="_x0000_s268404" name="Формула" r:id="rId6" imgW="2044440" imgH="406080" progId="Equation.3">
                  <p:embed/>
                </p:oleObj>
              </mc:Choice>
              <mc:Fallback>
                <p:oleObj name="Формула" r:id="rId6" imgW="204444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858" y="1259127"/>
                        <a:ext cx="3979081"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8344" name="Picture 5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450" y="1777679"/>
            <a:ext cx="698308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71600" y="5013176"/>
            <a:ext cx="7488832" cy="1482970"/>
          </a:xfrm>
          <a:prstGeom prst="rect">
            <a:avLst/>
          </a:prstGeom>
        </p:spPr>
        <p:txBody>
          <a:bodyPr wrap="square">
            <a:spAutoFit/>
          </a:bodyPr>
          <a:lstStyle/>
          <a:p>
            <a:pPr marL="342900" indent="-342900" algn="just">
              <a:lnSpc>
                <a:spcPct val="107000"/>
              </a:lnSpc>
              <a:spcAft>
                <a:spcPts val="800"/>
              </a:spcAft>
              <a:buAutoNum type="alphaLcParenBoth"/>
            </a:pPr>
            <a:r>
              <a:rPr lang="en-US" i="1" dirty="0" smtClean="0">
                <a:latin typeface="Times New Roman"/>
                <a:ea typeface="Times New Roman"/>
                <a:cs typeface="Times New Roman"/>
              </a:rPr>
              <a:t>The </a:t>
            </a:r>
            <a:r>
              <a:rPr lang="en-US" i="1" dirty="0">
                <a:latin typeface="Times New Roman"/>
                <a:ea typeface="Times New Roman"/>
                <a:cs typeface="Times New Roman"/>
              </a:rPr>
              <a:t>heating of the </a:t>
            </a:r>
            <a:r>
              <a:rPr lang="en-US" i="1" dirty="0" err="1">
                <a:latin typeface="Times New Roman"/>
                <a:ea typeface="Times New Roman"/>
                <a:cs typeface="Times New Roman"/>
              </a:rPr>
              <a:t>HCl</a:t>
            </a:r>
            <a:r>
              <a:rPr lang="en-US" i="1" dirty="0">
                <a:latin typeface="Times New Roman"/>
                <a:ea typeface="Times New Roman"/>
                <a:cs typeface="Times New Roman"/>
              </a:rPr>
              <a:t> electrolyte without a nanoparticle and </a:t>
            </a:r>
            <a:endParaRPr lang="ru-RU" i="1" dirty="0" smtClean="0">
              <a:latin typeface="Times New Roman"/>
              <a:ea typeface="Times New Roman"/>
              <a:cs typeface="Times New Roman"/>
            </a:endParaRPr>
          </a:p>
          <a:p>
            <a:pPr marL="342900" indent="-342900" algn="just">
              <a:lnSpc>
                <a:spcPct val="107000"/>
              </a:lnSpc>
              <a:spcAft>
                <a:spcPts val="800"/>
              </a:spcAft>
              <a:buAutoNum type="alphaLcParenBoth"/>
            </a:pPr>
            <a:r>
              <a:rPr lang="en-US" i="1" dirty="0">
                <a:latin typeface="Times New Roman"/>
                <a:ea typeface="Times New Roman"/>
                <a:cs typeface="Times New Roman"/>
              </a:rPr>
              <a:t>H</a:t>
            </a:r>
            <a:r>
              <a:rPr lang="en-US" i="1" dirty="0" smtClean="0">
                <a:latin typeface="Times New Roman"/>
                <a:ea typeface="Times New Roman"/>
                <a:cs typeface="Times New Roman"/>
              </a:rPr>
              <a:t>eat </a:t>
            </a:r>
            <a:r>
              <a:rPr lang="en-US" i="1" dirty="0">
                <a:latin typeface="Times New Roman"/>
                <a:ea typeface="Times New Roman"/>
                <a:cs typeface="Times New Roman"/>
              </a:rPr>
              <a:t>of a Si NP for particle with </a:t>
            </a:r>
            <a:r>
              <a:rPr lang="en-US" i="1" dirty="0" err="1">
                <a:latin typeface="Times New Roman"/>
                <a:ea typeface="Times New Roman"/>
                <a:cs typeface="Times New Roman"/>
              </a:rPr>
              <a:t>a</a:t>
            </a:r>
            <a:r>
              <a:rPr lang="en-US" i="1" baseline="-25000" dirty="0" err="1">
                <a:latin typeface="Times New Roman"/>
                <a:ea typeface="Times New Roman"/>
                <a:cs typeface="Times New Roman"/>
              </a:rPr>
              <a:t>p</a:t>
            </a:r>
            <a:r>
              <a:rPr lang="en-US" i="1" dirty="0">
                <a:latin typeface="Times New Roman"/>
                <a:ea typeface="Times New Roman"/>
                <a:cs typeface="Times New Roman"/>
              </a:rPr>
              <a:t> = 50 nm and ζ = -50 mV</a:t>
            </a:r>
            <a:r>
              <a:rPr lang="en-US" i="1" dirty="0" smtClean="0">
                <a:latin typeface="Times New Roman"/>
                <a:ea typeface="Times New Roman"/>
                <a:cs typeface="Times New Roman"/>
              </a:rPr>
              <a:t>.</a:t>
            </a:r>
          </a:p>
          <a:p>
            <a:pPr algn="just">
              <a:lnSpc>
                <a:spcPct val="107000"/>
              </a:lnSpc>
              <a:spcAft>
                <a:spcPts val="800"/>
              </a:spcAft>
            </a:pPr>
            <a:r>
              <a:rPr lang="en-US" b="1" i="1" dirty="0">
                <a:solidFill>
                  <a:schemeClr val="accent1">
                    <a:lumMod val="50000"/>
                  </a:schemeClr>
                </a:solidFill>
                <a:latin typeface="Times New Roman"/>
                <a:ea typeface="Times New Roman"/>
                <a:cs typeface="Times New Roman"/>
              </a:rPr>
              <a:t>The peak, where maximum heating occurs, moves linearly to higher values of electrolyte conductivities with the increase of the RF radiation frequency. </a:t>
            </a:r>
            <a:endParaRPr lang="ru-RU" b="1" i="1" dirty="0">
              <a:solidFill>
                <a:schemeClr val="accent1">
                  <a:lumMod val="50000"/>
                </a:schemeClr>
              </a:solidFill>
              <a:effectLst/>
              <a:latin typeface="Times New Roman"/>
              <a:ea typeface="Times New Roman"/>
              <a:cs typeface="Times New Roman"/>
            </a:endParaRPr>
          </a:p>
        </p:txBody>
      </p:sp>
    </p:spTree>
    <p:extLst>
      <p:ext uri="{BB962C8B-B14F-4D97-AF65-F5344CB8AC3E}">
        <p14:creationId xmlns:p14="http://schemas.microsoft.com/office/powerpoint/2010/main" val="334430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98630"/>
            <a:ext cx="8496944" cy="954107"/>
          </a:xfrm>
          <a:prstGeom prst="rect">
            <a:avLst/>
          </a:prstGeom>
          <a:noFill/>
        </p:spPr>
        <p:txBody>
          <a:bodyPr wrap="square" rtlCol="0">
            <a:spAutoFit/>
          </a:bodyPr>
          <a:lstStyle/>
          <a:p>
            <a:pPr algn="ctr" fontAlgn="auto">
              <a:spcBef>
                <a:spcPts val="0"/>
              </a:spcBef>
              <a:spcAft>
                <a:spcPts val="0"/>
              </a:spcAft>
            </a:pPr>
            <a:r>
              <a:rPr lang="en-US" sz="2800" b="1" dirty="0" smtClean="0">
                <a:solidFill>
                  <a:srgbClr val="1F497D"/>
                </a:solidFill>
                <a:latin typeface="Arial" pitchFamily="34" charset="0"/>
                <a:cs typeface="Arial" pitchFamily="34" charset="0"/>
              </a:rPr>
              <a:t>Conductivity/Frequency Dependences of RF Induced Heating nearby Solid NPs in Electrolyte</a:t>
            </a:r>
            <a:endParaRPr lang="en-US" sz="2800" b="1" dirty="0">
              <a:solidFill>
                <a:srgbClr val="1F497D"/>
              </a:solidFill>
              <a:latin typeface="Arial" pitchFamily="34" charset="0"/>
              <a:cs typeface="Arial" pitchFamily="34" charset="0"/>
            </a:endParaRPr>
          </a:p>
        </p:txBody>
      </p:sp>
      <p:graphicFrame>
        <p:nvGraphicFramePr>
          <p:cNvPr id="15362" name="Object 2"/>
          <p:cNvGraphicFramePr>
            <a:graphicFrameLocks noChangeAspect="1"/>
          </p:cNvGraphicFramePr>
          <p:nvPr>
            <p:extLst>
              <p:ext uri="{D42A27DB-BD31-4B8C-83A1-F6EECF244321}">
                <p14:modId xmlns:p14="http://schemas.microsoft.com/office/powerpoint/2010/main" val="1808169484"/>
              </p:ext>
            </p:extLst>
          </p:nvPr>
        </p:nvGraphicFramePr>
        <p:xfrm>
          <a:off x="467544" y="1049071"/>
          <a:ext cx="4608512" cy="3257093"/>
        </p:xfrm>
        <a:graphic>
          <a:graphicData uri="http://schemas.openxmlformats.org/presentationml/2006/ole">
            <mc:AlternateContent xmlns:mc="http://schemas.openxmlformats.org/markup-compatibility/2006">
              <mc:Choice xmlns:v="urn:schemas-microsoft-com:vml" Requires="v">
                <p:oleObj spid="_x0000_s264345" name="Graph" r:id="rId4" imgW="4276800" imgH="3022560" progId="Origin50.Graph">
                  <p:embed/>
                </p:oleObj>
              </mc:Choice>
              <mc:Fallback>
                <p:oleObj name="Graph" r:id="rId4" imgW="4276800" imgH="302256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049071"/>
                        <a:ext cx="4608512" cy="325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116710071"/>
              </p:ext>
            </p:extLst>
          </p:nvPr>
        </p:nvGraphicFramePr>
        <p:xfrm>
          <a:off x="5076056" y="1484784"/>
          <a:ext cx="3743647" cy="2614868"/>
        </p:xfrm>
        <a:graphic>
          <a:graphicData uri="http://schemas.openxmlformats.org/presentationml/2006/ole">
            <mc:AlternateContent xmlns:mc="http://schemas.openxmlformats.org/markup-compatibility/2006">
              <mc:Choice xmlns:v="urn:schemas-microsoft-com:vml" Requires="v">
                <p:oleObj spid="_x0000_s264346" name="Graph" r:id="rId6" imgW="4148640" imgH="2897280" progId="Origin50.Graph">
                  <p:embed/>
                </p:oleObj>
              </mc:Choice>
              <mc:Fallback>
                <p:oleObj name="Graph" r:id="rId6" imgW="4148640" imgH="2897280"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1484784"/>
                        <a:ext cx="3743647" cy="261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1855334801"/>
              </p:ext>
            </p:extLst>
          </p:nvPr>
        </p:nvGraphicFramePr>
        <p:xfrm>
          <a:off x="4355976" y="3926656"/>
          <a:ext cx="4148139" cy="2897188"/>
        </p:xfrm>
        <a:graphic>
          <a:graphicData uri="http://schemas.openxmlformats.org/presentationml/2006/ole">
            <mc:AlternateContent xmlns:mc="http://schemas.openxmlformats.org/markup-compatibility/2006">
              <mc:Choice xmlns:v="urn:schemas-microsoft-com:vml" Requires="v">
                <p:oleObj spid="_x0000_s264347" name="Graph" r:id="rId8" imgW="4148640" imgH="2897280" progId="Origin50.Graph">
                  <p:embed/>
                </p:oleObj>
              </mc:Choice>
              <mc:Fallback>
                <p:oleObj name="Graph" r:id="rId8" imgW="4148640" imgH="2897280" progId="Origin50.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976" y="3926656"/>
                        <a:ext cx="4148139" cy="28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Прямоугольник 2"/>
          <p:cNvSpPr/>
          <p:nvPr/>
        </p:nvSpPr>
        <p:spPr>
          <a:xfrm>
            <a:off x="755576" y="4221088"/>
            <a:ext cx="4572000" cy="2308324"/>
          </a:xfrm>
          <a:prstGeom prst="rect">
            <a:avLst/>
          </a:prstGeom>
        </p:spPr>
        <p:txBody>
          <a:bodyPr>
            <a:spAutoFit/>
          </a:bodyPr>
          <a:lstStyle/>
          <a:p>
            <a:r>
              <a:rPr lang="en-US" b="1" dirty="0">
                <a:latin typeface="Times New Roman"/>
                <a:ea typeface="Times New Roman"/>
              </a:rPr>
              <a:t>There are several parameters in the model, which can be varied: RF radiation frequency, particle material conductivity, zeta potential and particle size</a:t>
            </a:r>
            <a:r>
              <a:rPr lang="en-US" b="1" dirty="0" smtClean="0">
                <a:latin typeface="Times New Roman"/>
                <a:ea typeface="Times New Roman"/>
              </a:rPr>
              <a:t>.</a:t>
            </a:r>
          </a:p>
          <a:p>
            <a:r>
              <a:rPr lang="en-US" b="1" i="1" dirty="0" smtClean="0">
                <a:latin typeface="Times New Roman"/>
                <a:ea typeface="Times New Roman"/>
              </a:rPr>
              <a:t> </a:t>
            </a:r>
          </a:p>
          <a:p>
            <a:r>
              <a:rPr lang="en-US" b="1" i="1" dirty="0" smtClean="0">
                <a:latin typeface="Times New Roman"/>
                <a:ea typeface="Times New Roman"/>
              </a:rPr>
              <a:t>It </a:t>
            </a:r>
            <a:r>
              <a:rPr lang="en-US" b="1" i="1" dirty="0">
                <a:latin typeface="Times New Roman"/>
                <a:ea typeface="Times New Roman"/>
              </a:rPr>
              <a:t>is interesting to see, how the change of these parameters influences the heat, released in the system. </a:t>
            </a:r>
            <a:endParaRPr lang="ru-RU" b="1" i="1" dirty="0"/>
          </a:p>
        </p:txBody>
      </p:sp>
      <p:sp>
        <p:nvSpPr>
          <p:cNvPr id="6" name="Прямоугольник 5"/>
          <p:cNvSpPr/>
          <p:nvPr/>
        </p:nvSpPr>
        <p:spPr>
          <a:xfrm>
            <a:off x="4427984" y="1080415"/>
            <a:ext cx="4572000" cy="830997"/>
          </a:xfrm>
          <a:prstGeom prst="rect">
            <a:avLst/>
          </a:prstGeom>
        </p:spPr>
        <p:txBody>
          <a:bodyPr>
            <a:spAutoFit/>
          </a:bodyPr>
          <a:lstStyle/>
          <a:p>
            <a:r>
              <a:rPr lang="en-US" sz="1600" b="1" dirty="0">
                <a:solidFill>
                  <a:schemeClr val="accent1">
                    <a:lumMod val="50000"/>
                  </a:schemeClr>
                </a:solidFill>
                <a:latin typeface="Times New Roman"/>
                <a:ea typeface="Times New Roman"/>
                <a:cs typeface="Times New Roman"/>
              </a:rPr>
              <a:t>C</a:t>
            </a:r>
            <a:r>
              <a:rPr lang="en-US" sz="1600" b="1" dirty="0" smtClean="0">
                <a:solidFill>
                  <a:schemeClr val="accent1">
                    <a:lumMod val="50000"/>
                  </a:schemeClr>
                </a:solidFill>
                <a:latin typeface="Times New Roman"/>
                <a:ea typeface="Times New Roman"/>
                <a:cs typeface="Times New Roman"/>
              </a:rPr>
              <a:t>omparison </a:t>
            </a:r>
            <a:r>
              <a:rPr lang="en-US" sz="1600" b="1" dirty="0">
                <a:solidFill>
                  <a:schemeClr val="accent1">
                    <a:lumMod val="50000"/>
                  </a:schemeClr>
                </a:solidFill>
                <a:latin typeface="Times New Roman"/>
                <a:ea typeface="Times New Roman"/>
                <a:cs typeface="Times New Roman"/>
              </a:rPr>
              <a:t>the heating rates of the Au and Si NP of 100 nm size in the electrolyte at 100 MHz </a:t>
            </a:r>
            <a:r>
              <a:rPr lang="en-US" sz="1600" b="1" dirty="0" smtClean="0">
                <a:solidFill>
                  <a:schemeClr val="accent1">
                    <a:lumMod val="50000"/>
                  </a:schemeClr>
                </a:solidFill>
                <a:latin typeface="Times New Roman"/>
                <a:ea typeface="Times New Roman"/>
                <a:cs typeface="Times New Roman"/>
              </a:rPr>
              <a:t>for     -100 mV </a:t>
            </a:r>
            <a:r>
              <a:rPr lang="en-US" sz="1600" b="1" dirty="0">
                <a:solidFill>
                  <a:schemeClr val="accent1">
                    <a:lumMod val="50000"/>
                  </a:schemeClr>
                </a:solidFill>
                <a:latin typeface="Times New Roman"/>
                <a:ea typeface="Times New Roman"/>
                <a:cs typeface="Times New Roman"/>
              </a:rPr>
              <a:t>zeta potentials.</a:t>
            </a:r>
            <a:endParaRPr lang="ru-RU" sz="1600" b="1" dirty="0">
              <a:solidFill>
                <a:schemeClr val="accent1">
                  <a:lumMod val="50000"/>
                </a:schemeClr>
              </a:solidFill>
            </a:endParaRPr>
          </a:p>
        </p:txBody>
      </p:sp>
    </p:spTree>
    <p:extLst>
      <p:ext uri="{BB962C8B-B14F-4D97-AF65-F5344CB8AC3E}">
        <p14:creationId xmlns:p14="http://schemas.microsoft.com/office/powerpoint/2010/main" val="1684090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tama\AppData\Local\Microsoft\Windows\INetCache\Content.Word\3D_heating_from_particle_conductivity_30MHz_50nm_0mV.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811536"/>
            <a:ext cx="2819400" cy="2257425"/>
          </a:xfrm>
          <a:prstGeom prst="rect">
            <a:avLst/>
          </a:prstGeom>
          <a:noFill/>
          <a:ln>
            <a:noFill/>
          </a:ln>
        </p:spPr>
      </p:pic>
      <p:pic>
        <p:nvPicPr>
          <p:cNvPr id="3" name="Picture 7" descr="C:\Users\ktama\AppData\Local\Microsoft\Windows\INetCache\Content.Word\3D_heating_from_particle_conductivity_30MHz_50nm_-20mV.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6180" y="811535"/>
            <a:ext cx="2819400" cy="2257425"/>
          </a:xfrm>
          <a:prstGeom prst="rect">
            <a:avLst/>
          </a:prstGeom>
          <a:noFill/>
          <a:ln>
            <a:noFill/>
          </a:ln>
        </p:spPr>
      </p:pic>
      <p:pic>
        <p:nvPicPr>
          <p:cNvPr id="4" name="Picture 8" descr="C:\Users\ktama\AppData\Local\Microsoft\Windows\INetCache\Content.Word\3D_heating_from_particle_conductivity_30MHz_50nm_-50mV.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3081730"/>
            <a:ext cx="2819400" cy="2257425"/>
          </a:xfrm>
          <a:prstGeom prst="rect">
            <a:avLst/>
          </a:prstGeom>
          <a:noFill/>
          <a:ln>
            <a:noFill/>
          </a:ln>
        </p:spPr>
      </p:pic>
      <p:sp>
        <p:nvSpPr>
          <p:cNvPr id="5"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735798284"/>
              </p:ext>
            </p:extLst>
          </p:nvPr>
        </p:nvGraphicFramePr>
        <p:xfrm>
          <a:off x="3851920" y="2829297"/>
          <a:ext cx="3562351" cy="2495550"/>
        </p:xfrm>
        <a:graphic>
          <a:graphicData uri="http://schemas.openxmlformats.org/presentationml/2006/ole">
            <mc:AlternateContent xmlns:mc="http://schemas.openxmlformats.org/markup-compatibility/2006">
              <mc:Choice xmlns:v="urn:schemas-microsoft-com:vml" Requires="v">
                <p:oleObj spid="_x0000_s270369" r:id="rId7" imgW="4169664" imgH="2926080" progId="Origin50.Graph">
                  <p:embed/>
                </p:oleObj>
              </mc:Choice>
              <mc:Fallback>
                <p:oleObj r:id="rId7" imgW="4169664" imgH="2926080" progId="Origin50.Graph">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920" y="2829297"/>
                        <a:ext cx="3562351" cy="249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Прямоугольник 6"/>
          <p:cNvSpPr/>
          <p:nvPr/>
        </p:nvSpPr>
        <p:spPr>
          <a:xfrm>
            <a:off x="251520" y="5330900"/>
            <a:ext cx="8640960" cy="1360437"/>
          </a:xfrm>
          <a:prstGeom prst="rect">
            <a:avLst/>
          </a:prstGeom>
        </p:spPr>
        <p:txBody>
          <a:bodyPr wrap="square">
            <a:spAutoFit/>
          </a:bodyPr>
          <a:lstStyle/>
          <a:p>
            <a:pPr>
              <a:lnSpc>
                <a:spcPct val="107000"/>
              </a:lnSpc>
              <a:spcAft>
                <a:spcPts val="800"/>
              </a:spcAft>
            </a:pPr>
            <a:r>
              <a:rPr lang="en-US" dirty="0" smtClean="0">
                <a:latin typeface="Times New Roman"/>
                <a:ea typeface="Times New Roman"/>
                <a:cs typeface="Times New Roman"/>
              </a:rPr>
              <a:t> (d) </a:t>
            </a:r>
            <a:r>
              <a:rPr lang="en-US" b="1" dirty="0">
                <a:latin typeface="Times New Roman"/>
                <a:ea typeface="Times New Roman"/>
                <a:cs typeface="Times New Roman"/>
              </a:rPr>
              <a:t>shows the dependency of the maximum heating rate from particle </a:t>
            </a:r>
            <a:r>
              <a:rPr lang="en-US" b="1" dirty="0" smtClean="0">
                <a:latin typeface="Times New Roman"/>
                <a:ea typeface="Times New Roman"/>
                <a:cs typeface="Times New Roman"/>
              </a:rPr>
              <a:t>conductivity: at small zeta potential values and electrolyte  conductivities, the value of particle conductivity, where the maximum heating occur, is around 0.25 </a:t>
            </a:r>
          </a:p>
          <a:p>
            <a:pPr>
              <a:lnSpc>
                <a:spcPct val="107000"/>
              </a:lnSpc>
              <a:spcAft>
                <a:spcPts val="800"/>
              </a:spcAft>
            </a:pPr>
            <a:r>
              <a:rPr lang="en-US" b="1" dirty="0" smtClean="0">
                <a:latin typeface="Times New Roman"/>
                <a:ea typeface="Times New Roman"/>
                <a:cs typeface="Times New Roman"/>
              </a:rPr>
              <a:t>The </a:t>
            </a:r>
            <a:r>
              <a:rPr lang="en-US" b="1" dirty="0">
                <a:latin typeface="Times New Roman"/>
                <a:ea typeface="Times New Roman"/>
                <a:cs typeface="Times New Roman"/>
              </a:rPr>
              <a:t>particle radius in 50 nm and the RF radiation frequency is 30 </a:t>
            </a:r>
            <a:r>
              <a:rPr lang="en-US" b="1" dirty="0" err="1">
                <a:latin typeface="Times New Roman"/>
                <a:ea typeface="Times New Roman"/>
                <a:cs typeface="Times New Roman"/>
              </a:rPr>
              <a:t>MHz.</a:t>
            </a:r>
            <a:endParaRPr lang="ru-RU" b="1" dirty="0">
              <a:effectLst/>
              <a:latin typeface="Times New Roman"/>
              <a:ea typeface="Times New Roman"/>
              <a:cs typeface="Times New Roman"/>
            </a:endParaRPr>
          </a:p>
        </p:txBody>
      </p:sp>
      <p:sp>
        <p:nvSpPr>
          <p:cNvPr id="8" name="Прямоугольник 7"/>
          <p:cNvSpPr/>
          <p:nvPr/>
        </p:nvSpPr>
        <p:spPr>
          <a:xfrm>
            <a:off x="2" y="5527"/>
            <a:ext cx="9143998" cy="954107"/>
          </a:xfrm>
          <a:prstGeom prst="rect">
            <a:avLst/>
          </a:prstGeom>
        </p:spPr>
        <p:txBody>
          <a:bodyPr wrap="square">
            <a:spAutoFit/>
          </a:bodyPr>
          <a:lstStyle/>
          <a:p>
            <a:pPr lvl="0" algn="ctr" fontAlgn="auto">
              <a:spcBef>
                <a:spcPts val="0"/>
              </a:spcBef>
              <a:spcAft>
                <a:spcPts val="0"/>
              </a:spcAft>
            </a:pPr>
            <a:r>
              <a:rPr lang="en-US" sz="2800" b="1" dirty="0" smtClean="0">
                <a:solidFill>
                  <a:srgbClr val="1F497D"/>
                </a:solidFill>
                <a:latin typeface="Arial" pitchFamily="34" charset="0"/>
                <a:cs typeface="Arial" pitchFamily="34" charset="0"/>
              </a:rPr>
              <a:t>Dependences </a:t>
            </a:r>
            <a:r>
              <a:rPr lang="en-US" sz="2800" b="1" dirty="0">
                <a:solidFill>
                  <a:srgbClr val="1F497D"/>
                </a:solidFill>
                <a:latin typeface="Arial" pitchFamily="34" charset="0"/>
                <a:cs typeface="Arial" pitchFamily="34" charset="0"/>
              </a:rPr>
              <a:t>of </a:t>
            </a:r>
            <a:r>
              <a:rPr lang="en-US" sz="2800" b="1" dirty="0" smtClean="0">
                <a:solidFill>
                  <a:srgbClr val="1F497D"/>
                </a:solidFill>
                <a:latin typeface="Arial" pitchFamily="34" charset="0"/>
                <a:cs typeface="Arial" pitchFamily="34" charset="0"/>
              </a:rPr>
              <a:t>produced Heat from </a:t>
            </a:r>
            <a:r>
              <a:rPr lang="en-US" sz="2800" b="1" dirty="0">
                <a:solidFill>
                  <a:srgbClr val="1F497D"/>
                </a:solidFill>
                <a:latin typeface="Arial" pitchFamily="34" charset="0"/>
                <a:cs typeface="Arial" pitchFamily="34" charset="0"/>
              </a:rPr>
              <a:t>NPs </a:t>
            </a:r>
            <a:r>
              <a:rPr lang="en-US" sz="2800" b="1" dirty="0" smtClean="0">
                <a:solidFill>
                  <a:srgbClr val="1F497D"/>
                </a:solidFill>
                <a:latin typeface="Arial" pitchFamily="34" charset="0"/>
                <a:cs typeface="Arial" pitchFamily="34" charset="0"/>
              </a:rPr>
              <a:t>and  Electrolyte conductivity for different zeta-potential</a:t>
            </a:r>
            <a:endParaRPr lang="en-US" sz="2800" b="1" dirty="0">
              <a:solidFill>
                <a:srgbClr val="1F497D"/>
              </a:solidFill>
              <a:latin typeface="Arial" pitchFamily="34" charset="0"/>
              <a:cs typeface="Arial" pitchFamily="34" charset="0"/>
            </a:endParaRPr>
          </a:p>
        </p:txBody>
      </p:sp>
      <p:sp>
        <p:nvSpPr>
          <p:cNvPr id="9" name="Прямоугольник 8"/>
          <p:cNvSpPr/>
          <p:nvPr/>
        </p:nvSpPr>
        <p:spPr>
          <a:xfrm>
            <a:off x="539552" y="1940248"/>
            <a:ext cx="704039" cy="646331"/>
          </a:xfrm>
          <a:prstGeom prst="rect">
            <a:avLst/>
          </a:prstGeom>
        </p:spPr>
        <p:txBody>
          <a:bodyPr wrap="none">
            <a:spAutoFit/>
          </a:bodyPr>
          <a:lstStyle/>
          <a:p>
            <a:r>
              <a:rPr lang="en-US" dirty="0">
                <a:solidFill>
                  <a:prstClr val="black"/>
                </a:solidFill>
                <a:latin typeface="Times New Roman"/>
                <a:ea typeface="Times New Roman"/>
                <a:cs typeface="Times New Roman"/>
              </a:rPr>
              <a:t>(a) </a:t>
            </a:r>
            <a:endParaRPr lang="en-US" dirty="0" smtClean="0">
              <a:solidFill>
                <a:prstClr val="black"/>
              </a:solidFill>
              <a:latin typeface="Times New Roman"/>
              <a:ea typeface="Times New Roman"/>
              <a:cs typeface="Times New Roman"/>
            </a:endParaRPr>
          </a:p>
          <a:p>
            <a:r>
              <a:rPr lang="en-US" dirty="0">
                <a:solidFill>
                  <a:prstClr val="black"/>
                </a:solidFill>
                <a:latin typeface="Times New Roman"/>
                <a:cs typeface="Times New Roman"/>
              </a:rPr>
              <a:t>0</a:t>
            </a:r>
            <a:r>
              <a:rPr lang="en-US" dirty="0" smtClean="0">
                <a:solidFill>
                  <a:prstClr val="black"/>
                </a:solidFill>
                <a:latin typeface="Times New Roman"/>
                <a:cs typeface="Times New Roman"/>
              </a:rPr>
              <a:t> mV</a:t>
            </a:r>
            <a:endParaRPr lang="ru-RU" dirty="0"/>
          </a:p>
        </p:txBody>
      </p:sp>
      <p:sp>
        <p:nvSpPr>
          <p:cNvPr id="10" name="Прямоугольник 9"/>
          <p:cNvSpPr/>
          <p:nvPr/>
        </p:nvSpPr>
        <p:spPr>
          <a:xfrm>
            <a:off x="7524328" y="1766625"/>
            <a:ext cx="819455" cy="646331"/>
          </a:xfrm>
          <a:prstGeom prst="rect">
            <a:avLst/>
          </a:prstGeom>
        </p:spPr>
        <p:txBody>
          <a:bodyPr wrap="none">
            <a:spAutoFit/>
          </a:bodyPr>
          <a:lstStyle/>
          <a:p>
            <a:r>
              <a:rPr lang="en-US" dirty="0">
                <a:solidFill>
                  <a:prstClr val="black"/>
                </a:solidFill>
                <a:latin typeface="Times New Roman"/>
                <a:ea typeface="Times New Roman"/>
                <a:cs typeface="Times New Roman"/>
              </a:rPr>
              <a:t> (b) </a:t>
            </a:r>
            <a:endParaRPr lang="en-US" dirty="0" smtClean="0">
              <a:solidFill>
                <a:prstClr val="black"/>
              </a:solidFill>
              <a:latin typeface="Times New Roman"/>
              <a:ea typeface="Times New Roman"/>
              <a:cs typeface="Times New Roman"/>
            </a:endParaRPr>
          </a:p>
          <a:p>
            <a:r>
              <a:rPr lang="en-US" dirty="0" smtClean="0">
                <a:solidFill>
                  <a:prstClr val="black"/>
                </a:solidFill>
                <a:latin typeface="Times New Roman"/>
                <a:cs typeface="Times New Roman"/>
              </a:rPr>
              <a:t>20 mV</a:t>
            </a:r>
            <a:endParaRPr lang="ru-RU" dirty="0"/>
          </a:p>
        </p:txBody>
      </p:sp>
      <p:sp>
        <p:nvSpPr>
          <p:cNvPr id="11" name="Прямоугольник 10"/>
          <p:cNvSpPr/>
          <p:nvPr/>
        </p:nvSpPr>
        <p:spPr>
          <a:xfrm>
            <a:off x="539551" y="3892406"/>
            <a:ext cx="872996" cy="646331"/>
          </a:xfrm>
          <a:prstGeom prst="rect">
            <a:avLst/>
          </a:prstGeom>
        </p:spPr>
        <p:txBody>
          <a:bodyPr wrap="none">
            <a:spAutoFit/>
          </a:bodyPr>
          <a:lstStyle/>
          <a:p>
            <a:r>
              <a:rPr lang="en-US" dirty="0">
                <a:solidFill>
                  <a:prstClr val="black"/>
                </a:solidFill>
                <a:latin typeface="Times New Roman"/>
                <a:ea typeface="Times New Roman"/>
                <a:cs typeface="Times New Roman"/>
              </a:rPr>
              <a:t>(c</a:t>
            </a:r>
            <a:r>
              <a:rPr lang="en-US" dirty="0" smtClean="0">
                <a:solidFill>
                  <a:prstClr val="black"/>
                </a:solidFill>
                <a:latin typeface="Times New Roman"/>
                <a:ea typeface="Times New Roman"/>
                <a:cs typeface="Times New Roman"/>
              </a:rPr>
              <a:t>)</a:t>
            </a:r>
          </a:p>
          <a:p>
            <a:r>
              <a:rPr lang="en-US" dirty="0" smtClean="0">
                <a:solidFill>
                  <a:prstClr val="black"/>
                </a:solidFill>
                <a:latin typeface="Times New Roman"/>
                <a:ea typeface="Times New Roman"/>
                <a:cs typeface="Times New Roman"/>
              </a:rPr>
              <a:t>50 mV </a:t>
            </a:r>
            <a:endParaRPr lang="ru-RU" dirty="0"/>
          </a:p>
        </p:txBody>
      </p:sp>
      <p:sp>
        <p:nvSpPr>
          <p:cNvPr id="12" name="Прямоугольник 11"/>
          <p:cNvSpPr/>
          <p:nvPr/>
        </p:nvSpPr>
        <p:spPr>
          <a:xfrm>
            <a:off x="7524328" y="3892406"/>
            <a:ext cx="569387" cy="369332"/>
          </a:xfrm>
          <a:prstGeom prst="rect">
            <a:avLst/>
          </a:prstGeom>
        </p:spPr>
        <p:txBody>
          <a:bodyPr wrap="none">
            <a:spAutoFit/>
          </a:bodyPr>
          <a:lstStyle/>
          <a:p>
            <a:r>
              <a:rPr lang="en-US" dirty="0">
                <a:solidFill>
                  <a:prstClr val="black"/>
                </a:solidFill>
                <a:latin typeface="Times New Roman"/>
                <a:ea typeface="Times New Roman"/>
                <a:cs typeface="Times New Roman"/>
              </a:rPr>
              <a:t> (d) </a:t>
            </a:r>
            <a:endParaRPr lang="ru-RU" dirty="0"/>
          </a:p>
        </p:txBody>
      </p:sp>
    </p:spTree>
    <p:extLst>
      <p:ext uri="{BB962C8B-B14F-4D97-AF65-F5344CB8AC3E}">
        <p14:creationId xmlns:p14="http://schemas.microsoft.com/office/powerpoint/2010/main" val="293480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58915970"/>
              </p:ext>
            </p:extLst>
          </p:nvPr>
        </p:nvGraphicFramePr>
        <p:xfrm>
          <a:off x="1521034" y="3933056"/>
          <a:ext cx="6077585" cy="541338"/>
        </p:xfrm>
        <a:graphic>
          <a:graphicData uri="http://schemas.openxmlformats.org/drawingml/2006/table">
            <a:tbl>
              <a:tblPr firstRow="1" firstCol="1" bandRow="1"/>
              <a:tblGrid>
                <a:gridCol w="3004820"/>
                <a:gridCol w="3072765"/>
              </a:tblGrid>
              <a:tr h="357384">
                <a:tc>
                  <a:txBody>
                    <a:bodyPr/>
                    <a:lstStyle/>
                    <a:p>
                      <a:pPr algn="just">
                        <a:lnSpc>
                          <a:spcPct val="115000"/>
                        </a:lnSpc>
                        <a:spcAft>
                          <a:spcPts val="0"/>
                        </a:spcAft>
                      </a:pPr>
                      <a:endParaRPr lang="ru-RU" sz="1600" dirty="0">
                        <a:effectLst/>
                        <a:latin typeface="Times New Roman"/>
                        <a:ea typeface="Times New Roman"/>
                        <a:cs typeface="Times New Roman"/>
                      </a:endParaRPr>
                    </a:p>
                    <a:p>
                      <a:pPr algn="ctr">
                        <a:lnSpc>
                          <a:spcPct val="107000"/>
                        </a:lnSpc>
                        <a:spcAft>
                          <a:spcPts val="800"/>
                        </a:spcAft>
                      </a:pPr>
                      <a:r>
                        <a:rPr lang="en-US" sz="1600" dirty="0">
                          <a:effectLst/>
                          <a:latin typeface="Times New Roman"/>
                          <a:ea typeface="Times New Roman"/>
                          <a:cs typeface="Times New Roman"/>
                        </a:rPr>
                        <a:t>(a</a:t>
                      </a:r>
                      <a:r>
                        <a:rPr lang="en-US" sz="1600" dirty="0" smtClean="0">
                          <a:effectLst/>
                          <a:latin typeface="Times New Roman"/>
                          <a:ea typeface="Times New Roman"/>
                          <a:cs typeface="Times New Roman"/>
                        </a:rPr>
                        <a:t>) 1</a:t>
                      </a:r>
                      <a:r>
                        <a:rPr lang="en-US" sz="1600" baseline="0" dirty="0" smtClean="0">
                          <a:effectLst/>
                          <a:latin typeface="Times New Roman"/>
                          <a:ea typeface="Times New Roman"/>
                          <a:cs typeface="Times New Roman"/>
                        </a:rPr>
                        <a:t> MHz</a:t>
                      </a:r>
                      <a:endParaRPr lang="ru-RU"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600" dirty="0">
                        <a:effectLst/>
                        <a:latin typeface="Times New Roman"/>
                        <a:ea typeface="Times New Roman"/>
                        <a:cs typeface="Times New Roman"/>
                      </a:endParaRPr>
                    </a:p>
                    <a:p>
                      <a:pPr algn="ctr">
                        <a:lnSpc>
                          <a:spcPct val="107000"/>
                        </a:lnSpc>
                        <a:spcAft>
                          <a:spcPts val="800"/>
                        </a:spcAft>
                      </a:pPr>
                      <a:r>
                        <a:rPr lang="en-US" sz="1600" dirty="0">
                          <a:effectLst/>
                          <a:latin typeface="Times New Roman"/>
                          <a:ea typeface="Times New Roman"/>
                          <a:cs typeface="Times New Roman"/>
                        </a:rPr>
                        <a:t>(b</a:t>
                      </a:r>
                      <a:r>
                        <a:rPr lang="en-US" sz="1600" dirty="0" smtClean="0">
                          <a:effectLst/>
                          <a:latin typeface="Times New Roman"/>
                          <a:ea typeface="Times New Roman"/>
                          <a:cs typeface="Times New Roman"/>
                        </a:rPr>
                        <a:t>) 100 MHz</a:t>
                      </a:r>
                      <a:endParaRPr lang="ru-RU"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4248777045"/>
              </p:ext>
            </p:extLst>
          </p:nvPr>
        </p:nvGraphicFramePr>
        <p:xfrm>
          <a:off x="742640" y="908720"/>
          <a:ext cx="4119590" cy="2880000"/>
        </p:xfrm>
        <a:graphic>
          <a:graphicData uri="http://schemas.openxmlformats.org/presentationml/2006/ole">
            <mc:AlternateContent xmlns:mc="http://schemas.openxmlformats.org/markup-compatibility/2006">
              <mc:Choice xmlns:v="urn:schemas-microsoft-com:vml" Requires="v">
                <p:oleObj spid="_x0000_s269378" r:id="rId4" imgW="4169664" imgH="2926080" progId="Origin50.Graph">
                  <p:embed/>
                </p:oleObj>
              </mc:Choice>
              <mc:Fallback>
                <p:oleObj r:id="rId4" imgW="4169664" imgH="2926080" progId="Origin50.Grap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40" y="908720"/>
                        <a:ext cx="4119590" cy="28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2586433266"/>
              </p:ext>
            </p:extLst>
          </p:nvPr>
        </p:nvGraphicFramePr>
        <p:xfrm>
          <a:off x="4482244" y="980728"/>
          <a:ext cx="4088447" cy="2880000"/>
        </p:xfrm>
        <a:graphic>
          <a:graphicData uri="http://schemas.openxmlformats.org/presentationml/2006/ole">
            <mc:AlternateContent xmlns:mc="http://schemas.openxmlformats.org/markup-compatibility/2006">
              <mc:Choice xmlns:v="urn:schemas-microsoft-com:vml" Requires="v">
                <p:oleObj spid="_x0000_s269379" r:id="rId6" imgW="4169664" imgH="2926080" progId="Origin50.Graph">
                  <p:embed/>
                </p:oleObj>
              </mc:Choice>
              <mc:Fallback>
                <p:oleObj r:id="rId6" imgW="4169664" imgH="2926080" progId="Origin50.Grap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2244" y="980728"/>
                        <a:ext cx="4088447" cy="28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6"/>
          <p:cNvSpPr>
            <a:spLocks noChangeArrowheads="1"/>
          </p:cNvSpPr>
          <p:nvPr/>
        </p:nvSpPr>
        <p:spPr bwMode="auto">
          <a:xfrm>
            <a:off x="1462089" y="5816600"/>
            <a:ext cx="419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8"/>
          <p:cNvSpPr>
            <a:spLocks noChangeArrowheads="1"/>
          </p:cNvSpPr>
          <p:nvPr/>
        </p:nvSpPr>
        <p:spPr bwMode="auto">
          <a:xfrm>
            <a:off x="1481139" y="5883276"/>
            <a:ext cx="419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403648" y="4560553"/>
            <a:ext cx="6547247" cy="646331"/>
          </a:xfrm>
          <a:prstGeom prst="rect">
            <a:avLst/>
          </a:prstGeom>
        </p:spPr>
        <p:txBody>
          <a:bodyPr wrap="square">
            <a:spAutoFit/>
          </a:bodyPr>
          <a:lstStyle/>
          <a:p>
            <a:r>
              <a:rPr lang="en-US" b="1" i="1" dirty="0" smtClean="0">
                <a:latin typeface="Times New Roman"/>
                <a:ea typeface="Times New Roman"/>
              </a:rPr>
              <a:t>The </a:t>
            </a:r>
            <a:r>
              <a:rPr lang="en-US" b="1" i="1" dirty="0">
                <a:latin typeface="Times New Roman"/>
                <a:ea typeface="Times New Roman"/>
              </a:rPr>
              <a:t>particle conductivity and zeta potential are 4.1·10</a:t>
            </a:r>
            <a:r>
              <a:rPr lang="en-US" b="1" i="1" baseline="30000" dirty="0">
                <a:latin typeface="Times New Roman"/>
                <a:ea typeface="Times New Roman"/>
              </a:rPr>
              <a:t>7</a:t>
            </a:r>
            <a:r>
              <a:rPr lang="en-US" b="1" i="1" dirty="0">
                <a:latin typeface="Times New Roman"/>
                <a:ea typeface="Times New Roman"/>
              </a:rPr>
              <a:t> Sm/m and -20 mV, respectively</a:t>
            </a:r>
            <a:endParaRPr lang="ru-RU" b="1" i="1" dirty="0"/>
          </a:p>
        </p:txBody>
      </p:sp>
      <p:sp>
        <p:nvSpPr>
          <p:cNvPr id="8" name="Прямоугольник 7"/>
          <p:cNvSpPr/>
          <p:nvPr/>
        </p:nvSpPr>
        <p:spPr>
          <a:xfrm>
            <a:off x="326270" y="5206884"/>
            <a:ext cx="8856984" cy="950517"/>
          </a:xfrm>
          <a:prstGeom prst="rect">
            <a:avLst/>
          </a:prstGeom>
        </p:spPr>
        <p:txBody>
          <a:bodyPr wrap="square">
            <a:spAutoFit/>
          </a:bodyPr>
          <a:lstStyle/>
          <a:p>
            <a:pPr indent="449580" algn="just">
              <a:lnSpc>
                <a:spcPct val="150000"/>
              </a:lnSpc>
              <a:spcAft>
                <a:spcPts val="600"/>
              </a:spcAft>
            </a:pPr>
            <a:r>
              <a:rPr lang="en-US" b="1" i="1" dirty="0">
                <a:latin typeface="Times New Roman"/>
                <a:ea typeface="Times New Roman"/>
                <a:cs typeface="Times New Roman"/>
              </a:rPr>
              <a:t>The smaller particle size provides more efficient heating at low frequencies, </a:t>
            </a:r>
            <a:endParaRPr lang="en-US" b="1" i="1" dirty="0" smtClean="0">
              <a:latin typeface="Times New Roman"/>
              <a:ea typeface="Times New Roman"/>
              <a:cs typeface="Times New Roman"/>
            </a:endParaRPr>
          </a:p>
          <a:p>
            <a:pPr indent="449580" algn="just">
              <a:lnSpc>
                <a:spcPct val="150000"/>
              </a:lnSpc>
              <a:spcAft>
                <a:spcPts val="600"/>
              </a:spcAft>
            </a:pPr>
            <a:r>
              <a:rPr lang="en-US" b="1" i="1" dirty="0" smtClean="0">
                <a:latin typeface="Times New Roman"/>
                <a:ea typeface="Times New Roman"/>
                <a:cs typeface="Times New Roman"/>
              </a:rPr>
              <a:t>while </a:t>
            </a:r>
            <a:r>
              <a:rPr lang="en-US" b="1" i="1" dirty="0">
                <a:latin typeface="Times New Roman"/>
                <a:ea typeface="Times New Roman"/>
                <a:cs typeface="Times New Roman"/>
              </a:rPr>
              <a:t>the heating curves of big enough particles possess the peak value.</a:t>
            </a:r>
            <a:endParaRPr lang="ru-RU" sz="1600" b="1" i="1" dirty="0">
              <a:effectLst/>
              <a:latin typeface="Times New Roman"/>
              <a:ea typeface="Times New Roman"/>
              <a:cs typeface="Times New Roman"/>
            </a:endParaRPr>
          </a:p>
        </p:txBody>
      </p:sp>
      <p:sp>
        <p:nvSpPr>
          <p:cNvPr id="9" name="Прямоугольник 8"/>
          <p:cNvSpPr/>
          <p:nvPr/>
        </p:nvSpPr>
        <p:spPr>
          <a:xfrm>
            <a:off x="0" y="320457"/>
            <a:ext cx="8964488" cy="523220"/>
          </a:xfrm>
          <a:prstGeom prst="rect">
            <a:avLst/>
          </a:prstGeom>
        </p:spPr>
        <p:txBody>
          <a:bodyPr wrap="square">
            <a:spAutoFit/>
          </a:bodyPr>
          <a:lstStyle/>
          <a:p>
            <a:pPr lvl="0" algn="ctr" fontAlgn="auto">
              <a:spcBef>
                <a:spcPts val="0"/>
              </a:spcBef>
              <a:spcAft>
                <a:spcPts val="0"/>
              </a:spcAft>
            </a:pPr>
            <a:r>
              <a:rPr lang="en-US" sz="2800" b="1" dirty="0">
                <a:solidFill>
                  <a:srgbClr val="1F497D"/>
                </a:solidFill>
                <a:latin typeface="Arial" pitchFamily="34" charset="0"/>
                <a:cs typeface="Arial" pitchFamily="34" charset="0"/>
              </a:rPr>
              <a:t>Dependences of produced Heat from NPs </a:t>
            </a:r>
            <a:r>
              <a:rPr lang="en-US" sz="2800" b="1" dirty="0" smtClean="0">
                <a:solidFill>
                  <a:srgbClr val="1F497D"/>
                </a:solidFill>
                <a:latin typeface="Arial" pitchFamily="34" charset="0"/>
                <a:cs typeface="Arial" pitchFamily="34" charset="0"/>
              </a:rPr>
              <a:t>size</a:t>
            </a:r>
            <a:endParaRPr lang="en-US" sz="2800" b="1" dirty="0">
              <a:solidFill>
                <a:srgbClr val="1F497D"/>
              </a:solidFill>
              <a:latin typeface="Arial" pitchFamily="34" charset="0"/>
              <a:cs typeface="Arial" pitchFamily="34" charset="0"/>
            </a:endParaRPr>
          </a:p>
        </p:txBody>
      </p:sp>
      <p:pic>
        <p:nvPicPr>
          <p:cNvPr id="269355"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6237312"/>
            <a:ext cx="43227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72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825E50A-8F8F-4454-8219-E27670B9682D}" type="slidenum">
              <a:rPr lang="fr-FR" smtClean="0">
                <a:solidFill>
                  <a:srgbClr val="FFFFFF"/>
                </a:solidFill>
              </a:rPr>
              <a:pPr>
                <a:defRPr/>
              </a:pPr>
              <a:t>2</a:t>
            </a:fld>
            <a:endParaRPr lang="fr-FR" dirty="0">
              <a:solidFill>
                <a:srgbClr val="FFFFFF"/>
              </a:solidFill>
            </a:endParaRPr>
          </a:p>
        </p:txBody>
      </p:sp>
      <p:sp>
        <p:nvSpPr>
          <p:cNvPr id="3" name="Rectangle 2"/>
          <p:cNvSpPr>
            <a:spLocks noChangeArrowheads="1"/>
          </p:cNvSpPr>
          <p:nvPr/>
        </p:nvSpPr>
        <p:spPr bwMode="auto">
          <a:xfrm>
            <a:off x="323528" y="96012"/>
            <a:ext cx="8280920" cy="523220"/>
          </a:xfrm>
          <a:prstGeom prst="rect">
            <a:avLst/>
          </a:prstGeom>
          <a:noFill/>
          <a:ln w="9525">
            <a:noFill/>
            <a:miter lim="800000"/>
            <a:headEnd/>
            <a:tailEnd/>
          </a:ln>
          <a:effectLst/>
        </p:spPr>
        <p:txBody>
          <a:bodyPr wrap="square">
            <a:spAutoFit/>
          </a:bodyPr>
          <a:lstStyle/>
          <a:p>
            <a:pPr algn="ctr" eaLnBrk="0" fontAlgn="auto" hangingPunct="0">
              <a:spcAft>
                <a:spcPts val="0"/>
              </a:spcAft>
              <a:defRPr/>
            </a:pPr>
            <a:r>
              <a:rPr lang="en-US" sz="2800" b="1" kern="0" dirty="0" smtClean="0">
                <a:solidFill>
                  <a:schemeClr val="accent1">
                    <a:lumMod val="50000"/>
                  </a:schemeClr>
                </a:solidFill>
                <a:latin typeface="Times New Roman"/>
              </a:rPr>
              <a:t>RF Ablation for medical application</a:t>
            </a:r>
            <a:endParaRPr lang="en-US" sz="2800" b="1" kern="0" dirty="0">
              <a:solidFill>
                <a:schemeClr val="accent1">
                  <a:lumMod val="50000"/>
                </a:schemeClr>
              </a:solidFill>
              <a:latin typeface="Times New Roman"/>
            </a:endParaRPr>
          </a:p>
        </p:txBody>
      </p:sp>
      <p:pic>
        <p:nvPicPr>
          <p:cNvPr id="4" name="Рисунок 3" descr="https://cdn.comsol.com/wordpress/2016/01/Tumor-in-Healthy-Tissue.png"/>
          <p:cNvPicPr/>
          <p:nvPr/>
        </p:nvPicPr>
        <p:blipFill>
          <a:blip r:embed="rId2">
            <a:extLst>
              <a:ext uri="{28A0092B-C50C-407E-A947-70E740481C1C}">
                <a14:useLocalDpi xmlns:a14="http://schemas.microsoft.com/office/drawing/2010/main" val="0"/>
              </a:ext>
            </a:extLst>
          </a:blip>
          <a:srcRect/>
          <a:stretch>
            <a:fillRect/>
          </a:stretch>
        </p:blipFill>
        <p:spPr bwMode="auto">
          <a:xfrm>
            <a:off x="171788" y="764704"/>
            <a:ext cx="4320000" cy="2520000"/>
          </a:xfrm>
          <a:prstGeom prst="rect">
            <a:avLst/>
          </a:prstGeom>
          <a:noFill/>
          <a:ln>
            <a:noFill/>
          </a:ln>
        </p:spPr>
      </p:pic>
      <p:sp>
        <p:nvSpPr>
          <p:cNvPr id="5" name="Прямоугольник 4"/>
          <p:cNvSpPr/>
          <p:nvPr/>
        </p:nvSpPr>
        <p:spPr>
          <a:xfrm>
            <a:off x="10538" y="3327375"/>
            <a:ext cx="4572000" cy="2492990"/>
          </a:xfrm>
          <a:prstGeom prst="rect">
            <a:avLst/>
          </a:prstGeom>
        </p:spPr>
        <p:txBody>
          <a:bodyPr>
            <a:spAutoFit/>
          </a:bodyPr>
          <a:lstStyle/>
          <a:p>
            <a:r>
              <a:rPr lang="ru-RU" sz="1600" b="1" i="1" dirty="0">
                <a:ea typeface="Times New Roman"/>
              </a:rPr>
              <a:t>A </a:t>
            </a:r>
            <a:r>
              <a:rPr lang="ru-RU" sz="1600" b="1" i="1" dirty="0" err="1">
                <a:ea typeface="Times New Roman"/>
              </a:rPr>
              <a:t>tumor</a:t>
            </a:r>
            <a:r>
              <a:rPr lang="ru-RU" sz="1600" b="1" i="1" dirty="0">
                <a:ea typeface="Times New Roman"/>
              </a:rPr>
              <a:t> </a:t>
            </a:r>
            <a:r>
              <a:rPr lang="ru-RU" sz="1600" b="1" i="1" dirty="0" err="1">
                <a:ea typeface="Times New Roman"/>
              </a:rPr>
              <a:t>within</a:t>
            </a:r>
            <a:r>
              <a:rPr lang="ru-RU" sz="1600" b="1" i="1" dirty="0">
                <a:ea typeface="Times New Roman"/>
              </a:rPr>
              <a:t> </a:t>
            </a:r>
            <a:r>
              <a:rPr lang="ru-RU" sz="1600" b="1" i="1" dirty="0" err="1">
                <a:ea typeface="Times New Roman"/>
              </a:rPr>
              <a:t>healthy</a:t>
            </a:r>
            <a:r>
              <a:rPr lang="ru-RU" sz="1600" b="1" i="1" dirty="0">
                <a:ea typeface="Times New Roman"/>
              </a:rPr>
              <a:t> </a:t>
            </a:r>
            <a:r>
              <a:rPr lang="ru-RU" sz="1600" b="1" i="1" dirty="0" err="1">
                <a:ea typeface="Times New Roman"/>
              </a:rPr>
              <a:t>tissue</a:t>
            </a:r>
            <a:r>
              <a:rPr lang="ru-RU" sz="1600" b="1" i="1" dirty="0">
                <a:ea typeface="Times New Roman"/>
              </a:rPr>
              <a:t>. </a:t>
            </a:r>
            <a:r>
              <a:rPr lang="ru-RU" sz="1600" b="1" i="1" dirty="0" err="1">
                <a:ea typeface="Times New Roman"/>
              </a:rPr>
              <a:t>Capillaries</a:t>
            </a:r>
            <a:r>
              <a:rPr lang="ru-RU" sz="1600" b="1" i="1" dirty="0">
                <a:ea typeface="Times New Roman"/>
              </a:rPr>
              <a:t> </a:t>
            </a:r>
            <a:r>
              <a:rPr lang="ru-RU" sz="1600" b="1" i="1" dirty="0" err="1">
                <a:ea typeface="Times New Roman"/>
              </a:rPr>
              <a:t>perfuse</a:t>
            </a:r>
            <a:r>
              <a:rPr lang="ru-RU" sz="1600" b="1" i="1" dirty="0">
                <a:ea typeface="Times New Roman"/>
              </a:rPr>
              <a:t> </a:t>
            </a:r>
            <a:r>
              <a:rPr lang="ru-RU" sz="1600" b="1" i="1" dirty="0" err="1">
                <a:ea typeface="Times New Roman"/>
              </a:rPr>
              <a:t>blood</a:t>
            </a:r>
            <a:r>
              <a:rPr lang="ru-RU" sz="1600" b="1" i="1" dirty="0">
                <a:ea typeface="Times New Roman"/>
              </a:rPr>
              <a:t> </a:t>
            </a:r>
            <a:r>
              <a:rPr lang="ru-RU" sz="1600" b="1" i="1" dirty="0" err="1">
                <a:ea typeface="Times New Roman"/>
              </a:rPr>
              <a:t>through</a:t>
            </a:r>
            <a:r>
              <a:rPr lang="ru-RU" sz="1600" b="1" i="1" dirty="0">
                <a:ea typeface="Times New Roman"/>
              </a:rPr>
              <a:t> </a:t>
            </a:r>
            <a:r>
              <a:rPr lang="ru-RU" sz="1600" b="1" i="1" dirty="0" err="1">
                <a:ea typeface="Times New Roman"/>
              </a:rPr>
              <a:t>the</a:t>
            </a:r>
            <a:r>
              <a:rPr lang="ru-RU" sz="1600" b="1" i="1" dirty="0">
                <a:ea typeface="Times New Roman"/>
              </a:rPr>
              <a:t> </a:t>
            </a:r>
            <a:r>
              <a:rPr lang="ru-RU" sz="1600" b="1" i="1" dirty="0" err="1">
                <a:ea typeface="Times New Roman"/>
              </a:rPr>
              <a:t>tissue</a:t>
            </a:r>
            <a:r>
              <a:rPr lang="ru-RU" sz="1600" b="1" i="1" dirty="0">
                <a:ea typeface="Times New Roman"/>
              </a:rPr>
              <a:t> </a:t>
            </a:r>
            <a:r>
              <a:rPr lang="ru-RU" sz="1600" b="1" i="1" dirty="0" err="1">
                <a:ea typeface="Times New Roman"/>
              </a:rPr>
              <a:t>and</a:t>
            </a:r>
            <a:r>
              <a:rPr lang="ru-RU" sz="1600" b="1" i="1" dirty="0">
                <a:ea typeface="Times New Roman"/>
              </a:rPr>
              <a:t> </a:t>
            </a:r>
            <a:r>
              <a:rPr lang="ru-RU" sz="1600" b="1" i="1" dirty="0" err="1">
                <a:ea typeface="Times New Roman"/>
              </a:rPr>
              <a:t>tumor</a:t>
            </a:r>
            <a:r>
              <a:rPr lang="ru-RU" sz="1600" b="1" i="1" dirty="0" smtClean="0">
                <a:ea typeface="Times New Roman"/>
              </a:rPr>
              <a:t>.</a:t>
            </a:r>
            <a:endParaRPr lang="en-US" sz="1600" b="1" i="1" dirty="0" smtClean="0">
              <a:ea typeface="Times New Roman"/>
            </a:endParaRPr>
          </a:p>
          <a:p>
            <a:endParaRPr lang="en-US" sz="1600" b="1" i="1" dirty="0"/>
          </a:p>
          <a:p>
            <a:r>
              <a:rPr lang="en-US" b="1" dirty="0" smtClean="0">
                <a:solidFill>
                  <a:schemeClr val="accent5">
                    <a:lumMod val="50000"/>
                  </a:schemeClr>
                </a:solidFill>
              </a:rPr>
              <a:t>Starting with cardiac arrhythmia treatment more than 30 years ago,</a:t>
            </a:r>
          </a:p>
          <a:p>
            <a:r>
              <a:rPr lang="en-US" b="1" dirty="0" smtClean="0">
                <a:solidFill>
                  <a:schemeClr val="accent5">
                    <a:lumMod val="50000"/>
                  </a:schemeClr>
                </a:solidFill>
              </a:rPr>
              <a:t>RF ablation has found clinical application in a number of diseases: </a:t>
            </a:r>
          </a:p>
          <a:p>
            <a:r>
              <a:rPr lang="en-US" b="1" dirty="0" smtClean="0">
                <a:solidFill>
                  <a:schemeClr val="accent5">
                    <a:lumMod val="50000"/>
                  </a:schemeClr>
                </a:solidFill>
              </a:rPr>
              <a:t>for certain types of cardiac arrhythmia, and cancers.</a:t>
            </a:r>
            <a:endParaRPr lang="ru-RU" b="1" dirty="0">
              <a:solidFill>
                <a:schemeClr val="accent5">
                  <a:lumMod val="50000"/>
                </a:schemeClr>
              </a:solidFill>
            </a:endParaRPr>
          </a:p>
        </p:txBody>
      </p:sp>
      <p:sp>
        <p:nvSpPr>
          <p:cNvPr id="6" name="Прямоугольник 5"/>
          <p:cNvSpPr/>
          <p:nvPr/>
        </p:nvSpPr>
        <p:spPr>
          <a:xfrm>
            <a:off x="4565815" y="711912"/>
            <a:ext cx="4572000" cy="2554545"/>
          </a:xfrm>
          <a:prstGeom prst="rect">
            <a:avLst/>
          </a:prstGeom>
        </p:spPr>
        <p:txBody>
          <a:bodyPr>
            <a:spAutoFit/>
          </a:bodyPr>
          <a:lstStyle/>
          <a:p>
            <a:pPr marL="285750" indent="-285750">
              <a:buFont typeface="Arial" panose="020B0604020202020204" pitchFamily="34" charset="0"/>
              <a:buChar char="•"/>
            </a:pPr>
            <a:r>
              <a:rPr lang="en-US" sz="1600" b="1" dirty="0" smtClean="0">
                <a:latin typeface="Arial" panose="020B0604020202020204" pitchFamily="34" charset="0"/>
                <a:ea typeface="Times New Roman"/>
                <a:cs typeface="Arial" panose="020B0604020202020204" pitchFamily="34" charset="0"/>
              </a:rPr>
              <a:t>Radiofrequency (RF) ablation is a treatment modality that kills unwanted tissue by heat</a:t>
            </a:r>
            <a:r>
              <a:rPr lang="ru-RU" sz="1600" b="1" dirty="0" smtClean="0">
                <a:latin typeface="Arial" panose="020B0604020202020204" pitchFamily="34" charset="0"/>
                <a:ea typeface="Times New Roman"/>
                <a:cs typeface="Arial" panose="020B0604020202020204" pitchFamily="34" charset="0"/>
              </a:rPr>
              <a:t>. </a:t>
            </a:r>
            <a:endParaRPr lang="en-US" sz="1600" b="1" dirty="0" smtClean="0">
              <a:latin typeface="Arial" panose="020B0604020202020204" pitchFamily="34" charset="0"/>
              <a:ea typeface="Times New Roman"/>
              <a:cs typeface="Arial" panose="020B0604020202020204" pitchFamily="34" charset="0"/>
            </a:endParaRPr>
          </a:p>
          <a:p>
            <a:pPr marL="285750" indent="-285750">
              <a:buFont typeface="Arial" panose="020B0604020202020204" pitchFamily="34" charset="0"/>
              <a:buChar char="•"/>
            </a:pPr>
            <a:r>
              <a:rPr lang="ru-RU" sz="1600" b="1" dirty="0" err="1" smtClean="0">
                <a:latin typeface="Arial" panose="020B0604020202020204" pitchFamily="34" charset="0"/>
                <a:ea typeface="Times New Roman"/>
                <a:cs typeface="Arial" panose="020B0604020202020204" pitchFamily="34" charset="0"/>
              </a:rPr>
              <a:t>The</a:t>
            </a:r>
            <a:r>
              <a:rPr lang="ru-RU" sz="1600" b="1" dirty="0" smtClean="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ability</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to</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target</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this</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heat</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to</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specific</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localized</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tissue</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areas</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is</a:t>
            </a:r>
            <a:r>
              <a:rPr lang="ru-RU" sz="1600" b="1" dirty="0">
                <a:latin typeface="Arial" panose="020B0604020202020204" pitchFamily="34" charset="0"/>
                <a:ea typeface="Times New Roman"/>
                <a:cs typeface="Arial" panose="020B0604020202020204" pitchFamily="34" charset="0"/>
              </a:rPr>
              <a:t> a </a:t>
            </a:r>
            <a:r>
              <a:rPr lang="ru-RU" sz="1600" b="1" dirty="0" err="1">
                <a:latin typeface="Arial" panose="020B0604020202020204" pitchFamily="34" charset="0"/>
                <a:ea typeface="Times New Roman"/>
                <a:cs typeface="Arial" panose="020B0604020202020204" pitchFamily="34" charset="0"/>
              </a:rPr>
              <a:t>key</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advantage</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of</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the</a:t>
            </a:r>
            <a:r>
              <a:rPr lang="ru-RU" sz="1600" b="1" dirty="0">
                <a:latin typeface="Arial" panose="020B0604020202020204" pitchFamily="34" charset="0"/>
                <a:ea typeface="Times New Roman"/>
                <a:cs typeface="Arial" panose="020B0604020202020204" pitchFamily="34" charset="0"/>
              </a:rPr>
              <a:t> </a:t>
            </a:r>
            <a:r>
              <a:rPr lang="ru-RU" sz="1600" b="1" u="sng" dirty="0" err="1">
                <a:solidFill>
                  <a:srgbClr val="0000FF"/>
                </a:solidFill>
                <a:latin typeface="Arial" panose="020B0604020202020204" pitchFamily="34" charset="0"/>
                <a:ea typeface="Times New Roman"/>
                <a:cs typeface="Arial" panose="020B0604020202020204" pitchFamily="34" charset="0"/>
                <a:hlinkClick r:id="rId3"/>
              </a:rPr>
              <a:t>radiofrequency</a:t>
            </a:r>
            <a:r>
              <a:rPr lang="ru-RU" sz="1600" b="1" u="sng" dirty="0">
                <a:solidFill>
                  <a:srgbClr val="0000FF"/>
                </a:solidFill>
                <a:latin typeface="Arial" panose="020B0604020202020204" pitchFamily="34" charset="0"/>
                <a:ea typeface="Times New Roman"/>
                <a:cs typeface="Arial" panose="020B0604020202020204" pitchFamily="34" charset="0"/>
                <a:hlinkClick r:id="rId3"/>
              </a:rPr>
              <a:t> </a:t>
            </a:r>
            <a:r>
              <a:rPr lang="ru-RU" sz="1600" b="1" u="sng" dirty="0" err="1">
                <a:solidFill>
                  <a:srgbClr val="0000FF"/>
                </a:solidFill>
                <a:latin typeface="Arial" panose="020B0604020202020204" pitchFamily="34" charset="0"/>
                <a:ea typeface="Times New Roman"/>
                <a:cs typeface="Arial" panose="020B0604020202020204" pitchFamily="34" charset="0"/>
                <a:hlinkClick r:id="rId3"/>
              </a:rPr>
              <a:t>tissue</a:t>
            </a:r>
            <a:r>
              <a:rPr lang="ru-RU" sz="1600" b="1" u="sng" dirty="0">
                <a:solidFill>
                  <a:srgbClr val="0000FF"/>
                </a:solidFill>
                <a:latin typeface="Arial" panose="020B0604020202020204" pitchFamily="34" charset="0"/>
                <a:ea typeface="Times New Roman"/>
                <a:cs typeface="Arial" panose="020B0604020202020204" pitchFamily="34" charset="0"/>
                <a:hlinkClick r:id="rId3"/>
              </a:rPr>
              <a:t> </a:t>
            </a:r>
            <a:r>
              <a:rPr lang="ru-RU" sz="1600" b="1" u="sng" dirty="0" err="1">
                <a:solidFill>
                  <a:srgbClr val="0000FF"/>
                </a:solidFill>
                <a:latin typeface="Arial" panose="020B0604020202020204" pitchFamily="34" charset="0"/>
                <a:ea typeface="Times New Roman"/>
                <a:cs typeface="Arial" panose="020B0604020202020204" pitchFamily="34" charset="0"/>
                <a:hlinkClick r:id="rId3"/>
              </a:rPr>
              <a:t>ablation</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technique</a:t>
            </a:r>
            <a:r>
              <a:rPr lang="ru-RU" sz="1600" b="1" dirty="0">
                <a:latin typeface="Arial" panose="020B0604020202020204" pitchFamily="34" charset="0"/>
                <a:ea typeface="Times New Roman"/>
                <a:cs typeface="Arial" panose="020B0604020202020204" pitchFamily="34" charset="0"/>
              </a:rPr>
              <a:t>. </a:t>
            </a:r>
          </a:p>
          <a:p>
            <a:pPr marL="285750" indent="-285750">
              <a:buFont typeface="Arial" panose="020B0604020202020204" pitchFamily="34" charset="0"/>
              <a:buChar char="•"/>
            </a:pPr>
            <a:r>
              <a:rPr lang="ru-RU" sz="1600" b="1" dirty="0" err="1">
                <a:latin typeface="Arial" panose="020B0604020202020204" pitchFamily="34" charset="0"/>
                <a:ea typeface="Times New Roman"/>
                <a:cs typeface="Arial" panose="020B0604020202020204" pitchFamily="34" charset="0"/>
              </a:rPr>
              <a:t>In</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one</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of</a:t>
            </a:r>
            <a:r>
              <a:rPr lang="ru-RU" sz="1600" b="1" dirty="0">
                <a:latin typeface="Arial" panose="020B0604020202020204" pitchFamily="34" charset="0"/>
                <a:ea typeface="Times New Roman"/>
                <a:cs typeface="Arial" panose="020B0604020202020204" pitchFamily="34" charset="0"/>
              </a:rPr>
              <a:t> </a:t>
            </a:r>
            <a:r>
              <a:rPr lang="ru-RU" sz="1600" b="1" u="sng" dirty="0" err="1">
                <a:solidFill>
                  <a:srgbClr val="0000FF"/>
                </a:solidFill>
                <a:latin typeface="Arial" panose="020B0604020202020204" pitchFamily="34" charset="0"/>
                <a:ea typeface="Times New Roman"/>
                <a:cs typeface="Arial" panose="020B0604020202020204" pitchFamily="34" charset="0"/>
                <a:hlinkClick r:id="rId4"/>
              </a:rPr>
              <a:t>many</a:t>
            </a:r>
            <a:r>
              <a:rPr lang="ru-RU" sz="1600" b="1" u="sng" dirty="0">
                <a:solidFill>
                  <a:srgbClr val="0000FF"/>
                </a:solidFill>
                <a:latin typeface="Arial" panose="020B0604020202020204" pitchFamily="34" charset="0"/>
                <a:ea typeface="Times New Roman"/>
                <a:cs typeface="Arial" panose="020B0604020202020204" pitchFamily="34" charset="0"/>
                <a:hlinkClick r:id="rId4"/>
              </a:rPr>
              <a:t> </a:t>
            </a:r>
            <a:r>
              <a:rPr lang="ru-RU" sz="1600" b="1" u="sng" dirty="0" err="1">
                <a:solidFill>
                  <a:srgbClr val="0000FF"/>
                </a:solidFill>
                <a:latin typeface="Arial" panose="020B0604020202020204" pitchFamily="34" charset="0"/>
                <a:ea typeface="Times New Roman"/>
                <a:cs typeface="Arial" panose="020B0604020202020204" pitchFamily="34" charset="0"/>
                <a:hlinkClick r:id="rId4"/>
              </a:rPr>
              <a:t>medical</a:t>
            </a:r>
            <a:r>
              <a:rPr lang="ru-RU" sz="1600" b="1" u="sng" dirty="0">
                <a:solidFill>
                  <a:srgbClr val="0000FF"/>
                </a:solidFill>
                <a:latin typeface="Arial" panose="020B0604020202020204" pitchFamily="34" charset="0"/>
                <a:ea typeface="Times New Roman"/>
                <a:cs typeface="Arial" panose="020B0604020202020204" pitchFamily="34" charset="0"/>
                <a:hlinkClick r:id="rId4"/>
              </a:rPr>
              <a:t> </a:t>
            </a:r>
            <a:r>
              <a:rPr lang="ru-RU" sz="1600" b="1" u="sng" dirty="0" err="1">
                <a:solidFill>
                  <a:srgbClr val="0000FF"/>
                </a:solidFill>
                <a:latin typeface="Arial" panose="020B0604020202020204" pitchFamily="34" charset="0"/>
                <a:ea typeface="Times New Roman"/>
                <a:cs typeface="Arial" panose="020B0604020202020204" pitchFamily="34" charset="0"/>
                <a:hlinkClick r:id="rId4"/>
              </a:rPr>
              <a:t>applications</a:t>
            </a:r>
            <a:r>
              <a:rPr lang="ru-RU" sz="1600" b="1" dirty="0">
                <a:latin typeface="Arial" panose="020B0604020202020204" pitchFamily="34" charset="0"/>
                <a:ea typeface="Times New Roman"/>
                <a:cs typeface="Arial" panose="020B0604020202020204" pitchFamily="34" charset="0"/>
              </a:rPr>
              <a:t>, a </a:t>
            </a:r>
            <a:r>
              <a:rPr lang="ru-RU" sz="1600" b="1" dirty="0" err="1">
                <a:latin typeface="Arial" panose="020B0604020202020204" pitchFamily="34" charset="0"/>
                <a:ea typeface="Times New Roman"/>
                <a:cs typeface="Arial" panose="020B0604020202020204" pitchFamily="34" charset="0"/>
              </a:rPr>
              <a:t>cancerous</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tumor</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is</a:t>
            </a:r>
            <a:r>
              <a:rPr lang="ru-RU" sz="1600" b="1" dirty="0">
                <a:latin typeface="Arial" panose="020B0604020202020204" pitchFamily="34" charset="0"/>
                <a:ea typeface="Times New Roman"/>
                <a:cs typeface="Arial" panose="020B0604020202020204" pitchFamily="34" charset="0"/>
              </a:rPr>
              <a:t> a </a:t>
            </a:r>
            <a:r>
              <a:rPr lang="ru-RU" sz="1600" b="1" dirty="0" err="1">
                <a:latin typeface="Arial" panose="020B0604020202020204" pitchFamily="34" charset="0"/>
                <a:ea typeface="Times New Roman"/>
                <a:cs typeface="Arial" panose="020B0604020202020204" pitchFamily="34" charset="0"/>
              </a:rPr>
              <a:t>localized</a:t>
            </a:r>
            <a:r>
              <a:rPr lang="ru-RU" sz="1600" b="1" dirty="0">
                <a:latin typeface="Arial" panose="020B0604020202020204" pitchFamily="34" charset="0"/>
                <a:ea typeface="Times New Roman"/>
                <a:cs typeface="Arial" panose="020B0604020202020204" pitchFamily="34" charset="0"/>
              </a:rPr>
              <a:t> </a:t>
            </a:r>
            <a:r>
              <a:rPr lang="ru-RU" sz="1600" b="1" dirty="0" err="1">
                <a:latin typeface="Arial" panose="020B0604020202020204" pitchFamily="34" charset="0"/>
                <a:ea typeface="Times New Roman"/>
                <a:cs typeface="Arial" panose="020B0604020202020204" pitchFamily="34" charset="0"/>
              </a:rPr>
              <a:t>target</a:t>
            </a:r>
            <a:r>
              <a:rPr lang="ru-RU" sz="1600" b="1" dirty="0">
                <a:latin typeface="Arial" panose="020B0604020202020204" pitchFamily="34" charset="0"/>
                <a:ea typeface="Times New Roman"/>
                <a:cs typeface="Arial" panose="020B0604020202020204" pitchFamily="34" charset="0"/>
              </a:rPr>
              <a:t>. </a:t>
            </a:r>
            <a:endParaRPr lang="en-US" sz="1600" b="1" dirty="0" smtClean="0">
              <a:latin typeface="Arial" panose="020B0604020202020204" pitchFamily="34" charset="0"/>
              <a:ea typeface="Times New Roman"/>
              <a:cs typeface="Arial" panose="020B0604020202020204" pitchFamily="34" charset="0"/>
            </a:endParaRPr>
          </a:p>
          <a:p>
            <a:r>
              <a:rPr lang="ru-RU" sz="1600" b="1" dirty="0" smtClean="0">
                <a:latin typeface="Arial" panose="020B0604020202020204" pitchFamily="34" charset="0"/>
                <a:ea typeface="Times New Roman"/>
                <a:cs typeface="Arial" panose="020B0604020202020204" pitchFamily="34" charset="0"/>
              </a:rPr>
              <a:t> </a:t>
            </a:r>
            <a:endParaRPr lang="ru-RU" sz="1600" b="1" dirty="0">
              <a:latin typeface="Arial" panose="020B0604020202020204" pitchFamily="34" charset="0"/>
              <a:cs typeface="Arial" panose="020B0604020202020204" pitchFamily="34" charset="0"/>
            </a:endParaRPr>
          </a:p>
        </p:txBody>
      </p:sp>
      <p:pic>
        <p:nvPicPr>
          <p:cNvPr id="7" name="Рисунок 6" descr="https://cdn.comsol.com/wordpress/2016/01/Monopolar-radiofrequency-applicator.png"/>
          <p:cNvPicPr/>
          <p:nvPr/>
        </p:nvPicPr>
        <p:blipFill>
          <a:blip r:embed="rId5">
            <a:extLst>
              <a:ext uri="{28A0092B-C50C-407E-A947-70E740481C1C}">
                <a14:useLocalDpi xmlns:a14="http://schemas.microsoft.com/office/drawing/2010/main" val="0"/>
              </a:ext>
            </a:extLst>
          </a:blip>
          <a:srcRect/>
          <a:stretch>
            <a:fillRect/>
          </a:stretch>
        </p:blipFill>
        <p:spPr bwMode="auto">
          <a:xfrm>
            <a:off x="4728737" y="3068960"/>
            <a:ext cx="4320000" cy="2880000"/>
          </a:xfrm>
          <a:prstGeom prst="rect">
            <a:avLst/>
          </a:prstGeom>
          <a:noFill/>
          <a:ln>
            <a:noFill/>
          </a:ln>
        </p:spPr>
      </p:pic>
      <p:sp>
        <p:nvSpPr>
          <p:cNvPr id="8" name="Прямоугольник 7"/>
          <p:cNvSpPr/>
          <p:nvPr/>
        </p:nvSpPr>
        <p:spPr>
          <a:xfrm>
            <a:off x="4611088" y="6150333"/>
            <a:ext cx="4572000" cy="584775"/>
          </a:xfrm>
          <a:prstGeom prst="rect">
            <a:avLst/>
          </a:prstGeom>
        </p:spPr>
        <p:txBody>
          <a:bodyPr>
            <a:spAutoFit/>
          </a:bodyPr>
          <a:lstStyle/>
          <a:p>
            <a:r>
              <a:rPr lang="ru-RU" sz="1600" b="1" i="1" dirty="0">
                <a:latin typeface="+mj-lt"/>
                <a:ea typeface="Times New Roman"/>
              </a:rPr>
              <a:t>A </a:t>
            </a:r>
            <a:r>
              <a:rPr lang="ru-RU" sz="1600" b="1" i="1" dirty="0" err="1">
                <a:latin typeface="+mj-lt"/>
                <a:ea typeface="Times New Roman"/>
              </a:rPr>
              <a:t>monopolar</a:t>
            </a:r>
            <a:r>
              <a:rPr lang="ru-RU" sz="1600" b="1" i="1" dirty="0">
                <a:latin typeface="+mj-lt"/>
                <a:ea typeface="Times New Roman"/>
              </a:rPr>
              <a:t> </a:t>
            </a:r>
            <a:r>
              <a:rPr lang="ru-RU" sz="1600" b="1" i="1" dirty="0" err="1">
                <a:latin typeface="+mj-lt"/>
                <a:ea typeface="Times New Roman"/>
              </a:rPr>
              <a:t>radiofrequency</a:t>
            </a:r>
            <a:r>
              <a:rPr lang="ru-RU" sz="1600" b="1" i="1" dirty="0">
                <a:latin typeface="+mj-lt"/>
                <a:ea typeface="Times New Roman"/>
              </a:rPr>
              <a:t> </a:t>
            </a:r>
            <a:r>
              <a:rPr lang="ru-RU" sz="1600" b="1" i="1" dirty="0" err="1">
                <a:latin typeface="+mj-lt"/>
                <a:ea typeface="Times New Roman"/>
              </a:rPr>
              <a:t>applicator</a:t>
            </a:r>
            <a:r>
              <a:rPr lang="ru-RU" sz="1600" b="1" i="1" dirty="0">
                <a:latin typeface="+mj-lt"/>
                <a:ea typeface="Times New Roman"/>
              </a:rPr>
              <a:t> </a:t>
            </a:r>
            <a:r>
              <a:rPr lang="ru-RU" sz="1600" b="1" i="1" dirty="0" err="1">
                <a:latin typeface="+mj-lt"/>
                <a:ea typeface="Times New Roman"/>
              </a:rPr>
              <a:t>and</a:t>
            </a:r>
            <a:r>
              <a:rPr lang="ru-RU" sz="1600" b="1" i="1" dirty="0">
                <a:latin typeface="+mj-lt"/>
                <a:ea typeface="Times New Roman"/>
              </a:rPr>
              <a:t> a </a:t>
            </a:r>
            <a:r>
              <a:rPr lang="ru-RU" sz="1600" b="1" i="1" dirty="0" err="1">
                <a:latin typeface="+mj-lt"/>
                <a:ea typeface="Times New Roman"/>
              </a:rPr>
              <a:t>patch</a:t>
            </a:r>
            <a:r>
              <a:rPr lang="ru-RU" sz="1600" b="1" i="1" dirty="0">
                <a:latin typeface="+mj-lt"/>
                <a:ea typeface="Times New Roman"/>
              </a:rPr>
              <a:t> </a:t>
            </a:r>
            <a:r>
              <a:rPr lang="ru-RU" sz="1600" b="1" i="1" dirty="0" err="1">
                <a:latin typeface="+mj-lt"/>
                <a:ea typeface="Times New Roman"/>
              </a:rPr>
              <a:t>electrode</a:t>
            </a:r>
            <a:r>
              <a:rPr lang="ru-RU" sz="1600" b="1" i="1" dirty="0">
                <a:latin typeface="+mj-lt"/>
                <a:ea typeface="Times New Roman"/>
              </a:rPr>
              <a:t> </a:t>
            </a:r>
            <a:r>
              <a:rPr lang="ru-RU" sz="1600" b="1" i="1" dirty="0" err="1">
                <a:latin typeface="+mj-lt"/>
                <a:ea typeface="Times New Roman"/>
              </a:rPr>
              <a:t>on</a:t>
            </a:r>
            <a:r>
              <a:rPr lang="ru-RU" sz="1600" b="1" i="1" dirty="0">
                <a:latin typeface="+mj-lt"/>
                <a:ea typeface="Times New Roman"/>
              </a:rPr>
              <a:t> </a:t>
            </a:r>
            <a:r>
              <a:rPr lang="ru-RU" sz="1600" b="1" i="1" dirty="0" err="1">
                <a:latin typeface="+mj-lt"/>
                <a:ea typeface="Times New Roman"/>
              </a:rPr>
              <a:t>the</a:t>
            </a:r>
            <a:r>
              <a:rPr lang="ru-RU" sz="1600" b="1" i="1" dirty="0">
                <a:latin typeface="+mj-lt"/>
                <a:ea typeface="Times New Roman"/>
              </a:rPr>
              <a:t> </a:t>
            </a:r>
            <a:r>
              <a:rPr lang="ru-RU" sz="1600" b="1" i="1" dirty="0" err="1">
                <a:latin typeface="+mj-lt"/>
                <a:ea typeface="Times New Roman"/>
              </a:rPr>
              <a:t>skin’s</a:t>
            </a:r>
            <a:r>
              <a:rPr lang="ru-RU" sz="1600" b="1" i="1" dirty="0">
                <a:latin typeface="+mj-lt"/>
                <a:ea typeface="Times New Roman"/>
              </a:rPr>
              <a:t> </a:t>
            </a:r>
            <a:r>
              <a:rPr lang="ru-RU" sz="1600" b="1" i="1" dirty="0" err="1">
                <a:latin typeface="+mj-lt"/>
                <a:ea typeface="Times New Roman"/>
              </a:rPr>
              <a:t>surface</a:t>
            </a:r>
            <a:r>
              <a:rPr lang="ru-RU" sz="1600" b="1" i="1" dirty="0">
                <a:latin typeface="+mj-lt"/>
                <a:ea typeface="Times New Roman"/>
              </a:rPr>
              <a:t>.</a:t>
            </a:r>
            <a:endParaRPr lang="ru-RU" sz="1600" b="1" dirty="0">
              <a:effectLst/>
              <a:latin typeface="+mj-lt"/>
              <a:ea typeface="Times New Roman"/>
            </a:endParaRPr>
          </a:p>
        </p:txBody>
      </p:sp>
      <p:sp>
        <p:nvSpPr>
          <p:cNvPr id="9" name="Прямоугольник 8"/>
          <p:cNvSpPr/>
          <p:nvPr/>
        </p:nvSpPr>
        <p:spPr>
          <a:xfrm>
            <a:off x="39088" y="5948960"/>
            <a:ext cx="4572000" cy="70788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0000"/>
                </a:solidFill>
                <a:effectLst/>
                <a:uLnTx/>
                <a:uFillTx/>
              </a:rPr>
              <a:t>RF with 1…100 MHz: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0000"/>
                </a:solidFill>
                <a:effectLst/>
                <a:uLnTx/>
                <a:uFillTx/>
              </a:rPr>
              <a:t>penetration depth  - 10 m … 10 cm!</a:t>
            </a:r>
            <a:endParaRPr kumimoji="0" lang="ru-RU" sz="2000" b="1" i="1"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191307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916238" y="115888"/>
            <a:ext cx="2954655" cy="646331"/>
          </a:xfrm>
          <a:prstGeom prst="rect">
            <a:avLst/>
          </a:prstGeom>
          <a:noFill/>
          <a:ln w="9525">
            <a:noFill/>
            <a:miter lim="800000"/>
            <a:headEnd/>
            <a:tailEnd/>
          </a:ln>
        </p:spPr>
        <p:txBody>
          <a:bodyPr wrap="none">
            <a:spAutoFit/>
          </a:bodyPr>
          <a:lstStyle/>
          <a:p>
            <a:pPr eaLnBrk="0" hangingPunct="0"/>
            <a:r>
              <a:rPr lang="en-US" sz="3600" b="1" dirty="0" smtClean="0">
                <a:solidFill>
                  <a:schemeClr val="accent6">
                    <a:lumMod val="75000"/>
                  </a:schemeClr>
                </a:solidFill>
              </a:rPr>
              <a:t>Conclusions</a:t>
            </a:r>
            <a:endParaRPr lang="en-US" sz="3600" b="1" dirty="0">
              <a:solidFill>
                <a:schemeClr val="accent6">
                  <a:lumMod val="75000"/>
                </a:schemeClr>
              </a:solidFill>
            </a:endParaRPr>
          </a:p>
        </p:txBody>
      </p:sp>
      <p:sp>
        <p:nvSpPr>
          <p:cNvPr id="41987" name="Text Box 3"/>
          <p:cNvSpPr txBox="1">
            <a:spLocks noChangeArrowheads="1"/>
          </p:cNvSpPr>
          <p:nvPr/>
        </p:nvSpPr>
        <p:spPr bwMode="auto">
          <a:xfrm>
            <a:off x="235047" y="980728"/>
            <a:ext cx="8317036" cy="7109639"/>
          </a:xfrm>
          <a:prstGeom prst="rect">
            <a:avLst/>
          </a:prstGeom>
          <a:noFill/>
          <a:ln w="9525">
            <a:noFill/>
            <a:miter lim="800000"/>
            <a:headEnd/>
            <a:tailEnd/>
          </a:ln>
        </p:spPr>
        <p:txBody>
          <a:bodyPr wrap="square">
            <a:spAutoFit/>
          </a:bodyPr>
          <a:lstStyle/>
          <a:p>
            <a:pPr marL="285750" lvl="0" indent="-285750" algn="just">
              <a:spcAft>
                <a:spcPts val="0"/>
              </a:spcAft>
              <a:buFont typeface="Arial" panose="020B0604020202020204" pitchFamily="34" charset="0"/>
              <a:buChar char="•"/>
            </a:pPr>
            <a:r>
              <a:rPr lang="en-US" b="1" dirty="0">
                <a:solidFill>
                  <a:prstClr val="black"/>
                </a:solidFill>
                <a:latin typeface="+mj-lt"/>
                <a:ea typeface="Times New Roman"/>
                <a:cs typeface="Times New Roman"/>
              </a:rPr>
              <a:t>The obtained results indicate that </a:t>
            </a:r>
            <a:r>
              <a:rPr lang="en-US" b="1" dirty="0" smtClean="0">
                <a:solidFill>
                  <a:prstClr val="black"/>
                </a:solidFill>
                <a:latin typeface="+mj-lt"/>
                <a:ea typeface="Times New Roman"/>
                <a:cs typeface="Times New Roman"/>
              </a:rPr>
              <a:t>Si NPs </a:t>
            </a:r>
            <a:r>
              <a:rPr lang="en-US" b="1" dirty="0">
                <a:solidFill>
                  <a:prstClr val="black"/>
                </a:solidFill>
                <a:latin typeface="+mj-lt"/>
                <a:ea typeface="Times New Roman"/>
                <a:cs typeface="Times New Roman"/>
              </a:rPr>
              <a:t>can act as sensitizers of the RF induced hyperthermia for biomedical </a:t>
            </a:r>
            <a:r>
              <a:rPr lang="en-US" b="1" dirty="0" smtClean="0">
                <a:solidFill>
                  <a:prstClr val="black"/>
                </a:solidFill>
                <a:latin typeface="+mj-lt"/>
                <a:ea typeface="Times New Roman"/>
                <a:cs typeface="Times New Roman"/>
              </a:rPr>
              <a:t>applications -</a:t>
            </a:r>
            <a:r>
              <a:rPr lang="en-US" b="1" dirty="0">
                <a:solidFill>
                  <a:prstClr val="black"/>
                </a:solidFill>
                <a:latin typeface="+mj-lt"/>
              </a:rPr>
              <a:t> hyperthermia of cancer</a:t>
            </a:r>
            <a:r>
              <a:rPr lang="en-US" b="1" dirty="0" smtClean="0">
                <a:solidFill>
                  <a:prstClr val="black"/>
                </a:solidFill>
                <a:latin typeface="+mj-lt"/>
                <a:ea typeface="Times New Roman"/>
                <a:cs typeface="Times New Roman"/>
              </a:rPr>
              <a:t>.</a:t>
            </a:r>
            <a:endParaRPr lang="ru-RU" b="1" dirty="0">
              <a:solidFill>
                <a:prstClr val="black"/>
              </a:solidFill>
              <a:latin typeface="+mj-lt"/>
              <a:ea typeface="Times New Roman"/>
              <a:cs typeface="Times New Roman"/>
            </a:endParaRPr>
          </a:p>
          <a:p>
            <a:pPr marL="355600" indent="-355600" eaLnBrk="0" hangingPunct="0">
              <a:buFontTx/>
              <a:buChar char="•"/>
            </a:pPr>
            <a:endParaRPr lang="en-US" b="1" dirty="0">
              <a:solidFill>
                <a:schemeClr val="bg1"/>
              </a:solidFill>
              <a:latin typeface="+mj-lt"/>
            </a:endParaRPr>
          </a:p>
          <a:p>
            <a:pPr marL="285750" lvl="0" indent="-285750" algn="just">
              <a:spcAft>
                <a:spcPts val="0"/>
              </a:spcAft>
              <a:buFont typeface="Arial" panose="020B0604020202020204" pitchFamily="34" charset="0"/>
              <a:buChar char="•"/>
            </a:pPr>
            <a:r>
              <a:rPr lang="en-CA" b="1" kern="150" dirty="0" smtClean="0">
                <a:solidFill>
                  <a:prstClr val="black">
                    <a:lumMod val="75000"/>
                    <a:lumOff val="25000"/>
                  </a:prstClr>
                </a:solidFill>
                <a:latin typeface="+mj-lt"/>
                <a:ea typeface="MS Mincho"/>
              </a:rPr>
              <a:t>Presence </a:t>
            </a:r>
            <a:r>
              <a:rPr lang="en-CA" b="1" kern="150" dirty="0">
                <a:solidFill>
                  <a:prstClr val="black">
                    <a:lumMod val="75000"/>
                    <a:lumOff val="25000"/>
                  </a:prstClr>
                </a:solidFill>
                <a:latin typeface="+mj-lt"/>
                <a:ea typeface="MS Mincho"/>
              </a:rPr>
              <a:t>of NPs can significantly affect the RF heating, especially at low electrolyte conductivities. </a:t>
            </a:r>
            <a:endParaRPr lang="en-CA" b="1" kern="150" dirty="0" smtClean="0">
              <a:solidFill>
                <a:prstClr val="black">
                  <a:lumMod val="75000"/>
                  <a:lumOff val="25000"/>
                </a:prstClr>
              </a:solidFill>
              <a:latin typeface="+mj-lt"/>
              <a:ea typeface="MS Mincho"/>
            </a:endParaRPr>
          </a:p>
          <a:p>
            <a:pPr marL="285750" lvl="0" indent="-285750" algn="just">
              <a:spcAft>
                <a:spcPts val="0"/>
              </a:spcAft>
              <a:buFont typeface="Arial" panose="020B0604020202020204" pitchFamily="34" charset="0"/>
              <a:buChar char="•"/>
            </a:pPr>
            <a:endParaRPr lang="en-CA" b="1" kern="150" dirty="0">
              <a:solidFill>
                <a:prstClr val="black">
                  <a:lumMod val="75000"/>
                  <a:lumOff val="25000"/>
                </a:prstClr>
              </a:solidFill>
              <a:latin typeface="+mj-lt"/>
              <a:ea typeface="MS Mincho"/>
            </a:endParaRPr>
          </a:p>
          <a:p>
            <a:pPr marL="285750" lvl="0" indent="-285750" algn="just">
              <a:spcAft>
                <a:spcPts val="0"/>
              </a:spcAft>
              <a:buFont typeface="Arial" panose="020B0604020202020204" pitchFamily="34" charset="0"/>
              <a:buChar char="•"/>
            </a:pPr>
            <a:r>
              <a:rPr lang="en-CA" b="1" kern="150" dirty="0" smtClean="0">
                <a:solidFill>
                  <a:prstClr val="black">
                    <a:lumMod val="75000"/>
                    <a:lumOff val="25000"/>
                  </a:prstClr>
                </a:solidFill>
                <a:latin typeface="+mj-lt"/>
                <a:ea typeface="MS Mincho"/>
              </a:rPr>
              <a:t>Optimum </a:t>
            </a:r>
            <a:r>
              <a:rPr lang="en-CA" b="1" kern="150" dirty="0">
                <a:solidFill>
                  <a:prstClr val="black">
                    <a:lumMod val="75000"/>
                    <a:lumOff val="25000"/>
                  </a:prstClr>
                </a:solidFill>
                <a:latin typeface="+mj-lt"/>
                <a:ea typeface="MS Mincho"/>
              </a:rPr>
              <a:t>particle conductivity for maximum heating is located in range 0.1-1 Sm/m at 30 MHz and -50 mV zeta-potential, while the NP size shows quite insignificant impact on the heating. </a:t>
            </a:r>
            <a:endParaRPr lang="en-CA" b="1" kern="150" dirty="0" smtClean="0">
              <a:solidFill>
                <a:prstClr val="black">
                  <a:lumMod val="75000"/>
                  <a:lumOff val="25000"/>
                </a:prstClr>
              </a:solidFill>
              <a:latin typeface="+mj-lt"/>
              <a:ea typeface="MS Mincho"/>
            </a:endParaRPr>
          </a:p>
          <a:p>
            <a:pPr marL="285750" lvl="0" indent="-285750" algn="just">
              <a:spcAft>
                <a:spcPts val="0"/>
              </a:spcAft>
              <a:buFont typeface="Arial" panose="020B0604020202020204" pitchFamily="34" charset="0"/>
              <a:buChar char="•"/>
            </a:pPr>
            <a:endParaRPr lang="en-CA" b="1" kern="150" dirty="0" smtClean="0">
              <a:solidFill>
                <a:prstClr val="black">
                  <a:lumMod val="75000"/>
                  <a:lumOff val="25000"/>
                </a:prstClr>
              </a:solidFill>
              <a:latin typeface="+mj-lt"/>
              <a:ea typeface="MS Mincho"/>
            </a:endParaRPr>
          </a:p>
          <a:p>
            <a:pPr marL="285750" lvl="0" indent="-285750" algn="just">
              <a:spcAft>
                <a:spcPts val="0"/>
              </a:spcAft>
              <a:buFont typeface="Arial" panose="020B0604020202020204" pitchFamily="34" charset="0"/>
              <a:buChar char="•"/>
            </a:pPr>
            <a:r>
              <a:rPr lang="en-US" b="1" dirty="0" smtClean="0">
                <a:solidFill>
                  <a:prstClr val="black"/>
                </a:solidFill>
                <a:latin typeface="+mj-lt"/>
                <a:ea typeface="Times New Roman"/>
                <a:cs typeface="Times New Roman"/>
              </a:rPr>
              <a:t>Simulations </a:t>
            </a:r>
            <a:r>
              <a:rPr lang="en-US" b="1" dirty="0">
                <a:solidFill>
                  <a:prstClr val="black"/>
                </a:solidFill>
                <a:latin typeface="+mj-lt"/>
                <a:ea typeface="Times New Roman"/>
                <a:cs typeface="Times New Roman"/>
              </a:rPr>
              <a:t>show a strong dependence of the heating rate on electrical conductivity of the electrolyte rather than on that of NPs properties. </a:t>
            </a:r>
            <a:endParaRPr lang="en-US" b="1" dirty="0" smtClean="0">
              <a:solidFill>
                <a:prstClr val="black"/>
              </a:solidFill>
              <a:latin typeface="+mj-lt"/>
              <a:ea typeface="Times New Roman"/>
              <a:cs typeface="Times New Roman"/>
            </a:endParaRPr>
          </a:p>
          <a:p>
            <a:pPr lvl="0" algn="just">
              <a:spcAft>
                <a:spcPts val="0"/>
              </a:spcAft>
            </a:pPr>
            <a:endParaRPr lang="en-US" b="1" dirty="0" smtClean="0">
              <a:solidFill>
                <a:prstClr val="black"/>
              </a:solidFill>
              <a:latin typeface="+mj-lt"/>
              <a:ea typeface="Times New Roman"/>
              <a:cs typeface="Times New Roman"/>
            </a:endParaRPr>
          </a:p>
          <a:p>
            <a:pPr marL="285750" lvl="0" indent="-285750" algn="just">
              <a:spcAft>
                <a:spcPts val="0"/>
              </a:spcAft>
              <a:buFont typeface="Arial" panose="020B0604020202020204" pitchFamily="34" charset="0"/>
              <a:buChar char="•"/>
            </a:pPr>
            <a:r>
              <a:rPr lang="en-CA" b="1" kern="150" dirty="0">
                <a:solidFill>
                  <a:prstClr val="black"/>
                </a:solidFill>
                <a:ea typeface="MS Mincho"/>
              </a:rPr>
              <a:t>Si nanoparticles </a:t>
            </a:r>
            <a:r>
              <a:rPr lang="en-CA" b="1" kern="150" dirty="0" smtClean="0">
                <a:solidFill>
                  <a:prstClr val="black"/>
                </a:solidFill>
                <a:latin typeface="+mj-lt"/>
                <a:ea typeface="MS Mincho"/>
              </a:rPr>
              <a:t>- example of</a:t>
            </a:r>
            <a:r>
              <a:rPr lang="en-US" b="1" dirty="0" smtClean="0">
                <a:solidFill>
                  <a:prstClr val="black"/>
                </a:solidFill>
                <a:latin typeface="+mj-lt"/>
                <a:ea typeface="Times New Roman"/>
                <a:cs typeface="Times New Roman"/>
              </a:rPr>
              <a:t> </a:t>
            </a:r>
            <a:r>
              <a:rPr lang="en-CA" b="1" kern="150" dirty="0" smtClean="0">
                <a:solidFill>
                  <a:prstClr val="black"/>
                </a:solidFill>
                <a:latin typeface="+mj-lt"/>
                <a:ea typeface="MS Mincho"/>
              </a:rPr>
              <a:t>novel </a:t>
            </a:r>
            <a:r>
              <a:rPr lang="en-CA" b="1" kern="150" dirty="0">
                <a:solidFill>
                  <a:prstClr val="black"/>
                </a:solidFill>
                <a:latin typeface="+mj-lt"/>
                <a:ea typeface="MS Mincho"/>
              </a:rPr>
              <a:t>classes of semiconductor nanomaterials, which can offer a better biological compatibility and other </a:t>
            </a:r>
            <a:r>
              <a:rPr lang="en-CA" b="1" kern="150" dirty="0" smtClean="0">
                <a:solidFill>
                  <a:prstClr val="black"/>
                </a:solidFill>
                <a:latin typeface="+mj-lt"/>
                <a:ea typeface="MS Mincho"/>
              </a:rPr>
              <a:t>functionalities: biodegradable, no </a:t>
            </a:r>
            <a:r>
              <a:rPr lang="en-CA" b="1" kern="150" dirty="0" err="1" smtClean="0">
                <a:solidFill>
                  <a:prstClr val="black"/>
                </a:solidFill>
                <a:latin typeface="+mj-lt"/>
                <a:ea typeface="MS Mincho"/>
              </a:rPr>
              <a:t>biotoxicity</a:t>
            </a:r>
            <a:r>
              <a:rPr lang="en-CA" b="1" kern="150" dirty="0" smtClean="0">
                <a:solidFill>
                  <a:prstClr val="black"/>
                </a:solidFill>
                <a:latin typeface="+mj-lt"/>
                <a:ea typeface="MS Mincho"/>
              </a:rPr>
              <a:t>, </a:t>
            </a:r>
            <a:r>
              <a:rPr lang="en-CA" b="1" kern="150" dirty="0" err="1" smtClean="0">
                <a:solidFill>
                  <a:prstClr val="black"/>
                </a:solidFill>
                <a:latin typeface="+mj-lt"/>
                <a:ea typeface="MS Mincho"/>
              </a:rPr>
              <a:t>etc</a:t>
            </a:r>
            <a:endParaRPr lang="en-CA" b="1" kern="150" dirty="0" smtClean="0">
              <a:solidFill>
                <a:prstClr val="black"/>
              </a:solidFill>
              <a:latin typeface="+mj-lt"/>
              <a:ea typeface="MS Mincho"/>
            </a:endParaRPr>
          </a:p>
          <a:p>
            <a:pPr lvl="0" algn="just">
              <a:spcAft>
                <a:spcPts val="0"/>
              </a:spcAft>
            </a:pPr>
            <a:endParaRPr lang="en-CA" b="1" i="1" kern="150" dirty="0" smtClean="0">
              <a:solidFill>
                <a:schemeClr val="accent1">
                  <a:lumMod val="50000"/>
                </a:schemeClr>
              </a:solidFill>
              <a:latin typeface="+mj-lt"/>
              <a:ea typeface="MS Mincho"/>
            </a:endParaRPr>
          </a:p>
          <a:p>
            <a:pPr lvl="0" algn="just">
              <a:spcAft>
                <a:spcPts val="0"/>
              </a:spcAft>
            </a:pPr>
            <a:r>
              <a:rPr lang="en-CA" b="1" i="1" kern="150" dirty="0">
                <a:solidFill>
                  <a:schemeClr val="accent1">
                    <a:lumMod val="50000"/>
                  </a:schemeClr>
                </a:solidFill>
                <a:latin typeface="+mj-lt"/>
                <a:ea typeface="MS Mincho"/>
              </a:rPr>
              <a:t>I</a:t>
            </a:r>
            <a:r>
              <a:rPr lang="en-CA" b="1" i="1" kern="150" dirty="0" smtClean="0">
                <a:solidFill>
                  <a:schemeClr val="accent1">
                    <a:lumMod val="50000"/>
                  </a:schemeClr>
                </a:solidFill>
                <a:latin typeface="+mj-lt"/>
                <a:ea typeface="MS Mincho"/>
              </a:rPr>
              <a:t>nfrared </a:t>
            </a:r>
            <a:r>
              <a:rPr lang="en-CA" b="1" i="1" kern="150" dirty="0">
                <a:solidFill>
                  <a:schemeClr val="accent1">
                    <a:lumMod val="50000"/>
                  </a:schemeClr>
                </a:solidFill>
                <a:latin typeface="+mj-lt"/>
                <a:ea typeface="MS Mincho"/>
              </a:rPr>
              <a:t>radiation–induced and ultrasound-induced  </a:t>
            </a:r>
            <a:r>
              <a:rPr lang="en-CA" b="1" i="1" kern="150" dirty="0" smtClean="0">
                <a:solidFill>
                  <a:schemeClr val="accent1">
                    <a:lumMod val="50000"/>
                  </a:schemeClr>
                </a:solidFill>
                <a:latin typeface="+mj-lt"/>
                <a:ea typeface="MS Mincho"/>
              </a:rPr>
              <a:t>Si Ns hyperthermia </a:t>
            </a:r>
            <a:r>
              <a:rPr lang="en-CA" b="1" i="1" kern="150" dirty="0">
                <a:solidFill>
                  <a:schemeClr val="accent1">
                    <a:lumMod val="50000"/>
                  </a:schemeClr>
                </a:solidFill>
                <a:latin typeface="+mj-lt"/>
                <a:ea typeface="MS Mincho"/>
              </a:rPr>
              <a:t>can be applied in parallel to the RF hyperthermia </a:t>
            </a:r>
            <a:r>
              <a:rPr lang="en-CA" b="1" i="1" kern="150" dirty="0" smtClean="0">
                <a:solidFill>
                  <a:schemeClr val="accent1">
                    <a:lumMod val="50000"/>
                  </a:schemeClr>
                </a:solidFill>
                <a:latin typeface="+mj-lt"/>
                <a:ea typeface="MS Mincho"/>
              </a:rPr>
              <a:t>approach!</a:t>
            </a:r>
            <a:endParaRPr lang="ru-RU" b="1" i="1" kern="150" dirty="0">
              <a:solidFill>
                <a:schemeClr val="accent1">
                  <a:lumMod val="50000"/>
                </a:schemeClr>
              </a:solidFill>
              <a:latin typeface="+mj-lt"/>
              <a:ea typeface="MS Mincho"/>
            </a:endParaRPr>
          </a:p>
          <a:p>
            <a:pPr lvl="0" algn="ctr">
              <a:defRPr/>
            </a:pPr>
            <a:endParaRPr lang="en-US" sz="4800" b="1" cap="all" dirty="0">
              <a:solidFill>
                <a:srgbClr val="FF3300"/>
              </a:solidFill>
            </a:endParaRPr>
          </a:p>
          <a:p>
            <a:pPr marL="285750" lvl="0" indent="-285750" algn="just">
              <a:spcAft>
                <a:spcPts val="0"/>
              </a:spcAft>
              <a:buFont typeface="Arial" panose="020B0604020202020204" pitchFamily="34" charset="0"/>
              <a:buChar char="•"/>
            </a:pPr>
            <a:endParaRPr lang="en-US" sz="2400" dirty="0" smtClean="0">
              <a:solidFill>
                <a:schemeClr val="bg1"/>
              </a:solidFill>
            </a:endParaRPr>
          </a:p>
          <a:p>
            <a:pPr marL="355600" indent="-355600" eaLnBrk="0" hangingPunct="0">
              <a:buFontTx/>
              <a:buChar char="•"/>
            </a:pPr>
            <a:endParaRPr lang="de-DE" sz="24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5E50A-8F8F-4454-8219-E27670B9682D}" type="slidenum">
              <a:rPr lang="fr-FR" smtClean="0">
                <a:solidFill>
                  <a:srgbClr val="FFFFFF"/>
                </a:solidFill>
              </a:rPr>
              <a:pPr>
                <a:defRPr/>
              </a:pPr>
              <a:t>21</a:t>
            </a:fld>
            <a:endParaRPr lang="fr-FR" dirty="0">
              <a:solidFill>
                <a:srgbClr val="FFFFFF"/>
              </a:solidFill>
            </a:endParaRPr>
          </a:p>
        </p:txBody>
      </p:sp>
      <p:sp>
        <p:nvSpPr>
          <p:cNvPr id="5" name="Rectangle 4"/>
          <p:cNvSpPr/>
          <p:nvPr/>
        </p:nvSpPr>
        <p:spPr>
          <a:xfrm>
            <a:off x="1171368" y="771448"/>
            <a:ext cx="3323412" cy="461665"/>
          </a:xfrm>
          <a:prstGeom prst="rect">
            <a:avLst/>
          </a:prstGeom>
          <a:solidFill>
            <a:schemeClr val="accent1">
              <a:lumMod val="50000"/>
            </a:schemeClr>
          </a:solidFill>
        </p:spPr>
        <p:txBody>
          <a:bodyPr wrap="square">
            <a:spAutoFit/>
          </a:bodyPr>
          <a:lstStyle/>
          <a:p>
            <a:pPr fontAlgn="auto">
              <a:spcBef>
                <a:spcPts val="0"/>
              </a:spcBef>
              <a:spcAft>
                <a:spcPts val="0"/>
              </a:spcAft>
            </a:pPr>
            <a:r>
              <a:rPr lang="en-US" sz="2400" b="1" dirty="0" smtClean="0">
                <a:solidFill>
                  <a:prstClr val="white"/>
                </a:solidFill>
                <a:latin typeface="Arial" panose="020B0604020202020204" pitchFamily="34" charset="0"/>
                <a:cs typeface="Arial" panose="020B0604020202020204" pitchFamily="34" charset="0"/>
              </a:rPr>
              <a:t>NANOTECHNOLOGY</a:t>
            </a:r>
            <a:endParaRPr lang="en-US" sz="3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5183506" y="765519"/>
            <a:ext cx="3427289" cy="461665"/>
          </a:xfrm>
          <a:prstGeom prst="rect">
            <a:avLst/>
          </a:prstGeom>
          <a:solidFill>
            <a:schemeClr val="accent6">
              <a:lumMod val="50000"/>
            </a:schemeClr>
          </a:solidFill>
        </p:spPr>
        <p:txBody>
          <a:bodyPr wrap="square">
            <a:spAutoFit/>
          </a:bodyPr>
          <a:lstStyle/>
          <a:p>
            <a:pPr fontAlgn="auto">
              <a:spcBef>
                <a:spcPts val="0"/>
              </a:spcBef>
              <a:spcAft>
                <a:spcPts val="0"/>
              </a:spcAft>
            </a:pPr>
            <a:r>
              <a:rPr lang="en-US" sz="2400" b="1" dirty="0" smtClean="0">
                <a:solidFill>
                  <a:prstClr val="white"/>
                </a:solidFill>
                <a:latin typeface="Arial" panose="020B0604020202020204" pitchFamily="34" charset="0"/>
                <a:cs typeface="Arial" panose="020B0604020202020204" pitchFamily="34" charset="0"/>
              </a:rPr>
              <a:t>NUCLEAR MEDICINE</a:t>
            </a:r>
            <a:endParaRPr lang="en-US" sz="2400" b="1"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561878" y="1287627"/>
            <a:ext cx="4389844" cy="369332"/>
          </a:xfrm>
          <a:prstGeom prst="rect">
            <a:avLst/>
          </a:prstGeom>
          <a:solidFill>
            <a:schemeClr val="accent1">
              <a:lumMod val="50000"/>
            </a:schemeClr>
          </a:solidFill>
        </p:spPr>
        <p:txBody>
          <a:bodyPr wrap="square">
            <a:spAutoFit/>
          </a:bodyPr>
          <a:lstStyle/>
          <a:p>
            <a:pPr fontAlgn="auto">
              <a:spcBef>
                <a:spcPts val="0"/>
              </a:spcBef>
              <a:spcAft>
                <a:spcPts val="0"/>
              </a:spcAft>
            </a:pPr>
            <a:r>
              <a:rPr lang="en-US" b="1" dirty="0" smtClean="0">
                <a:solidFill>
                  <a:prstClr val="white"/>
                </a:solidFill>
                <a:latin typeface="Arial"/>
                <a:cs typeface="Arial"/>
              </a:rPr>
              <a:t>BIODEGRADABLE NANOPARTICLES</a:t>
            </a:r>
            <a:endParaRPr lang="ru-RU" dirty="0">
              <a:solidFill>
                <a:prstClr val="white"/>
              </a:solidFill>
              <a:latin typeface="Arial"/>
              <a:cs typeface="Arial"/>
            </a:endParaRPr>
          </a:p>
        </p:txBody>
      </p:sp>
      <p:sp>
        <p:nvSpPr>
          <p:cNvPr id="10" name="Rectangle 9"/>
          <p:cNvSpPr/>
          <p:nvPr/>
        </p:nvSpPr>
        <p:spPr>
          <a:xfrm>
            <a:off x="731499" y="1934391"/>
            <a:ext cx="3931229" cy="923330"/>
          </a:xfrm>
          <a:prstGeom prst="rect">
            <a:avLst/>
          </a:prstGeom>
          <a:solidFill>
            <a:schemeClr val="accent1">
              <a:lumMod val="50000"/>
            </a:schemeClr>
          </a:solidFill>
        </p:spPr>
        <p:txBody>
          <a:bodyPr wrap="square">
            <a:spAutoFit/>
          </a:bodyPr>
          <a:lstStyle/>
          <a:p>
            <a:pPr fontAlgn="auto">
              <a:spcBef>
                <a:spcPts val="0"/>
              </a:spcBef>
              <a:spcAft>
                <a:spcPts val="0"/>
              </a:spcAft>
            </a:pPr>
            <a:r>
              <a:rPr lang="en-US" b="1" dirty="0" smtClean="0">
                <a:solidFill>
                  <a:prstClr val="white"/>
                </a:solidFill>
                <a:latin typeface="Arial"/>
                <a:cs typeface="Arial"/>
              </a:rPr>
              <a:t>Vector and transport vehicles for functional radionuclides </a:t>
            </a:r>
          </a:p>
          <a:p>
            <a:pPr fontAlgn="auto">
              <a:spcBef>
                <a:spcPts val="0"/>
              </a:spcBef>
              <a:spcAft>
                <a:spcPts val="0"/>
              </a:spcAft>
            </a:pPr>
            <a:r>
              <a:rPr lang="en-US" b="1" dirty="0" smtClean="0">
                <a:solidFill>
                  <a:prstClr val="white"/>
                </a:solidFill>
                <a:latin typeface="Arial"/>
                <a:cs typeface="Arial"/>
              </a:rPr>
              <a:t>(passive or active targeting) </a:t>
            </a:r>
            <a:endParaRPr lang="ru-RU" dirty="0">
              <a:solidFill>
                <a:prstClr val="white"/>
              </a:solidFill>
              <a:latin typeface="Arial"/>
              <a:cs typeface="Arial"/>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8133" y="2880410"/>
            <a:ext cx="2083387" cy="107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2907408" y="1656959"/>
            <a:ext cx="0" cy="280123"/>
          </a:xfrm>
          <a:prstGeom prst="straightConnector1">
            <a:avLst/>
          </a:prstGeom>
          <a:ln w="88900">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68145" y="1328781"/>
            <a:ext cx="2137936" cy="369332"/>
          </a:xfrm>
          <a:prstGeom prst="rect">
            <a:avLst/>
          </a:prstGeom>
          <a:solidFill>
            <a:schemeClr val="accent6">
              <a:lumMod val="50000"/>
            </a:schemeClr>
          </a:solidFill>
        </p:spPr>
        <p:txBody>
          <a:bodyPr wrap="square">
            <a:spAutoFit/>
          </a:bodyPr>
          <a:lstStyle/>
          <a:p>
            <a:pPr fontAlgn="auto">
              <a:spcBef>
                <a:spcPts val="0"/>
              </a:spcBef>
              <a:spcAft>
                <a:spcPts val="0"/>
              </a:spcAft>
            </a:pPr>
            <a:r>
              <a:rPr lang="en-US" b="1" dirty="0" smtClean="0">
                <a:solidFill>
                  <a:prstClr val="white"/>
                </a:solidFill>
                <a:latin typeface="Arial"/>
                <a:cs typeface="Arial"/>
              </a:rPr>
              <a:t>RADIONUCLIDES</a:t>
            </a:r>
            <a:endParaRPr lang="ru-RU" dirty="0">
              <a:solidFill>
                <a:prstClr val="white"/>
              </a:solidFill>
              <a:latin typeface="Arial"/>
              <a:cs typeface="Arial"/>
            </a:endParaRPr>
          </a:p>
        </p:txBody>
      </p:sp>
      <p:sp>
        <p:nvSpPr>
          <p:cNvPr id="24" name="Rectangle 23"/>
          <p:cNvSpPr/>
          <p:nvPr/>
        </p:nvSpPr>
        <p:spPr>
          <a:xfrm>
            <a:off x="5083318" y="1937082"/>
            <a:ext cx="2199283" cy="923330"/>
          </a:xfrm>
          <a:prstGeom prst="rect">
            <a:avLst/>
          </a:prstGeom>
          <a:solidFill>
            <a:schemeClr val="accent6">
              <a:lumMod val="50000"/>
            </a:schemeClr>
          </a:solidFill>
        </p:spPr>
        <p:txBody>
          <a:bodyPr wrap="square">
            <a:spAutoFit/>
          </a:bodyPr>
          <a:lstStyle/>
          <a:p>
            <a:pPr fontAlgn="auto">
              <a:spcBef>
                <a:spcPts val="0"/>
              </a:spcBef>
              <a:spcAft>
                <a:spcPts val="0"/>
              </a:spcAft>
            </a:pPr>
            <a:r>
              <a:rPr lang="en-US" b="1" dirty="0" smtClean="0">
                <a:solidFill>
                  <a:prstClr val="white"/>
                </a:solidFill>
                <a:latin typeface="Arial"/>
                <a:cs typeface="Arial"/>
              </a:rPr>
              <a:t>Imaging modality</a:t>
            </a:r>
          </a:p>
          <a:p>
            <a:pPr fontAlgn="auto">
              <a:spcBef>
                <a:spcPts val="0"/>
              </a:spcBef>
              <a:spcAft>
                <a:spcPts val="0"/>
              </a:spcAft>
            </a:pPr>
            <a:r>
              <a:rPr lang="en-US" b="1" dirty="0" smtClean="0">
                <a:solidFill>
                  <a:prstClr val="white"/>
                </a:solidFill>
                <a:latin typeface="Arial"/>
                <a:cs typeface="Arial"/>
              </a:rPr>
              <a:t>e.g., F-18, Ga-68 for PET imaging</a:t>
            </a:r>
            <a:endParaRPr lang="ru-RU" dirty="0">
              <a:solidFill>
                <a:prstClr val="white"/>
              </a:solidFill>
              <a:latin typeface="Arial"/>
              <a:cs typeface="Arial"/>
            </a:endParaRPr>
          </a:p>
        </p:txBody>
      </p:sp>
      <p:sp>
        <p:nvSpPr>
          <p:cNvPr id="25" name="Rectangle 24"/>
          <p:cNvSpPr/>
          <p:nvPr/>
        </p:nvSpPr>
        <p:spPr>
          <a:xfrm>
            <a:off x="7471271" y="1938387"/>
            <a:ext cx="1658897" cy="923330"/>
          </a:xfrm>
          <a:prstGeom prst="rect">
            <a:avLst/>
          </a:prstGeom>
          <a:solidFill>
            <a:schemeClr val="accent6">
              <a:lumMod val="50000"/>
            </a:schemeClr>
          </a:solidFill>
        </p:spPr>
        <p:txBody>
          <a:bodyPr wrap="square">
            <a:spAutoFit/>
          </a:bodyPr>
          <a:lstStyle/>
          <a:p>
            <a:pPr fontAlgn="auto">
              <a:spcBef>
                <a:spcPts val="0"/>
              </a:spcBef>
              <a:spcAft>
                <a:spcPts val="0"/>
              </a:spcAft>
            </a:pPr>
            <a:r>
              <a:rPr lang="en-US" b="1" dirty="0" smtClean="0">
                <a:solidFill>
                  <a:prstClr val="white"/>
                </a:solidFill>
                <a:latin typeface="Arial"/>
                <a:cs typeface="Arial"/>
              </a:rPr>
              <a:t>Therapeutic modality</a:t>
            </a:r>
          </a:p>
          <a:p>
            <a:pPr fontAlgn="auto">
              <a:spcBef>
                <a:spcPts val="0"/>
              </a:spcBef>
              <a:spcAft>
                <a:spcPts val="0"/>
              </a:spcAft>
            </a:pPr>
            <a:r>
              <a:rPr lang="en-US" b="1" dirty="0" smtClean="0">
                <a:solidFill>
                  <a:prstClr val="white"/>
                </a:solidFill>
                <a:latin typeface="Arial"/>
                <a:cs typeface="Arial"/>
              </a:rPr>
              <a:t>e.g., Re-188</a:t>
            </a:r>
            <a:endParaRPr lang="ru-RU" dirty="0">
              <a:solidFill>
                <a:prstClr val="white"/>
              </a:solidFill>
              <a:latin typeface="Arial"/>
              <a:cs typeface="Arial"/>
            </a:endParaRPr>
          </a:p>
        </p:txBody>
      </p:sp>
      <p:pic>
        <p:nvPicPr>
          <p:cNvPr id="48130" name="Picture 2" descr="See original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528" y="2937011"/>
            <a:ext cx="1524176" cy="1143826"/>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See original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2601" y="2952360"/>
            <a:ext cx="1752129" cy="130241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923384" y="5140425"/>
            <a:ext cx="7142792" cy="1338828"/>
          </a:xfrm>
          <a:prstGeom prst="rect">
            <a:avLst/>
          </a:prstGeom>
          <a:solidFill>
            <a:schemeClr val="accent3">
              <a:lumMod val="40000"/>
              <a:lumOff val="60000"/>
            </a:schemeClr>
          </a:solidFill>
        </p:spPr>
        <p:txBody>
          <a:bodyPr wrap="square">
            <a:spAutoFit/>
          </a:bodyPr>
          <a:lstStyle/>
          <a:p>
            <a:pPr marL="174625" indent="-174625" fontAlgn="auto">
              <a:lnSpc>
                <a:spcPct val="150000"/>
              </a:lnSpc>
              <a:spcBef>
                <a:spcPts val="0"/>
              </a:spcBef>
              <a:spcAft>
                <a:spcPts val="0"/>
              </a:spcAft>
              <a:buFont typeface="Arial" pitchFamily="34" charset="0"/>
              <a:buChar char="•"/>
            </a:pPr>
            <a:r>
              <a:rPr lang="en-US" b="1" dirty="0" smtClean="0">
                <a:solidFill>
                  <a:srgbClr val="FF0000"/>
                </a:solidFill>
                <a:latin typeface="Arial" panose="020B0604020202020204" pitchFamily="34" charset="0"/>
                <a:ea typeface="Arial Unicode MS" panose="020B0604020202020204" pitchFamily="34" charset="-128"/>
                <a:cs typeface="Arial" panose="020B0604020202020204" pitchFamily="34" charset="0"/>
              </a:rPr>
              <a:t>Ultrasensitive PET technique with improved spatial resolution.</a:t>
            </a:r>
          </a:p>
          <a:p>
            <a:pPr marL="174625" indent="-174625" fontAlgn="auto">
              <a:lnSpc>
                <a:spcPct val="150000"/>
              </a:lnSpc>
              <a:spcBef>
                <a:spcPts val="0"/>
              </a:spcBef>
              <a:spcAft>
                <a:spcPts val="0"/>
              </a:spcAft>
              <a:buFont typeface="Arial" pitchFamily="34" charset="0"/>
              <a:buChar char="•"/>
            </a:pPr>
            <a:r>
              <a:rPr lang="en-US" b="1" dirty="0" smtClean="0">
                <a:solidFill>
                  <a:srgbClr val="FF0000"/>
                </a:solidFill>
                <a:latin typeface="Arial" panose="020B0604020202020204" pitchFamily="34" charset="0"/>
                <a:ea typeface="Arial Unicode MS" panose="020B0604020202020204" pitchFamily="34" charset="-128"/>
                <a:cs typeface="Arial" panose="020B0604020202020204" pitchFamily="34" charset="0"/>
              </a:rPr>
              <a:t>Targeted radiopharmaceutical drug delivery using </a:t>
            </a:r>
            <a:r>
              <a:rPr lang="en-US" b="1" dirty="0" err="1" smtClean="0">
                <a:solidFill>
                  <a:srgbClr val="FF0000"/>
                </a:solidFill>
                <a:latin typeface="Arial" panose="020B0604020202020204" pitchFamily="34" charset="0"/>
                <a:ea typeface="Arial Unicode MS" panose="020B0604020202020204" pitchFamily="34" charset="-128"/>
                <a:cs typeface="Arial" panose="020B0604020202020204" pitchFamily="34" charset="0"/>
              </a:rPr>
              <a:t>nanovectors</a:t>
            </a:r>
            <a:r>
              <a:rPr lang="en-US" b="1" dirty="0" smtClean="0">
                <a:solidFill>
                  <a:srgbClr val="FF0000"/>
                </a:solidFill>
                <a:latin typeface="Arial" panose="020B0604020202020204" pitchFamily="34" charset="0"/>
                <a:ea typeface="Arial Unicode MS" panose="020B0604020202020204" pitchFamily="34" charset="-128"/>
                <a:cs typeface="Arial" panose="020B0604020202020204" pitchFamily="34" charset="0"/>
              </a:rPr>
              <a:t> and </a:t>
            </a:r>
            <a:r>
              <a:rPr lang="en-US" b="1" dirty="0" err="1" smtClean="0">
                <a:solidFill>
                  <a:srgbClr val="FF0000"/>
                </a:solidFill>
                <a:latin typeface="Arial" panose="020B0604020202020204" pitchFamily="34" charset="0"/>
                <a:ea typeface="Arial Unicode MS" panose="020B0604020202020204" pitchFamily="34" charset="-128"/>
                <a:cs typeface="Arial" panose="020B0604020202020204" pitchFamily="34" charset="0"/>
              </a:rPr>
              <a:t>nanocarriers</a:t>
            </a:r>
            <a:endParaRPr lang="en-US" b="1" dirty="0" smtClean="0">
              <a:solidFill>
                <a:srgbClr val="FF0000"/>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26" name="Rectangle 25"/>
          <p:cNvSpPr/>
          <p:nvPr/>
        </p:nvSpPr>
        <p:spPr>
          <a:xfrm>
            <a:off x="4662728" y="730103"/>
            <a:ext cx="461094" cy="523220"/>
          </a:xfrm>
          <a:prstGeom prst="rect">
            <a:avLst/>
          </a:prstGeom>
        </p:spPr>
        <p:txBody>
          <a:bodyPr wrap="square">
            <a:spAutoFit/>
          </a:bodyPr>
          <a:lstStyle/>
          <a:p>
            <a:pPr fontAlgn="auto">
              <a:spcBef>
                <a:spcPts val="0"/>
              </a:spcBef>
              <a:spcAft>
                <a:spcPts val="0"/>
              </a:spcAft>
            </a:pPr>
            <a:r>
              <a:rPr lang="en-US" sz="2800" b="1" dirty="0" smtClean="0">
                <a:solidFill>
                  <a:prstClr val="black"/>
                </a:solidFill>
                <a:latin typeface="Arial" panose="020B0604020202020204" pitchFamily="34" charset="0"/>
                <a:cs typeface="Arial" panose="020B0604020202020204" pitchFamily="34" charset="0"/>
              </a:rPr>
              <a:t>+</a:t>
            </a:r>
            <a:endParaRPr lang="en-US" sz="2800" dirty="0">
              <a:solidFill>
                <a:prstClr val="black"/>
              </a:solidFill>
              <a:latin typeface="Arial" panose="020B0604020202020204" pitchFamily="34" charset="0"/>
              <a:cs typeface="Arial" panose="020B0604020202020204" pitchFamily="34" charset="0"/>
            </a:endParaRPr>
          </a:p>
        </p:txBody>
      </p:sp>
      <p:sp>
        <p:nvSpPr>
          <p:cNvPr id="28" name="Стрелка вниз 27"/>
          <p:cNvSpPr/>
          <p:nvPr/>
        </p:nvSpPr>
        <p:spPr>
          <a:xfrm>
            <a:off x="3038102" y="4133709"/>
            <a:ext cx="3225687" cy="858122"/>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9" name="Shape 283"/>
          <p:cNvSpPr/>
          <p:nvPr/>
        </p:nvSpPr>
        <p:spPr>
          <a:xfrm>
            <a:off x="243841" y="73091"/>
            <a:ext cx="8947572" cy="472237"/>
          </a:xfrm>
          <a:prstGeom prst="rect">
            <a:avLst/>
          </a:prstGeom>
          <a:ln w="12700">
            <a:miter lim="400000"/>
          </a:ln>
          <a:extLst>
            <a:ext uri="{C572A759-6A51-4108-AA02-DFA0A04FC94B}">
              <ma14:wrappingTextBoxFlag xmlns="" xmlns:ma14="http://schemas.microsoft.com/office/mac/drawingml/2011/main" val="1"/>
            </a:ext>
          </a:extLst>
        </p:spPr>
        <p:txBody>
          <a:bodyPr wrap="square" lIns="35715" tIns="35715" rIns="35715" bIns="35715" anchor="ctr">
            <a:spAutoFit/>
          </a:bodyPr>
          <a:lstStyle>
            <a:lvl1pPr algn="l" defTabSz="914400">
              <a:defRPr sz="2600" b="1" cap="all">
                <a:solidFill>
                  <a:srgbClr val="1C1C1C"/>
                </a:solidFill>
                <a:latin typeface="Helvetica"/>
                <a:ea typeface="Helvetica"/>
                <a:cs typeface="Helvetica"/>
                <a:sym typeface="Helvetica"/>
              </a:defRPr>
            </a:lvl1pPr>
          </a:lstStyle>
          <a:p>
            <a:pPr algn="ctr" fontAlgn="auto" hangingPunct="0">
              <a:spcBef>
                <a:spcPts val="0"/>
              </a:spcBef>
              <a:spcAft>
                <a:spcPts val="0"/>
              </a:spcAft>
              <a:defRPr/>
            </a:pPr>
            <a:r>
              <a:rPr lang="en-US" kern="0" dirty="0" err="1" smtClean="0">
                <a:latin typeface="Arial" pitchFamily="34" charset="0"/>
                <a:cs typeface="Arial" pitchFamily="34" charset="0"/>
              </a:rPr>
              <a:t>nano-theranostics</a:t>
            </a:r>
            <a:r>
              <a:rPr lang="en-US" kern="0" dirty="0" smtClean="0">
                <a:latin typeface="Arial" pitchFamily="34" charset="0"/>
                <a:cs typeface="Arial" pitchFamily="34" charset="0"/>
              </a:rPr>
              <a:t> for nuclear medicine</a:t>
            </a:r>
            <a:endParaRPr kern="0" dirty="0">
              <a:latin typeface="Arial" pitchFamily="34" charset="0"/>
              <a:cs typeface="Arial" pitchFamily="34" charset="0"/>
            </a:endParaRPr>
          </a:p>
        </p:txBody>
      </p:sp>
      <p:pic>
        <p:nvPicPr>
          <p:cNvPr id="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3854" y="2880223"/>
            <a:ext cx="1758041" cy="123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a:endCxn id="24" idx="0"/>
          </p:cNvCxnSpPr>
          <p:nvPr/>
        </p:nvCxnSpPr>
        <p:spPr>
          <a:xfrm flipH="1">
            <a:off x="6182960" y="1621685"/>
            <a:ext cx="371888" cy="315397"/>
          </a:xfrm>
          <a:prstGeom prst="straightConnector1">
            <a:avLst/>
          </a:prstGeom>
          <a:ln w="889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468841" y="1683023"/>
            <a:ext cx="327266" cy="237562"/>
          </a:xfrm>
          <a:prstGeom prst="straightConnector1">
            <a:avLst/>
          </a:prstGeom>
          <a:ln w="889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126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9"/>
          <p:cNvSpPr/>
          <p:nvPr/>
        </p:nvSpPr>
        <p:spPr>
          <a:xfrm>
            <a:off x="6908626" y="2779054"/>
            <a:ext cx="2226755" cy="1200325"/>
          </a:xfrm>
          <a:prstGeom prst="rect">
            <a:avLst/>
          </a:prstGeom>
          <a:solidFill>
            <a:schemeClr val="accent1">
              <a:lumMod val="20000"/>
              <a:lumOff val="80000"/>
            </a:schemeClr>
          </a:solidFill>
          <a:ln>
            <a:solidFill>
              <a:schemeClr val="accent1"/>
            </a:solidFill>
          </a:ln>
        </p:spPr>
        <p:txBody>
          <a:bodyPr wrap="square" lIns="91435" tIns="45718" rIns="91435" bIns="45718">
            <a:spAutoFit/>
          </a:bodyPr>
          <a:lstStyle/>
          <a:p>
            <a:pPr defTabSz="914353" fontAlgn="auto">
              <a:spcBef>
                <a:spcPts val="0"/>
              </a:spcBef>
              <a:spcAft>
                <a:spcPts val="0"/>
              </a:spcAft>
            </a:pPr>
            <a:r>
              <a:rPr lang="en-US" sz="1200" b="1" dirty="0" smtClean="0">
                <a:solidFill>
                  <a:srgbClr val="4596D1">
                    <a:lumMod val="50000"/>
                  </a:srgbClr>
                </a:solidFill>
                <a:latin typeface="Helvetica Light"/>
              </a:rPr>
              <a:t>Therapy</a:t>
            </a:r>
            <a:r>
              <a:rPr lang="ru-RU" sz="1200" b="1" dirty="0" smtClean="0">
                <a:solidFill>
                  <a:srgbClr val="4596D1">
                    <a:lumMod val="50000"/>
                  </a:srgbClr>
                </a:solidFill>
                <a:latin typeface="Helvetica Light"/>
              </a:rPr>
              <a:t>:</a:t>
            </a:r>
            <a:r>
              <a:rPr lang="ru-RU" sz="1200" dirty="0" smtClean="0">
                <a:solidFill>
                  <a:srgbClr val="4596D1">
                    <a:lumMod val="50000"/>
                  </a:srgbClr>
                </a:solidFill>
                <a:latin typeface="Helvetica Light"/>
              </a:rPr>
              <a:t> </a:t>
            </a:r>
            <a:endParaRPr lang="en-US" sz="1200" dirty="0" smtClean="0">
              <a:solidFill>
                <a:srgbClr val="4596D1">
                  <a:lumMod val="50000"/>
                </a:srgbClr>
              </a:solidFill>
              <a:latin typeface="Helvetica Light"/>
            </a:endParaRPr>
          </a:p>
          <a:p>
            <a:pPr defTabSz="914353" fontAlgn="auto">
              <a:spcBef>
                <a:spcPts val="0"/>
              </a:spcBef>
              <a:spcAft>
                <a:spcPts val="0"/>
              </a:spcAft>
            </a:pPr>
            <a:r>
              <a:rPr lang="en-US" sz="1200" dirty="0" smtClean="0">
                <a:solidFill>
                  <a:srgbClr val="4596D1">
                    <a:lumMod val="50000"/>
                  </a:srgbClr>
                </a:solidFill>
                <a:latin typeface="Helvetica Light"/>
              </a:rPr>
              <a:t>nanoparticles can be used as targeted sensitizers </a:t>
            </a:r>
            <a:r>
              <a:rPr lang="en-US" sz="1200" dirty="0" smtClean="0">
                <a:solidFill>
                  <a:srgbClr val="414142"/>
                </a:solidFill>
                <a:latin typeface="Helvetica Light"/>
              </a:rPr>
              <a:t>and modifiers of cell sensitivity for </a:t>
            </a:r>
            <a:r>
              <a:rPr lang="ru-RU" sz="1200" dirty="0" err="1" smtClean="0">
                <a:solidFill>
                  <a:srgbClr val="414142"/>
                </a:solidFill>
                <a:latin typeface="Helvetica Light"/>
              </a:rPr>
              <a:t>various</a:t>
            </a:r>
            <a:r>
              <a:rPr lang="en-US" sz="1200" dirty="0" smtClean="0">
                <a:solidFill>
                  <a:srgbClr val="414142"/>
                </a:solidFill>
                <a:latin typeface="Helvetica Light"/>
              </a:rPr>
              <a:t> physiotherapeutic treatment</a:t>
            </a:r>
            <a:r>
              <a:rPr lang="ru-RU" sz="1200" dirty="0" smtClean="0">
                <a:solidFill>
                  <a:srgbClr val="414142"/>
                </a:solidFill>
                <a:latin typeface="Helvetica Light"/>
              </a:rPr>
              <a:t>s</a:t>
            </a:r>
            <a:endParaRPr lang="ru-RU" sz="1200" dirty="0">
              <a:solidFill>
                <a:srgbClr val="414142"/>
              </a:solidFill>
              <a:latin typeface="Helvetica Light"/>
            </a:endParaRPr>
          </a:p>
        </p:txBody>
      </p:sp>
      <p:pic>
        <p:nvPicPr>
          <p:cNvPr id="147" name="Picture 4" descr="See origina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8403" y="2863747"/>
            <a:ext cx="2093540" cy="1080000"/>
          </a:xfrm>
          <a:prstGeom prst="rect">
            <a:avLst/>
          </a:prstGeom>
          <a:noFill/>
          <a:extLst>
            <a:ext uri="{909E8E84-426E-40DD-AFC4-6F175D3DCCD1}">
              <a14:hiddenFill xmlns:a14="http://schemas.microsoft.com/office/drawing/2010/main">
                <a:solidFill>
                  <a:srgbClr val="FFFFFF"/>
                </a:solidFill>
              </a14:hiddenFill>
            </a:ext>
          </a:extLst>
        </p:spPr>
      </p:pic>
      <p:sp>
        <p:nvSpPr>
          <p:cNvPr id="281" name="Shape 281"/>
          <p:cNvSpPr/>
          <p:nvPr/>
        </p:nvSpPr>
        <p:spPr>
          <a:xfrm>
            <a:off x="25571" y="6722578"/>
            <a:ext cx="9167813" cy="143852"/>
          </a:xfrm>
          <a:prstGeom prst="rect">
            <a:avLst/>
          </a:prstGeom>
          <a:solidFill>
            <a:srgbClr val="2C8FDC"/>
          </a:solidFill>
          <a:ln w="12700">
            <a:miter lim="400000"/>
          </a:ln>
        </p:spPr>
        <p:txBody>
          <a:bodyPr lIns="35713" tIns="35713" rIns="35713" bIns="35713" anchor="ctr"/>
          <a:lstStyle/>
          <a:p>
            <a:pPr algn="ctr" defTabSz="410709"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285" name="Shape 285"/>
          <p:cNvSpPr/>
          <p:nvPr/>
        </p:nvSpPr>
        <p:spPr>
          <a:xfrm>
            <a:off x="211877" y="850376"/>
            <a:ext cx="4005711" cy="418384"/>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p>
            <a:pPr marL="160712" indent="-160712" defTabSz="410709" fontAlgn="auto" hangingPunct="0">
              <a:spcBef>
                <a:spcPts val="0"/>
              </a:spcBef>
              <a:spcAft>
                <a:spcPts val="0"/>
              </a:spcAft>
              <a:buClr>
                <a:srgbClr val="FFFFFF"/>
              </a:buClr>
              <a:buSzPct val="60000"/>
              <a:defRPr sz="2600">
                <a:solidFill>
                  <a:srgbClr val="FFFFFF"/>
                </a:solidFill>
              </a:defRPr>
            </a:pPr>
            <a:r>
              <a:rPr lang="en-US" sz="2200" kern="0" dirty="0">
                <a:solidFill>
                  <a:srgbClr val="FFFFFF"/>
                </a:solidFill>
                <a:latin typeface="Helvetica Light"/>
                <a:sym typeface="Helvetica Light"/>
              </a:rPr>
              <a:t>RESEARCH</a:t>
            </a:r>
            <a:endParaRPr lang="ru-RU" sz="2200" kern="0" dirty="0">
              <a:solidFill>
                <a:srgbClr val="FFFFFF"/>
              </a:solidFill>
              <a:latin typeface="Helvetica Light"/>
              <a:sym typeface="Helvetica Light"/>
            </a:endParaRPr>
          </a:p>
        </p:txBody>
      </p:sp>
      <p:sp>
        <p:nvSpPr>
          <p:cNvPr id="64" name="Shape 280"/>
          <p:cNvSpPr/>
          <p:nvPr/>
        </p:nvSpPr>
        <p:spPr>
          <a:xfrm>
            <a:off x="-17858" y="-10407"/>
            <a:ext cx="9167813" cy="143852"/>
          </a:xfrm>
          <a:prstGeom prst="rect">
            <a:avLst/>
          </a:prstGeom>
          <a:solidFill>
            <a:srgbClr val="2C8FDC"/>
          </a:solidFill>
          <a:ln w="12700">
            <a:miter lim="400000"/>
          </a:ln>
        </p:spPr>
        <p:txBody>
          <a:bodyPr lIns="35713" tIns="35713" rIns="35713" bIns="35713" anchor="ctr"/>
          <a:lstStyle/>
          <a:p>
            <a:pPr algn="ctr" defTabSz="410709"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65" name="Shape 280"/>
          <p:cNvSpPr/>
          <p:nvPr/>
        </p:nvSpPr>
        <p:spPr>
          <a:xfrm>
            <a:off x="-17858" y="-10407"/>
            <a:ext cx="9167813" cy="143852"/>
          </a:xfrm>
          <a:prstGeom prst="rect">
            <a:avLst/>
          </a:prstGeom>
          <a:solidFill>
            <a:srgbClr val="2C8FDC"/>
          </a:solidFill>
          <a:ln w="12700">
            <a:miter lim="400000"/>
          </a:ln>
        </p:spPr>
        <p:txBody>
          <a:bodyPr lIns="35713" tIns="35713" rIns="35713" bIns="35713" anchor="ctr"/>
          <a:lstStyle/>
          <a:p>
            <a:pPr algn="ctr" defTabSz="410709"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66" name="Shape 278"/>
          <p:cNvSpPr/>
          <p:nvPr/>
        </p:nvSpPr>
        <p:spPr>
          <a:xfrm>
            <a:off x="-5951" y="88493"/>
            <a:ext cx="9144001" cy="695175"/>
          </a:xfrm>
          <a:prstGeom prst="rect">
            <a:avLst/>
          </a:prstGeom>
          <a:solidFill>
            <a:srgbClr val="FCFCFC"/>
          </a:solidFill>
          <a:ln w="12700">
            <a:miter lim="400000"/>
          </a:ln>
          <a:effectLst>
            <a:outerShdw blurRad="38100" dist="12700" dir="5400000" rotWithShape="0">
              <a:srgbClr val="000000">
                <a:alpha val="17482"/>
              </a:srgbClr>
            </a:outerShdw>
          </a:effectLst>
        </p:spPr>
        <p:txBody>
          <a:bodyPr lIns="35713" tIns="35713" rIns="35713" bIns="35713" anchor="ctr"/>
          <a:lstStyle/>
          <a:p>
            <a:pPr algn="ctr" defTabSz="410709"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67" name="Shape 280"/>
          <p:cNvSpPr/>
          <p:nvPr/>
        </p:nvSpPr>
        <p:spPr>
          <a:xfrm>
            <a:off x="-17858" y="-10407"/>
            <a:ext cx="9167813" cy="143852"/>
          </a:xfrm>
          <a:prstGeom prst="rect">
            <a:avLst/>
          </a:prstGeom>
          <a:solidFill>
            <a:srgbClr val="2C8FDC"/>
          </a:solidFill>
          <a:ln w="12700">
            <a:miter lim="400000"/>
          </a:ln>
        </p:spPr>
        <p:txBody>
          <a:bodyPr lIns="35713" tIns="35713" rIns="35713" bIns="35713" anchor="ctr"/>
          <a:lstStyle/>
          <a:p>
            <a:pPr algn="ctr" defTabSz="410709"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68" name="Shape 280"/>
          <p:cNvSpPr/>
          <p:nvPr/>
        </p:nvSpPr>
        <p:spPr>
          <a:xfrm>
            <a:off x="-17858" y="-10407"/>
            <a:ext cx="9167813" cy="143852"/>
          </a:xfrm>
          <a:prstGeom prst="rect">
            <a:avLst/>
          </a:prstGeom>
          <a:solidFill>
            <a:srgbClr val="2C8FDC"/>
          </a:solidFill>
          <a:ln w="12700">
            <a:miter lim="400000"/>
          </a:ln>
        </p:spPr>
        <p:txBody>
          <a:bodyPr lIns="35713" tIns="35713" rIns="35713" bIns="35713" anchor="ctr"/>
          <a:lstStyle/>
          <a:p>
            <a:pPr algn="ctr" defTabSz="410709"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70" name="AutoShape 4" descr="Картинки по запросу устинов виктор михайлович"/>
          <p:cNvSpPr>
            <a:spLocks noChangeAspect="1" noChangeArrowheads="1"/>
          </p:cNvSpPr>
          <p:nvPr/>
        </p:nvSpPr>
        <p:spPr bwMode="auto">
          <a:xfrm>
            <a:off x="109390" y="-101573"/>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84" tIns="32142" rIns="64284" bIns="32142" numCol="1" anchor="t" anchorCtr="0" compatLnSpc="1">
            <a:prstTxWarp prst="textNoShape">
              <a:avLst/>
            </a:prstTxWarp>
          </a:bodyPr>
          <a:lstStyle/>
          <a:p>
            <a:pPr algn="ctr" defTabSz="410709" fontAlgn="auto" hangingPunct="0">
              <a:spcBef>
                <a:spcPts val="0"/>
              </a:spcBef>
              <a:spcAft>
                <a:spcPts val="0"/>
              </a:spcAft>
            </a:pPr>
            <a:endParaRPr lang="ru-RU" sz="2500" kern="0">
              <a:solidFill>
                <a:srgbClr val="000000"/>
              </a:solidFill>
              <a:latin typeface="Helvetica Light"/>
              <a:sym typeface="Helvetica Neue"/>
            </a:endParaRPr>
          </a:p>
        </p:txBody>
      </p:sp>
      <p:sp>
        <p:nvSpPr>
          <p:cNvPr id="73" name="AutoShape 6" descr="Картинки по запросу устинов виктор михайлович"/>
          <p:cNvSpPr>
            <a:spLocks noChangeAspect="1" noChangeArrowheads="1"/>
          </p:cNvSpPr>
          <p:nvPr/>
        </p:nvSpPr>
        <p:spPr bwMode="auto">
          <a:xfrm>
            <a:off x="216547" y="5583"/>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84" tIns="32142" rIns="64284" bIns="32142" numCol="1" anchor="t" anchorCtr="0" compatLnSpc="1">
            <a:prstTxWarp prst="textNoShape">
              <a:avLst/>
            </a:prstTxWarp>
          </a:bodyPr>
          <a:lstStyle/>
          <a:p>
            <a:pPr algn="ctr" defTabSz="410709" fontAlgn="auto" hangingPunct="0">
              <a:spcBef>
                <a:spcPts val="0"/>
              </a:spcBef>
              <a:spcAft>
                <a:spcPts val="0"/>
              </a:spcAft>
            </a:pPr>
            <a:endParaRPr lang="ru-RU" sz="2500" kern="0">
              <a:solidFill>
                <a:srgbClr val="000000"/>
              </a:solidFill>
              <a:latin typeface="Helvetica Light"/>
              <a:sym typeface="Helvetica Neue"/>
            </a:endParaRPr>
          </a:p>
        </p:txBody>
      </p:sp>
      <p:sp>
        <p:nvSpPr>
          <p:cNvPr id="90" name="AutoShape 8" descr="Картинки по запросу устинов виктор михайлович"/>
          <p:cNvSpPr>
            <a:spLocks noChangeAspect="1" noChangeArrowheads="1"/>
          </p:cNvSpPr>
          <p:nvPr/>
        </p:nvSpPr>
        <p:spPr bwMode="auto">
          <a:xfrm>
            <a:off x="323703" y="112739"/>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84" tIns="32142" rIns="64284" bIns="32142" numCol="1" anchor="t" anchorCtr="0" compatLnSpc="1">
            <a:prstTxWarp prst="textNoShape">
              <a:avLst/>
            </a:prstTxWarp>
          </a:bodyPr>
          <a:lstStyle/>
          <a:p>
            <a:pPr algn="ctr" defTabSz="410709" fontAlgn="auto" hangingPunct="0">
              <a:spcBef>
                <a:spcPts val="0"/>
              </a:spcBef>
              <a:spcAft>
                <a:spcPts val="0"/>
              </a:spcAft>
            </a:pPr>
            <a:endParaRPr lang="ru-RU" sz="2500" kern="0">
              <a:solidFill>
                <a:srgbClr val="000000"/>
              </a:solidFill>
              <a:latin typeface="Helvetica Light"/>
              <a:sym typeface="Helvetica Neue"/>
            </a:endParaRPr>
          </a:p>
        </p:txBody>
      </p:sp>
      <p:pic>
        <p:nvPicPr>
          <p:cNvPr id="100" name="mephi_blue.png"/>
          <p:cNvPicPr>
            <a:picLocks noChangeAspect="1"/>
          </p:cNvPicPr>
          <p:nvPr/>
        </p:nvPicPr>
        <p:blipFill>
          <a:blip r:embed="rId4" cstate="print">
            <a:extLst/>
          </a:blip>
          <a:stretch>
            <a:fillRect/>
          </a:stretch>
        </p:blipFill>
        <p:spPr>
          <a:xfrm>
            <a:off x="8378059" y="191253"/>
            <a:ext cx="563632" cy="592412"/>
          </a:xfrm>
          <a:prstGeom prst="rect">
            <a:avLst/>
          </a:prstGeom>
          <a:ln w="12700">
            <a:miter lim="400000"/>
          </a:ln>
        </p:spPr>
      </p:pic>
      <p:sp>
        <p:nvSpPr>
          <p:cNvPr id="103" name="Shape 284"/>
          <p:cNvSpPr/>
          <p:nvPr/>
        </p:nvSpPr>
        <p:spPr>
          <a:xfrm>
            <a:off x="232174" y="175381"/>
            <a:ext cx="563631" cy="563632"/>
          </a:xfrm>
          <a:prstGeom prst="ellipse">
            <a:avLst/>
          </a:prstGeom>
          <a:solidFill>
            <a:srgbClr val="8ECDE9"/>
          </a:solidFill>
          <a:ln w="12700">
            <a:miter lim="400000"/>
          </a:ln>
        </p:spPr>
        <p:txBody>
          <a:bodyPr lIns="35713" tIns="35713" rIns="35713" bIns="35713" anchor="ctr"/>
          <a:lstStyle/>
          <a:p>
            <a:pPr algn="ctr" defTabSz="410709"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104" name="Shape 570"/>
          <p:cNvSpPr/>
          <p:nvPr/>
        </p:nvSpPr>
        <p:spPr>
          <a:xfrm>
            <a:off x="277872" y="224550"/>
            <a:ext cx="461567" cy="464348"/>
          </a:xfrm>
          <a:prstGeom prst="ellipse">
            <a:avLst/>
          </a:prstGeom>
          <a:solidFill>
            <a:srgbClr val="9D2D1F"/>
          </a:solidFill>
          <a:ln w="50800">
            <a:solidFill>
              <a:srgbClr val="FFFFFF"/>
            </a:solidFill>
            <a:miter lim="400000"/>
          </a:ln>
        </p:spPr>
        <p:txBody>
          <a:bodyPr lIns="35713" tIns="35713" rIns="35713" bIns="35713" anchor="ctr"/>
          <a:lstStyle/>
          <a:p>
            <a:pPr algn="ctr" defTabSz="410709" fontAlgn="auto" hangingPunct="0">
              <a:spcBef>
                <a:spcPts val="0"/>
              </a:spcBef>
              <a:spcAft>
                <a:spcPts val="0"/>
              </a:spcAft>
              <a:defRPr sz="2400">
                <a:solidFill>
                  <a:srgbClr val="FFFFFF"/>
                </a:solidFill>
                <a:latin typeface="Helvetica Light"/>
                <a:ea typeface="Helvetica Light"/>
                <a:cs typeface="Helvetica Light"/>
                <a:sym typeface="Helvetica Light"/>
              </a:defRPr>
            </a:pPr>
            <a:endParaRPr sz="1700" kern="0">
              <a:solidFill>
                <a:srgbClr val="FFFFFF"/>
              </a:solidFill>
              <a:latin typeface="Helvetica Light"/>
              <a:sym typeface="Helvetica Light"/>
            </a:endParaRPr>
          </a:p>
        </p:txBody>
      </p:sp>
      <p:sp>
        <p:nvSpPr>
          <p:cNvPr id="85" name="Shape 283"/>
          <p:cNvSpPr/>
          <p:nvPr/>
        </p:nvSpPr>
        <p:spPr>
          <a:xfrm>
            <a:off x="1133426" y="71701"/>
            <a:ext cx="7113753" cy="810787"/>
          </a:xfrm>
          <a:prstGeom prst="rect">
            <a:avLst/>
          </a:prstGeom>
          <a:ln w="12700">
            <a:miter lim="400000"/>
          </a:ln>
          <a:extLst>
            <a:ext uri="{C572A759-6A51-4108-AA02-DFA0A04FC94B}">
              <ma14:wrappingTextBoxFlag xmlns="" xmlns:ma14="http://schemas.microsoft.com/office/mac/drawingml/2011/main" val="1"/>
            </a:ext>
          </a:extLst>
        </p:spPr>
        <p:txBody>
          <a:bodyPr lIns="35713" tIns="35713" rIns="35713" bIns="35713" anchor="ctr">
            <a:spAutoFit/>
          </a:bodyPr>
          <a:lstStyle>
            <a:lvl1pPr algn="l" defTabSz="914400">
              <a:defRPr sz="2600" b="1" cap="all">
                <a:solidFill>
                  <a:srgbClr val="1C1C1C"/>
                </a:solidFill>
                <a:latin typeface="Helvetica"/>
                <a:ea typeface="Helvetica"/>
                <a:cs typeface="Helvetica"/>
                <a:sym typeface="Helvetica"/>
              </a:defRPr>
            </a:lvl1pPr>
          </a:lstStyle>
          <a:p>
            <a:pPr algn="ctr" defTabSz="288710" fontAlgn="auto" hangingPunct="0">
              <a:spcBef>
                <a:spcPts val="0"/>
              </a:spcBef>
              <a:spcAft>
                <a:spcPts val="0"/>
              </a:spcAft>
            </a:pPr>
            <a:r>
              <a:rPr lang="en-US" sz="2400" kern="0" cap="none" dirty="0">
                <a:solidFill>
                  <a:srgbClr val="3E87BD">
                    <a:lumMod val="50000"/>
                  </a:srgbClr>
                </a:solidFill>
                <a:latin typeface="Arial Narrow" pitchFamily="34" charset="0"/>
                <a:ea typeface="+mj-ea"/>
                <a:cs typeface="Arial"/>
              </a:rPr>
              <a:t>INSTITUTE OF ENGINEERING PHYSICS </a:t>
            </a:r>
            <a:r>
              <a:rPr lang="ru-RU" sz="2400" kern="0" cap="none" dirty="0">
                <a:solidFill>
                  <a:srgbClr val="3E87BD">
                    <a:lumMod val="50000"/>
                  </a:srgbClr>
                </a:solidFill>
                <a:latin typeface="Arial Narrow" pitchFamily="34" charset="0"/>
                <a:ea typeface="+mj-ea"/>
                <a:cs typeface="Arial"/>
              </a:rPr>
              <a:t/>
            </a:r>
            <a:br>
              <a:rPr lang="ru-RU" sz="2400" kern="0" cap="none" dirty="0">
                <a:solidFill>
                  <a:srgbClr val="3E87BD">
                    <a:lumMod val="50000"/>
                  </a:srgbClr>
                </a:solidFill>
                <a:latin typeface="Arial Narrow" pitchFamily="34" charset="0"/>
                <a:ea typeface="+mj-ea"/>
                <a:cs typeface="Arial"/>
              </a:rPr>
            </a:br>
            <a:r>
              <a:rPr lang="ru-RU" sz="2400" kern="0" cap="none" dirty="0">
                <a:solidFill>
                  <a:srgbClr val="3E87BD">
                    <a:lumMod val="50000"/>
                  </a:srgbClr>
                </a:solidFill>
                <a:latin typeface="Arial Narrow" pitchFamily="34" charset="0"/>
                <a:ea typeface="+mj-ea"/>
                <a:cs typeface="Arial"/>
              </a:rPr>
              <a:t>FOR</a:t>
            </a:r>
            <a:r>
              <a:rPr lang="en-US" sz="2400" kern="0" cap="none" dirty="0">
                <a:solidFill>
                  <a:srgbClr val="3E87BD">
                    <a:lumMod val="50000"/>
                  </a:srgbClr>
                </a:solidFill>
                <a:latin typeface="Arial Narrow" pitchFamily="34" charset="0"/>
                <a:ea typeface="+mj-ea"/>
                <a:cs typeface="Arial"/>
              </a:rPr>
              <a:t> BIOMEDICINE</a:t>
            </a:r>
            <a:r>
              <a:rPr lang="ru-RU" sz="2400" kern="0" cap="none" dirty="0">
                <a:solidFill>
                  <a:srgbClr val="3E87BD">
                    <a:lumMod val="50000"/>
                  </a:srgbClr>
                </a:solidFill>
                <a:latin typeface="Arial Narrow" pitchFamily="34" charset="0"/>
                <a:ea typeface="+mj-ea"/>
                <a:cs typeface="Arial"/>
              </a:rPr>
              <a:t> (PHYSBIO)</a:t>
            </a:r>
            <a:endParaRPr lang="ru-RU" sz="2400" kern="0" dirty="0">
              <a:latin typeface="Arial" panose="020B0604020202020204" pitchFamily="34" charset="0"/>
              <a:cs typeface="Arial" panose="020B0604020202020204" pitchFamily="34" charset="0"/>
              <a:sym typeface="Helvetica Neue"/>
            </a:endParaRPr>
          </a:p>
        </p:txBody>
      </p:sp>
      <p:pic>
        <p:nvPicPr>
          <p:cNvPr id="880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76" y="158673"/>
            <a:ext cx="668801"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tangle 7"/>
          <p:cNvSpPr/>
          <p:nvPr/>
        </p:nvSpPr>
        <p:spPr>
          <a:xfrm>
            <a:off x="64389" y="836712"/>
            <a:ext cx="3139459" cy="1461935"/>
          </a:xfrm>
          <a:prstGeom prst="rect">
            <a:avLst/>
          </a:prstGeom>
          <a:solidFill>
            <a:schemeClr val="accent1">
              <a:lumMod val="75000"/>
            </a:schemeClr>
          </a:solidFill>
        </p:spPr>
        <p:txBody>
          <a:bodyPr wrap="square" lIns="91435" tIns="45718" rIns="91435" bIns="45718">
            <a:spAutoFit/>
          </a:bodyPr>
          <a:lstStyle/>
          <a:p>
            <a:pPr defTabSz="914353" fontAlgn="auto">
              <a:spcBef>
                <a:spcPts val="0"/>
              </a:spcBef>
              <a:spcAft>
                <a:spcPts val="0"/>
              </a:spcAft>
            </a:pPr>
            <a:r>
              <a:rPr lang="en-US" sz="1200" b="1" dirty="0" smtClean="0">
                <a:solidFill>
                  <a:srgbClr val="FFFFFF"/>
                </a:solidFill>
                <a:latin typeface="Helvetica Light"/>
              </a:rPr>
              <a:t>SCIENCE</a:t>
            </a:r>
          </a:p>
          <a:p>
            <a:pPr defTabSz="914353" fontAlgn="auto">
              <a:spcBef>
                <a:spcPts val="0"/>
              </a:spcBef>
              <a:spcAft>
                <a:spcPts val="0"/>
              </a:spcAft>
            </a:pPr>
            <a:r>
              <a:rPr lang="en-US" sz="1100" b="1" dirty="0" smtClean="0">
                <a:solidFill>
                  <a:srgbClr val="FFFFFF"/>
                </a:solidFill>
                <a:latin typeface="Helvetica Light"/>
              </a:rPr>
              <a:t>• The </a:t>
            </a:r>
            <a:r>
              <a:rPr lang="en-US" sz="1100" b="1" dirty="0">
                <a:solidFill>
                  <a:srgbClr val="FFFFFF"/>
                </a:solidFill>
                <a:latin typeface="Helvetica Light"/>
              </a:rPr>
              <a:t>world recognized scientific results in </a:t>
            </a:r>
            <a:r>
              <a:rPr lang="en-US" sz="1100" b="1" dirty="0" smtClean="0">
                <a:solidFill>
                  <a:srgbClr val="FFFFFF"/>
                </a:solidFill>
                <a:latin typeface="Helvetica Light"/>
              </a:rPr>
              <a:t>fundamentals </a:t>
            </a:r>
            <a:r>
              <a:rPr lang="en-US" sz="1100" b="1" dirty="0">
                <a:solidFill>
                  <a:srgbClr val="FFFFFF"/>
                </a:solidFill>
                <a:latin typeface="Helvetica Light"/>
              </a:rPr>
              <a:t>of modern technologies of Biomedicine, </a:t>
            </a:r>
            <a:r>
              <a:rPr lang="en-US" sz="1100" b="1" dirty="0" err="1">
                <a:solidFill>
                  <a:srgbClr val="FFFFFF"/>
                </a:solidFill>
                <a:latin typeface="Helvetica Light"/>
              </a:rPr>
              <a:t>nano</a:t>
            </a:r>
            <a:r>
              <a:rPr lang="en-US" sz="1100" b="1" dirty="0">
                <a:solidFill>
                  <a:srgbClr val="FFFFFF"/>
                </a:solidFill>
                <a:latin typeface="Helvetica Light"/>
              </a:rPr>
              <a:t> – and bio-Photonics, quantum dots, etc.</a:t>
            </a:r>
          </a:p>
          <a:p>
            <a:pPr defTabSz="914353" fontAlgn="auto">
              <a:spcBef>
                <a:spcPts val="0"/>
              </a:spcBef>
              <a:spcAft>
                <a:spcPts val="0"/>
              </a:spcAft>
            </a:pPr>
            <a:r>
              <a:rPr lang="en-US" sz="1100" b="1" dirty="0" smtClean="0">
                <a:solidFill>
                  <a:srgbClr val="FFFFFF"/>
                </a:solidFill>
                <a:latin typeface="Helvetica Light"/>
              </a:rPr>
              <a:t>• Highly </a:t>
            </a:r>
            <a:r>
              <a:rPr lang="en-US" sz="1100" b="1" dirty="0">
                <a:solidFill>
                  <a:srgbClr val="FFFFFF"/>
                </a:solidFill>
                <a:latin typeface="Helvetica Light"/>
              </a:rPr>
              <a:t>trained specialists-engineers in new devices developing and technologies for Biomedicine</a:t>
            </a:r>
          </a:p>
        </p:txBody>
      </p:sp>
      <p:sp>
        <p:nvSpPr>
          <p:cNvPr id="119" name="Rectangle 8"/>
          <p:cNvSpPr/>
          <p:nvPr/>
        </p:nvSpPr>
        <p:spPr>
          <a:xfrm>
            <a:off x="3325173" y="836712"/>
            <a:ext cx="2614979" cy="1477323"/>
          </a:xfrm>
          <a:prstGeom prst="rect">
            <a:avLst/>
          </a:prstGeom>
          <a:solidFill>
            <a:schemeClr val="accent1">
              <a:lumMod val="75000"/>
            </a:schemeClr>
          </a:solidFill>
        </p:spPr>
        <p:txBody>
          <a:bodyPr wrap="square" lIns="91435" tIns="45718" rIns="91435" bIns="45718">
            <a:spAutoFit/>
          </a:bodyPr>
          <a:lstStyle/>
          <a:p>
            <a:pPr defTabSz="914353" fontAlgn="auto">
              <a:spcBef>
                <a:spcPts val="0"/>
              </a:spcBef>
              <a:spcAft>
                <a:spcPts val="0"/>
              </a:spcAft>
            </a:pPr>
            <a:r>
              <a:rPr lang="ru-RU" sz="1200" b="1" dirty="0" smtClean="0">
                <a:solidFill>
                  <a:srgbClr val="FFFFFF"/>
                </a:solidFill>
                <a:latin typeface="Helvetica Light"/>
              </a:rPr>
              <a:t>BREAKTHROUGH</a:t>
            </a:r>
            <a:r>
              <a:rPr lang="en-US" sz="1200" b="1" dirty="0" smtClean="0">
                <a:solidFill>
                  <a:srgbClr val="FFFFFF"/>
                </a:solidFill>
                <a:latin typeface="Helvetica Light"/>
              </a:rPr>
              <a:t> </a:t>
            </a:r>
            <a:r>
              <a:rPr lang="ru-RU" sz="1200" b="1" dirty="0" smtClean="0">
                <a:solidFill>
                  <a:srgbClr val="FFFFFF"/>
                </a:solidFill>
                <a:latin typeface="Helvetica Light"/>
              </a:rPr>
              <a:t>TECHNOLOGIES</a:t>
            </a:r>
            <a:r>
              <a:rPr lang="en-US" sz="1200" b="1" dirty="0" smtClean="0">
                <a:solidFill>
                  <a:srgbClr val="FFFFFF"/>
                </a:solidFill>
                <a:latin typeface="Helvetica Light"/>
              </a:rPr>
              <a:t> </a:t>
            </a:r>
          </a:p>
          <a:p>
            <a:pPr defTabSz="914353" fontAlgn="auto">
              <a:spcBef>
                <a:spcPts val="0"/>
              </a:spcBef>
              <a:spcAft>
                <a:spcPts val="0"/>
              </a:spcAft>
            </a:pPr>
            <a:r>
              <a:rPr lang="en-US" sz="1100" b="1" dirty="0" smtClean="0">
                <a:solidFill>
                  <a:srgbClr val="FFFFFF"/>
                </a:solidFill>
                <a:latin typeface="Helvetica Light"/>
              </a:rPr>
              <a:t>Combination of new methods of nuclear and </a:t>
            </a:r>
            <a:r>
              <a:rPr lang="en-US" sz="1100" b="1" dirty="0" err="1" smtClean="0">
                <a:solidFill>
                  <a:srgbClr val="FFFFFF"/>
                </a:solidFill>
                <a:latin typeface="Helvetica Light"/>
              </a:rPr>
              <a:t>radia</a:t>
            </a:r>
            <a:r>
              <a:rPr lang="ru-RU" sz="1100" b="1" dirty="0" err="1" smtClean="0">
                <a:solidFill>
                  <a:srgbClr val="FFFFFF"/>
                </a:solidFill>
                <a:latin typeface="Helvetica Light"/>
              </a:rPr>
              <a:t>tion</a:t>
            </a:r>
            <a:r>
              <a:rPr lang="en-US" sz="1100" b="1" dirty="0" smtClean="0">
                <a:solidFill>
                  <a:srgbClr val="FFFFFF"/>
                </a:solidFill>
                <a:latin typeface="Helvetica Light"/>
              </a:rPr>
              <a:t> medicine and new nanomaterials and emerging nanotechnologies in biomedicine</a:t>
            </a:r>
            <a:endParaRPr lang="en-US" sz="1100" b="1" dirty="0">
              <a:solidFill>
                <a:srgbClr val="FFFFFF"/>
              </a:solidFill>
              <a:latin typeface="Helvetica Light"/>
            </a:endParaRPr>
          </a:p>
          <a:p>
            <a:pPr defTabSz="914353" fontAlgn="auto">
              <a:spcBef>
                <a:spcPts val="0"/>
              </a:spcBef>
              <a:spcAft>
                <a:spcPts val="0"/>
              </a:spcAft>
            </a:pPr>
            <a:r>
              <a:rPr lang="en-US" sz="1100" b="1" dirty="0">
                <a:solidFill>
                  <a:srgbClr val="FFFFFF"/>
                </a:solidFill>
                <a:latin typeface="Helvetica Light"/>
              </a:rPr>
              <a:t>f</a:t>
            </a:r>
            <a:r>
              <a:rPr lang="en-US" sz="1100" b="1" dirty="0" smtClean="0">
                <a:solidFill>
                  <a:srgbClr val="FFFFFF"/>
                </a:solidFill>
                <a:latin typeface="Helvetica Light"/>
              </a:rPr>
              <a:t>or early detection and targeted treatment of dangerous diseases</a:t>
            </a:r>
            <a:endParaRPr lang="ru-RU" sz="1100" b="1" dirty="0">
              <a:solidFill>
                <a:srgbClr val="FFFFFF"/>
              </a:solidFill>
              <a:latin typeface="Helvetica Light"/>
            </a:endParaRPr>
          </a:p>
        </p:txBody>
      </p:sp>
      <p:sp>
        <p:nvSpPr>
          <p:cNvPr id="120" name="Rectangle 9"/>
          <p:cNvSpPr/>
          <p:nvPr/>
        </p:nvSpPr>
        <p:spPr>
          <a:xfrm>
            <a:off x="6082701" y="836712"/>
            <a:ext cx="2953795" cy="1477323"/>
          </a:xfrm>
          <a:prstGeom prst="rect">
            <a:avLst/>
          </a:prstGeom>
          <a:solidFill>
            <a:schemeClr val="accent1">
              <a:lumMod val="75000"/>
            </a:schemeClr>
          </a:solidFill>
        </p:spPr>
        <p:txBody>
          <a:bodyPr wrap="square" lIns="91435" tIns="45718" rIns="91435" bIns="45718">
            <a:spAutoFit/>
          </a:bodyPr>
          <a:lstStyle/>
          <a:p>
            <a:pPr defTabSz="914353" fontAlgn="auto">
              <a:spcBef>
                <a:spcPts val="0"/>
              </a:spcBef>
              <a:spcAft>
                <a:spcPts val="0"/>
              </a:spcAft>
            </a:pPr>
            <a:r>
              <a:rPr lang="en-US" sz="1200" b="1" dirty="0" smtClean="0">
                <a:solidFill>
                  <a:srgbClr val="FFFFFF"/>
                </a:solidFill>
                <a:latin typeface="Helvetica Light"/>
              </a:rPr>
              <a:t>E</a:t>
            </a:r>
            <a:r>
              <a:rPr lang="ru-RU" sz="1200" b="1" dirty="0" smtClean="0">
                <a:solidFill>
                  <a:srgbClr val="FFFFFF"/>
                </a:solidFill>
                <a:latin typeface="Helvetica Light"/>
              </a:rPr>
              <a:t>DUCATION</a:t>
            </a:r>
            <a:endParaRPr lang="en-US" sz="1200" b="1" dirty="0" smtClean="0">
              <a:solidFill>
                <a:srgbClr val="FFFFFF"/>
              </a:solidFill>
              <a:latin typeface="Helvetica Light"/>
            </a:endParaRPr>
          </a:p>
          <a:p>
            <a:pPr defTabSz="914353" fontAlgn="auto">
              <a:spcBef>
                <a:spcPts val="0"/>
              </a:spcBef>
              <a:spcAft>
                <a:spcPts val="0"/>
              </a:spcAft>
            </a:pPr>
            <a:endParaRPr lang="ru-RU" sz="1200" b="1" i="1" dirty="0" smtClean="0">
              <a:solidFill>
                <a:srgbClr val="FFFFFF"/>
              </a:solidFill>
              <a:latin typeface="Helvetica Light"/>
            </a:endParaRPr>
          </a:p>
          <a:p>
            <a:pPr defTabSz="914353" fontAlgn="auto">
              <a:spcBef>
                <a:spcPts val="0"/>
              </a:spcBef>
              <a:spcAft>
                <a:spcPts val="0"/>
              </a:spcAft>
            </a:pPr>
            <a:r>
              <a:rPr lang="en-US" sz="1100" b="1" i="1" dirty="0" smtClean="0">
                <a:solidFill>
                  <a:srgbClr val="FFFFFF"/>
                </a:solidFill>
                <a:latin typeface="Helvetica Light"/>
              </a:rPr>
              <a:t> </a:t>
            </a:r>
            <a:r>
              <a:rPr lang="en-US" sz="1100" b="1" dirty="0" smtClean="0">
                <a:solidFill>
                  <a:srgbClr val="FFFFFF"/>
                </a:solidFill>
                <a:latin typeface="Helvetica Light"/>
              </a:rPr>
              <a:t>• Integration </a:t>
            </a:r>
            <a:r>
              <a:rPr lang="en-US" sz="1100" b="1" dirty="0">
                <a:solidFill>
                  <a:srgbClr val="FFFFFF"/>
                </a:solidFill>
                <a:latin typeface="Helvetica Light"/>
              </a:rPr>
              <a:t>of engineering physics and medical </a:t>
            </a:r>
            <a:r>
              <a:rPr lang="en-US" sz="1100" b="1" dirty="0" smtClean="0">
                <a:solidFill>
                  <a:srgbClr val="FFFFFF"/>
                </a:solidFill>
                <a:latin typeface="Helvetica Light"/>
              </a:rPr>
              <a:t>education</a:t>
            </a:r>
            <a:endParaRPr lang="en-US" sz="1100" b="1" dirty="0">
              <a:solidFill>
                <a:srgbClr val="FFFFFF"/>
              </a:solidFill>
              <a:latin typeface="Helvetica Light"/>
            </a:endParaRPr>
          </a:p>
          <a:p>
            <a:pPr defTabSz="914353" fontAlgn="auto">
              <a:spcBef>
                <a:spcPts val="0"/>
              </a:spcBef>
              <a:spcAft>
                <a:spcPts val="0"/>
              </a:spcAft>
            </a:pPr>
            <a:r>
              <a:rPr lang="en-US" sz="1100" b="1" dirty="0" smtClean="0">
                <a:solidFill>
                  <a:srgbClr val="FFFFFF"/>
                </a:solidFill>
                <a:latin typeface="Helvetica Light"/>
              </a:rPr>
              <a:t>• The </a:t>
            </a:r>
            <a:r>
              <a:rPr lang="en-US" sz="1100" b="1" dirty="0">
                <a:solidFill>
                  <a:srgbClr val="FFFFFF"/>
                </a:solidFill>
                <a:latin typeface="Helvetica Light"/>
              </a:rPr>
              <a:t>availability of basic educational programs required to prepare interdisciplinary specialists in Biomedicine</a:t>
            </a:r>
          </a:p>
        </p:txBody>
      </p:sp>
      <p:pic>
        <p:nvPicPr>
          <p:cNvPr id="1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5056" y="2456735"/>
            <a:ext cx="1085850" cy="25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Rectangle 5"/>
          <p:cNvSpPr/>
          <p:nvPr/>
        </p:nvSpPr>
        <p:spPr>
          <a:xfrm>
            <a:off x="37646" y="2815417"/>
            <a:ext cx="2212899" cy="1200325"/>
          </a:xfrm>
          <a:prstGeom prst="rect">
            <a:avLst/>
          </a:prstGeom>
          <a:solidFill>
            <a:schemeClr val="accent1">
              <a:lumMod val="20000"/>
              <a:lumOff val="80000"/>
            </a:schemeClr>
          </a:solidFill>
        </p:spPr>
        <p:txBody>
          <a:bodyPr wrap="square" lIns="91435" tIns="45718" rIns="91435" bIns="45718">
            <a:spAutoFit/>
          </a:bodyPr>
          <a:lstStyle/>
          <a:p>
            <a:pPr algn="just" defTabSz="914353" fontAlgn="auto">
              <a:spcBef>
                <a:spcPts val="0"/>
              </a:spcBef>
              <a:spcAft>
                <a:spcPts val="0"/>
              </a:spcAft>
            </a:pPr>
            <a:r>
              <a:rPr lang="en-US" sz="1200" b="1" dirty="0" err="1" smtClean="0">
                <a:solidFill>
                  <a:srgbClr val="4596D1">
                    <a:lumMod val="50000"/>
                  </a:srgbClr>
                </a:solidFill>
                <a:latin typeface="Arial" panose="020B0604020202020204" pitchFamily="34" charset="0"/>
                <a:cs typeface="Arial" panose="020B0604020202020204" pitchFamily="34" charset="0"/>
              </a:rPr>
              <a:t>Bionanotechnologies</a:t>
            </a:r>
            <a:r>
              <a:rPr lang="en-US" sz="1200" b="1" dirty="0" smtClean="0">
                <a:solidFill>
                  <a:srgbClr val="4596D1">
                    <a:lumMod val="50000"/>
                  </a:srgbClr>
                </a:solidFill>
                <a:latin typeface="Arial" panose="020B0604020202020204" pitchFamily="34" charset="0"/>
                <a:cs typeface="Arial" panose="020B0604020202020204" pitchFamily="34" charset="0"/>
              </a:rPr>
              <a:t>:</a:t>
            </a:r>
            <a:r>
              <a:rPr lang="ru-RU" sz="1200" dirty="0" smtClean="0">
                <a:solidFill>
                  <a:srgbClr val="4596D1">
                    <a:lumMod val="50000"/>
                  </a:srgbClr>
                </a:solidFill>
                <a:latin typeface="Arial" panose="020B0604020202020204" pitchFamily="34" charset="0"/>
                <a:cs typeface="Arial" panose="020B0604020202020204" pitchFamily="34" charset="0"/>
              </a:rPr>
              <a:t> </a:t>
            </a:r>
            <a:r>
              <a:rPr lang="en-US" sz="1200" dirty="0" smtClean="0">
                <a:solidFill>
                  <a:srgbClr val="4596D1">
                    <a:lumMod val="50000"/>
                  </a:srgbClr>
                </a:solidFill>
                <a:latin typeface="Arial" panose="020B0604020202020204" pitchFamily="34" charset="0"/>
                <a:cs typeface="Arial" panose="020B0604020202020204" pitchFamily="34" charset="0"/>
              </a:rPr>
              <a:t>synthesis and functionalization of biocompatible and biodegradable nanomaterials for diagnosis and treatment</a:t>
            </a:r>
            <a:r>
              <a:rPr lang="ru-RU" sz="1200" dirty="0" smtClean="0">
                <a:solidFill>
                  <a:srgbClr val="414142"/>
                </a:solidFill>
                <a:latin typeface="Arial" panose="020B0604020202020204" pitchFamily="34" charset="0"/>
                <a:cs typeface="Arial" panose="020B0604020202020204" pitchFamily="34" charset="0"/>
              </a:rPr>
              <a:t>.</a:t>
            </a:r>
            <a:endParaRPr lang="ru-RU" sz="1200" dirty="0">
              <a:solidFill>
                <a:srgbClr val="414142"/>
              </a:solidFill>
              <a:latin typeface="Arial" panose="020B0604020202020204" pitchFamily="34" charset="0"/>
              <a:cs typeface="Arial" panose="020B0604020202020204" pitchFamily="34" charset="0"/>
            </a:endParaRPr>
          </a:p>
        </p:txBody>
      </p:sp>
      <p:sp>
        <p:nvSpPr>
          <p:cNvPr id="123" name="Rectangle 8"/>
          <p:cNvSpPr/>
          <p:nvPr/>
        </p:nvSpPr>
        <p:spPr>
          <a:xfrm>
            <a:off x="1800005" y="4019712"/>
            <a:ext cx="5780594" cy="1200325"/>
          </a:xfrm>
          <a:prstGeom prst="rect">
            <a:avLst/>
          </a:prstGeom>
          <a:solidFill>
            <a:schemeClr val="accent1">
              <a:lumMod val="20000"/>
              <a:lumOff val="80000"/>
            </a:schemeClr>
          </a:solidFill>
          <a:ln>
            <a:solidFill>
              <a:schemeClr val="accent1"/>
            </a:solidFill>
          </a:ln>
        </p:spPr>
        <p:txBody>
          <a:bodyPr wrap="square" lIns="91435" tIns="45718" rIns="91435" bIns="45718">
            <a:spAutoFit/>
          </a:bodyPr>
          <a:lstStyle/>
          <a:p>
            <a:pPr algn="just" defTabSz="914353" fontAlgn="auto">
              <a:spcBef>
                <a:spcPts val="0"/>
              </a:spcBef>
              <a:spcAft>
                <a:spcPts val="0"/>
              </a:spcAft>
            </a:pPr>
            <a:r>
              <a:rPr lang="en-US" sz="1200" b="1" dirty="0" smtClean="0">
                <a:solidFill>
                  <a:srgbClr val="0365C0">
                    <a:lumMod val="50000"/>
                  </a:srgbClr>
                </a:solidFill>
                <a:latin typeface="Arial" panose="020B0604020202020204" pitchFamily="34" charset="0"/>
                <a:cs typeface="Arial" panose="020B0604020202020204" pitchFamily="34" charset="0"/>
              </a:rPr>
              <a:t>Diagnosis: </a:t>
            </a:r>
          </a:p>
          <a:p>
            <a:pPr algn="just" defTabSz="914353" fontAlgn="auto">
              <a:spcBef>
                <a:spcPts val="0"/>
              </a:spcBef>
              <a:spcAft>
                <a:spcPts val="0"/>
              </a:spcAft>
            </a:pPr>
            <a:r>
              <a:rPr lang="en-US" sz="1200" b="1" dirty="0" smtClean="0">
                <a:solidFill>
                  <a:srgbClr val="0365C0">
                    <a:lumMod val="50000"/>
                  </a:srgbClr>
                </a:solidFill>
                <a:latin typeface="Arial Narrow" panose="020B0606020202030204" pitchFamily="34" charset="0"/>
                <a:cs typeface="Arial" panose="020B0604020202020204" pitchFamily="34" charset="0"/>
              </a:rPr>
              <a:t>in vitro</a:t>
            </a:r>
            <a:r>
              <a:rPr lang="ru-RU" sz="1200" b="1" dirty="0" smtClean="0">
                <a:solidFill>
                  <a:srgbClr val="0365C0">
                    <a:lumMod val="50000"/>
                  </a:srgbClr>
                </a:solidFill>
                <a:latin typeface="Arial Narrow" panose="020B0606020202030204" pitchFamily="34" charset="0"/>
                <a:cs typeface="Arial" panose="020B0604020202020204" pitchFamily="34" charset="0"/>
              </a:rPr>
              <a:t>: </a:t>
            </a:r>
            <a:r>
              <a:rPr lang="en-US" sz="1200" b="1" dirty="0" err="1">
                <a:solidFill>
                  <a:srgbClr val="002060"/>
                </a:solidFill>
                <a:latin typeface="Arial Narrow" panose="020B0606020202030204" pitchFamily="34" charset="0"/>
                <a:cs typeface="Arial" panose="020B0604020202020204" pitchFamily="34" charset="0"/>
              </a:rPr>
              <a:t>photoluminescent</a:t>
            </a:r>
            <a:r>
              <a:rPr lang="en-US" sz="1200" b="1" dirty="0">
                <a:solidFill>
                  <a:srgbClr val="FF0000"/>
                </a:solidFill>
                <a:latin typeface="Arial Narrow" panose="020B0606020202030204" pitchFamily="34" charset="0"/>
                <a:cs typeface="Arial" panose="020B0604020202020204" pitchFamily="34" charset="0"/>
              </a:rPr>
              <a:t> </a:t>
            </a:r>
            <a:r>
              <a:rPr lang="en-US" sz="1200" b="1" dirty="0" smtClean="0">
                <a:solidFill>
                  <a:srgbClr val="0365C0">
                    <a:lumMod val="50000"/>
                  </a:srgbClr>
                </a:solidFill>
                <a:latin typeface="Arial Narrow" panose="020B0606020202030204" pitchFamily="34" charset="0"/>
                <a:cs typeface="Arial" panose="020B0604020202020204" pitchFamily="34" charset="0"/>
              </a:rPr>
              <a:t>properties of quantum dots</a:t>
            </a:r>
            <a:r>
              <a:rPr lang="ru-RU" sz="1200" dirty="0" smtClean="0">
                <a:solidFill>
                  <a:srgbClr val="414142"/>
                </a:solidFill>
                <a:latin typeface="Arial Narrow" panose="020B0606020202030204" pitchFamily="34" charset="0"/>
                <a:cs typeface="Arial" panose="020B0604020202020204" pitchFamily="34" charset="0"/>
              </a:rPr>
              <a:t> </a:t>
            </a:r>
            <a:r>
              <a:rPr lang="en-US" sz="1200" dirty="0" smtClean="0">
                <a:solidFill>
                  <a:srgbClr val="414142"/>
                </a:solidFill>
                <a:latin typeface="Arial Narrow" panose="020B0606020202030204" pitchFamily="34" charset="0"/>
                <a:cs typeface="Arial" panose="020B0604020202020204" pitchFamily="34" charset="0"/>
              </a:rPr>
              <a:t>can be used to enhance sensitivity of detecting disease markers in patients’ analyses (e.g. blood tests).</a:t>
            </a:r>
            <a:endParaRPr lang="en-US" sz="1200" dirty="0">
              <a:solidFill>
                <a:srgbClr val="414142"/>
              </a:solidFill>
              <a:latin typeface="Arial Narrow" panose="020B0606020202030204" pitchFamily="34" charset="0"/>
              <a:cs typeface="Arial" panose="020B0604020202020204" pitchFamily="34" charset="0"/>
            </a:endParaRPr>
          </a:p>
          <a:p>
            <a:pPr algn="just" defTabSz="914353" fontAlgn="auto">
              <a:spcBef>
                <a:spcPts val="0"/>
              </a:spcBef>
              <a:spcAft>
                <a:spcPts val="0"/>
              </a:spcAft>
            </a:pPr>
            <a:r>
              <a:rPr lang="en-US" sz="1200" b="1" dirty="0" smtClean="0">
                <a:solidFill>
                  <a:srgbClr val="0365C0">
                    <a:lumMod val="50000"/>
                  </a:srgbClr>
                </a:solidFill>
                <a:latin typeface="Arial Narrow" panose="020B0606020202030204" pitchFamily="34" charset="0"/>
                <a:cs typeface="Arial" panose="020B0604020202020204" pitchFamily="34" charset="0"/>
              </a:rPr>
              <a:t>in vivo: </a:t>
            </a:r>
            <a:r>
              <a:rPr lang="en-US" sz="1200" dirty="0" smtClean="0">
                <a:solidFill>
                  <a:srgbClr val="414142"/>
                </a:solidFill>
                <a:latin typeface="Arial Narrow" panose="020B0606020202030204" pitchFamily="34" charset="0"/>
                <a:cs typeface="Arial" panose="020B0604020202020204" pitchFamily="34" charset="0"/>
              </a:rPr>
              <a:t>being accumulated in a sick organ, </a:t>
            </a:r>
            <a:r>
              <a:rPr lang="en-US" sz="1200" b="1" dirty="0" smtClean="0">
                <a:solidFill>
                  <a:srgbClr val="414142"/>
                </a:solidFill>
                <a:latin typeface="Arial Narrow" panose="020B0606020202030204" pitchFamily="34" charset="0"/>
                <a:cs typeface="Arial" panose="020B0604020202020204" pitchFamily="34" charset="0"/>
              </a:rPr>
              <a:t>nanoparticles can be detected </a:t>
            </a:r>
            <a:r>
              <a:rPr lang="en-US" sz="1200" dirty="0" smtClean="0">
                <a:solidFill>
                  <a:srgbClr val="414142"/>
                </a:solidFill>
                <a:latin typeface="Arial Narrow" panose="020B0606020202030204" pitchFamily="34" charset="0"/>
                <a:cs typeface="Arial" panose="020B0604020202020204" pitchFamily="34" charset="0"/>
              </a:rPr>
              <a:t>by their unique, optical, magnetic, radioactive properties, thus visualizing  the affected area (contrast nanomaterials).</a:t>
            </a:r>
            <a:r>
              <a:rPr lang="ru-RU" sz="1200" dirty="0" smtClean="0">
                <a:solidFill>
                  <a:srgbClr val="414142"/>
                </a:solidFill>
                <a:latin typeface="Arial Narrow" panose="020B0606020202030204" pitchFamily="34" charset="0"/>
                <a:cs typeface="Arial" panose="020B0604020202020204" pitchFamily="34" charset="0"/>
              </a:rPr>
              <a:t> </a:t>
            </a:r>
            <a:endParaRPr lang="en-US" sz="1200" dirty="0" smtClean="0">
              <a:solidFill>
                <a:srgbClr val="414142"/>
              </a:solidFill>
              <a:latin typeface="Arial Narrow" panose="020B0606020202030204" pitchFamily="34" charset="0"/>
              <a:cs typeface="Arial" panose="020B0604020202020204" pitchFamily="34" charset="0"/>
            </a:endParaRPr>
          </a:p>
          <a:p>
            <a:pPr algn="just" defTabSz="914353" fontAlgn="auto">
              <a:spcBef>
                <a:spcPts val="0"/>
              </a:spcBef>
              <a:spcAft>
                <a:spcPts val="0"/>
              </a:spcAft>
            </a:pPr>
            <a:r>
              <a:rPr lang="en-US" sz="1200" b="1" dirty="0" smtClean="0">
                <a:solidFill>
                  <a:srgbClr val="414142"/>
                </a:solidFill>
                <a:latin typeface="Arial Narrow" panose="020B0606020202030204" pitchFamily="34" charset="0"/>
                <a:cs typeface="Arial" panose="020B0604020202020204" pitchFamily="34" charset="0"/>
              </a:rPr>
              <a:t>Nanoparticles can serve as </a:t>
            </a:r>
            <a:r>
              <a:rPr lang="en-US" sz="1200" b="1" dirty="0" err="1" smtClean="0">
                <a:solidFill>
                  <a:srgbClr val="414142"/>
                </a:solidFill>
                <a:latin typeface="Arial Narrow" panose="020B0606020202030204" pitchFamily="34" charset="0"/>
                <a:cs typeface="Arial" panose="020B0604020202020204" pitchFamily="34" charset="0"/>
              </a:rPr>
              <a:t>nanoprobes</a:t>
            </a:r>
            <a:r>
              <a:rPr lang="en-US" sz="1200" b="1" dirty="0" smtClean="0">
                <a:solidFill>
                  <a:srgbClr val="414142"/>
                </a:solidFill>
                <a:latin typeface="Arial Narrow" panose="020B0606020202030204" pitchFamily="34" charset="0"/>
                <a:cs typeface="Arial" panose="020B0604020202020204" pitchFamily="34" charset="0"/>
              </a:rPr>
              <a:t> </a:t>
            </a:r>
            <a:r>
              <a:rPr lang="en-US" sz="1200" dirty="0" smtClean="0">
                <a:solidFill>
                  <a:srgbClr val="414142"/>
                </a:solidFill>
                <a:latin typeface="Arial Narrow" panose="020B0606020202030204" pitchFamily="34" charset="0"/>
                <a:cs typeface="Arial" panose="020B0604020202020204" pitchFamily="34" charset="0"/>
              </a:rPr>
              <a:t>to direct highly contrast  agents into the affected area.</a:t>
            </a:r>
            <a:endParaRPr lang="ru-RU" sz="1200" dirty="0">
              <a:solidFill>
                <a:srgbClr val="414142"/>
              </a:solidFill>
              <a:latin typeface="Arial Narrow" panose="020B0606020202030204" pitchFamily="34" charset="0"/>
              <a:cs typeface="Arial" panose="020B0604020202020204" pitchFamily="34" charset="0"/>
            </a:endParaRPr>
          </a:p>
        </p:txBody>
      </p:sp>
      <p:pic>
        <p:nvPicPr>
          <p:cNvPr id="124" name="Picture 7"/>
          <p:cNvPicPr>
            <a:picLocks noChangeAspect="1" noChangeArrowheads="1"/>
          </p:cNvPicPr>
          <p:nvPr/>
        </p:nvPicPr>
        <p:blipFill>
          <a:blip r:embed="rId7" cstate="print"/>
          <a:srcRect/>
          <a:stretch>
            <a:fillRect/>
          </a:stretch>
        </p:blipFill>
        <p:spPr bwMode="auto">
          <a:xfrm>
            <a:off x="93754" y="4042574"/>
            <a:ext cx="1676092" cy="1188000"/>
          </a:xfrm>
          <a:prstGeom prst="rect">
            <a:avLst/>
          </a:prstGeom>
          <a:noFill/>
          <a:ln w="9525">
            <a:noFill/>
            <a:miter lim="800000"/>
            <a:headEnd/>
            <a:tailEnd/>
          </a:ln>
        </p:spPr>
      </p:pic>
      <p:pic>
        <p:nvPicPr>
          <p:cNvPr id="1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9447" y="2888541"/>
            <a:ext cx="2407161"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7" name="Groupe 6"/>
          <p:cNvGrpSpPr>
            <a:grpSpLocks noChangeAspect="1"/>
          </p:cNvGrpSpPr>
          <p:nvPr/>
        </p:nvGrpSpPr>
        <p:grpSpPr bwMode="auto">
          <a:xfrm>
            <a:off x="7638390" y="3977770"/>
            <a:ext cx="1404639" cy="1188000"/>
            <a:chOff x="4305300" y="1000125"/>
            <a:chExt cx="4643214" cy="3928837"/>
          </a:xfrm>
        </p:grpSpPr>
        <p:sp>
          <p:nvSpPr>
            <p:cNvPr id="128" name="Rectangle 23"/>
            <p:cNvSpPr>
              <a:spLocks noChangeArrowheads="1"/>
            </p:cNvSpPr>
            <p:nvPr/>
          </p:nvSpPr>
          <p:spPr bwMode="auto">
            <a:xfrm>
              <a:off x="4315641" y="1214801"/>
              <a:ext cx="4607020" cy="3714161"/>
            </a:xfrm>
            <a:prstGeom prst="rect">
              <a:avLst/>
            </a:prstGeom>
            <a:solidFill>
              <a:srgbClr val="C0C0C0"/>
            </a:solidFill>
            <a:ln w="9525">
              <a:noFill/>
              <a:miter lim="800000"/>
              <a:headEnd/>
              <a:tailEnd/>
            </a:ln>
            <a:effectLst/>
          </p:spPr>
          <p:txBody>
            <a:bodyPr wrap="none" lIns="90000" tIns="46800" rIns="90000" bIns="46800" anchor="ctr"/>
            <a:lstStyle/>
            <a:p>
              <a:pPr algn="ctr" defTabSz="914353" eaLnBrk="0" hangingPunct="0">
                <a:defRPr/>
              </a:pPr>
              <a:endParaRPr lang="fr-FR" sz="2400" kern="0" baseline="-25000">
                <a:solidFill>
                  <a:prstClr val="black"/>
                </a:solidFill>
                <a:effectLst>
                  <a:outerShdw blurRad="38100" dist="38100" dir="2700000" algn="tl">
                    <a:srgbClr val="000000">
                      <a:alpha val="43137"/>
                    </a:srgbClr>
                  </a:outerShdw>
                </a:effectLst>
                <a:latin typeface="Helvetica Light"/>
              </a:endParaRPr>
            </a:p>
          </p:txBody>
        </p:sp>
        <p:pic>
          <p:nvPicPr>
            <p:cNvPr id="129" name="Picture 16" descr="Graphe Vide"/>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5300" y="1000125"/>
              <a:ext cx="45545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20" descr="Vert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2838" y="2886075"/>
              <a:ext cx="8747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21" descr="Roug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8700" y="1285875"/>
              <a:ext cx="16002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22" descr="Jaune"/>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t="46194" r="36810"/>
            <a:stretch>
              <a:fillRect/>
            </a:stretch>
          </p:blipFill>
          <p:spPr bwMode="auto">
            <a:xfrm>
              <a:off x="4870450" y="2814638"/>
              <a:ext cx="25812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7" descr="Vert"/>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t="64700" r="18732"/>
            <a:stretch>
              <a:fillRect/>
            </a:stretch>
          </p:blipFill>
          <p:spPr bwMode="auto">
            <a:xfrm>
              <a:off x="4892675" y="3460750"/>
              <a:ext cx="30305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8" descr="Jaune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2900" y="2873375"/>
              <a:ext cx="6953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9" descr="Rouge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0088" y="2857500"/>
              <a:ext cx="7223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4" descr="Vid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31000" y="1214438"/>
              <a:ext cx="22034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7" name="Groupe 16"/>
            <p:cNvGrpSpPr>
              <a:grpSpLocks/>
            </p:cNvGrpSpPr>
            <p:nvPr/>
          </p:nvGrpSpPr>
          <p:grpSpPr bwMode="auto">
            <a:xfrm>
              <a:off x="6948264" y="1903413"/>
              <a:ext cx="2000250" cy="858837"/>
              <a:chOff x="6972300" y="1903413"/>
              <a:chExt cx="2000250" cy="858837"/>
            </a:xfrm>
          </p:grpSpPr>
          <p:pic>
            <p:nvPicPr>
              <p:cNvPr id="138" name="Picture 25" descr="tube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72300" y="1928813"/>
                <a:ext cx="2698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26" descr="tube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39000" y="1928813"/>
                <a:ext cx="228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27" descr="tube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67600" y="1903413"/>
                <a:ext cx="2317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28" descr="tube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99375" y="1906588"/>
                <a:ext cx="2682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29" descr="tube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67663" y="1928813"/>
                <a:ext cx="2682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30" descr="tube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35950" y="2000250"/>
                <a:ext cx="2397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31" descr="tube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474075" y="2000250"/>
                <a:ext cx="2397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32" descr="tube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710613" y="2000250"/>
                <a:ext cx="2619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8" name="Арка 147"/>
          <p:cNvSpPr/>
          <p:nvPr/>
        </p:nvSpPr>
        <p:spPr>
          <a:xfrm>
            <a:off x="185468" y="2708577"/>
            <a:ext cx="8964487" cy="373098"/>
          </a:xfrm>
          <a:prstGeom prst="blockArc">
            <a:avLst>
              <a:gd name="adj1" fmla="val 10806042"/>
              <a:gd name="adj2" fmla="val 21589189"/>
              <a:gd name="adj3" fmla="val 9689"/>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defTabSz="398443" fontAlgn="auto">
              <a:spcBef>
                <a:spcPts val="0"/>
              </a:spcBef>
              <a:spcAft>
                <a:spcPts val="0"/>
              </a:spcAft>
              <a:defRPr/>
            </a:pPr>
            <a:endParaRPr lang="ru-RU" sz="1500" i="1">
              <a:solidFill>
                <a:srgbClr val="000000"/>
              </a:solidFill>
            </a:endParaRPr>
          </a:p>
        </p:txBody>
      </p:sp>
      <p:sp>
        <p:nvSpPr>
          <p:cNvPr id="154" name="Прямоугольник 153"/>
          <p:cNvSpPr/>
          <p:nvPr/>
        </p:nvSpPr>
        <p:spPr>
          <a:xfrm>
            <a:off x="2456716" y="5661248"/>
            <a:ext cx="4434478" cy="266872"/>
          </a:xfrm>
          <a:prstGeom prst="rect">
            <a:avLst/>
          </a:prstGeom>
          <a:solidFill>
            <a:schemeClr val="accent1">
              <a:lumMod val="75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bodyPr>
          <a:lstStyle/>
          <a:p>
            <a:pPr algn="ctr" defTabSz="288710" fontAlgn="auto" hangingPunct="0">
              <a:spcBef>
                <a:spcPts val="0"/>
              </a:spcBef>
              <a:spcAft>
                <a:spcPts val="0"/>
              </a:spcAft>
            </a:pPr>
            <a:r>
              <a:rPr lang="ru-RU" sz="1100" b="1" kern="0" dirty="0" err="1" smtClean="0">
                <a:solidFill>
                  <a:srgbClr val="FFFFFF"/>
                </a:solidFill>
                <a:latin typeface="Arial" panose="020B0604020202020204" pitchFamily="34" charset="0"/>
                <a:cs typeface="Arial" panose="020B0604020202020204" pitchFamily="34" charset="0"/>
                <a:sym typeface="Helvetica Neue"/>
              </a:rPr>
              <a:t>PhysBio</a:t>
            </a:r>
            <a:r>
              <a:rPr lang="ru-RU" sz="1100" b="1" kern="0" dirty="0" smtClean="0">
                <a:solidFill>
                  <a:srgbClr val="FFFFFF"/>
                </a:solidFill>
                <a:latin typeface="Arial" panose="020B0604020202020204" pitchFamily="34" charset="0"/>
                <a:cs typeface="Arial" panose="020B0604020202020204" pitchFamily="34" charset="0"/>
                <a:sym typeface="Helvetica Neue"/>
              </a:rPr>
              <a:t> Institute</a:t>
            </a:r>
            <a:endParaRPr lang="ru-RU" sz="1100" b="1" kern="0" dirty="0">
              <a:solidFill>
                <a:srgbClr val="FFFFFF"/>
              </a:solidFill>
              <a:latin typeface="Arial" panose="020B0604020202020204" pitchFamily="34" charset="0"/>
              <a:cs typeface="Arial" panose="020B0604020202020204" pitchFamily="34" charset="0"/>
              <a:sym typeface="Helvetica Neue"/>
            </a:endParaRPr>
          </a:p>
        </p:txBody>
      </p:sp>
      <p:pic>
        <p:nvPicPr>
          <p:cNvPr id="15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1060" y="5409406"/>
            <a:ext cx="1085850" cy="25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496" y="5985470"/>
            <a:ext cx="1085850" cy="25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 name="Прямоугольник 156"/>
          <p:cNvSpPr/>
          <p:nvPr/>
        </p:nvSpPr>
        <p:spPr>
          <a:xfrm>
            <a:off x="2474148" y="6253286"/>
            <a:ext cx="4434478" cy="360040"/>
          </a:xfrm>
          <a:prstGeom prst="rect">
            <a:avLst/>
          </a:prstGeom>
          <a:solidFill>
            <a:schemeClr val="accent1">
              <a:lumMod val="75000"/>
            </a:schemeClr>
          </a:solidFill>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bodyPr>
          <a:lstStyle/>
          <a:p>
            <a:pPr algn="ctr" defTabSz="914353" fontAlgn="auto">
              <a:spcBef>
                <a:spcPts val="0"/>
              </a:spcBef>
              <a:spcAft>
                <a:spcPts val="0"/>
              </a:spcAft>
            </a:pPr>
            <a:r>
              <a:rPr lang="en-US" sz="1100" b="1" dirty="0" smtClean="0">
                <a:solidFill>
                  <a:srgbClr val="FFFFFF"/>
                </a:solidFill>
                <a:latin typeface="Arial" panose="020B0604020202020204" pitchFamily="34" charset="0"/>
                <a:cs typeface="Arial" panose="020B0604020202020204" pitchFamily="34" charset="0"/>
              </a:rPr>
              <a:t>Center of Translational Medicine </a:t>
            </a:r>
            <a:endParaRPr lang="ru-RU" sz="1100" b="1" dirty="0" smtClean="0">
              <a:solidFill>
                <a:srgbClr val="FFFFFF"/>
              </a:solidFill>
              <a:latin typeface="Arial" panose="020B0604020202020204" pitchFamily="34" charset="0"/>
              <a:cs typeface="Arial" panose="020B0604020202020204" pitchFamily="34" charset="0"/>
            </a:endParaRPr>
          </a:p>
          <a:p>
            <a:pPr algn="ctr" defTabSz="914353" fontAlgn="auto">
              <a:spcBef>
                <a:spcPts val="0"/>
              </a:spcBef>
              <a:spcAft>
                <a:spcPts val="0"/>
              </a:spcAft>
            </a:pPr>
            <a:r>
              <a:rPr lang="ru-RU" sz="1100" dirty="0" smtClean="0">
                <a:solidFill>
                  <a:srgbClr val="FFFFFF"/>
                </a:solidFill>
                <a:latin typeface="Arial" panose="020B0604020202020204" pitchFamily="34" charset="0"/>
                <a:cs typeface="Arial" panose="020B0604020202020204" pitchFamily="34" charset="0"/>
              </a:rPr>
              <a:t> </a:t>
            </a:r>
            <a:endParaRPr lang="ru-RU" sz="1100" b="1" dirty="0">
              <a:solidFill>
                <a:srgbClr val="FFFFFF"/>
              </a:solidFill>
              <a:latin typeface="Arial" panose="020B0604020202020204" pitchFamily="34" charset="0"/>
              <a:cs typeface="Arial" panose="020B0604020202020204" pitchFamily="34" charset="0"/>
            </a:endParaRPr>
          </a:p>
        </p:txBody>
      </p:sp>
      <p:sp>
        <p:nvSpPr>
          <p:cNvPr id="60" name="Арка 59"/>
          <p:cNvSpPr/>
          <p:nvPr/>
        </p:nvSpPr>
        <p:spPr>
          <a:xfrm rot="10800000">
            <a:off x="-22796" y="2112098"/>
            <a:ext cx="8964487" cy="373098"/>
          </a:xfrm>
          <a:prstGeom prst="blockArc">
            <a:avLst>
              <a:gd name="adj1" fmla="val 10806042"/>
              <a:gd name="adj2" fmla="val 21589189"/>
              <a:gd name="adj3" fmla="val 9689"/>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defTabSz="398443" fontAlgn="auto">
              <a:spcBef>
                <a:spcPts val="0"/>
              </a:spcBef>
              <a:spcAft>
                <a:spcPts val="0"/>
              </a:spcAft>
              <a:defRPr/>
            </a:pPr>
            <a:endParaRPr lang="ru-RU" sz="1500" i="1">
              <a:solidFill>
                <a:srgbClr val="000000"/>
              </a:solidFill>
            </a:endParaRPr>
          </a:p>
        </p:txBody>
      </p:sp>
      <p:pic>
        <p:nvPicPr>
          <p:cNvPr id="125" name="Picture 8"/>
          <p:cNvPicPr>
            <a:picLocks noChangeAspect="1" noChangeArrowheads="1"/>
          </p:cNvPicPr>
          <p:nvPr/>
        </p:nvPicPr>
        <p:blipFill>
          <a:blip r:embed="rId25" cstate="print"/>
          <a:srcRect/>
          <a:stretch>
            <a:fillRect/>
          </a:stretch>
        </p:blipFill>
        <p:spPr bwMode="auto">
          <a:xfrm>
            <a:off x="1134767" y="4042684"/>
            <a:ext cx="686040" cy="588034"/>
          </a:xfrm>
          <a:prstGeom prst="rect">
            <a:avLst/>
          </a:prstGeom>
          <a:noFill/>
          <a:ln w="9525">
            <a:noFill/>
            <a:miter lim="800000"/>
            <a:headEnd/>
            <a:tailEnd/>
          </a:ln>
        </p:spPr>
      </p:pic>
      <p:sp>
        <p:nvSpPr>
          <p:cNvPr id="146" name="Арка 145"/>
          <p:cNvSpPr/>
          <p:nvPr/>
        </p:nvSpPr>
        <p:spPr>
          <a:xfrm rot="10800000">
            <a:off x="31585" y="5000117"/>
            <a:ext cx="8964487" cy="373098"/>
          </a:xfrm>
          <a:prstGeom prst="blockArc">
            <a:avLst>
              <a:gd name="adj1" fmla="val 10806042"/>
              <a:gd name="adj2" fmla="val 21589189"/>
              <a:gd name="adj3" fmla="val 9689"/>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defTabSz="398443" fontAlgn="auto">
              <a:spcBef>
                <a:spcPts val="0"/>
              </a:spcBef>
              <a:spcAft>
                <a:spcPts val="0"/>
              </a:spcAft>
              <a:defRPr/>
            </a:pPr>
            <a:endParaRPr lang="ru-RU" sz="1500" i="1">
              <a:solidFill>
                <a:srgbClr val="000000"/>
              </a:solidFill>
            </a:endParaRPr>
          </a:p>
        </p:txBody>
      </p:sp>
      <p:sp>
        <p:nvSpPr>
          <p:cNvPr id="2" name="Номер слайда 1"/>
          <p:cNvSpPr>
            <a:spLocks noGrp="1"/>
          </p:cNvSpPr>
          <p:nvPr>
            <p:ph type="sldNum" sz="quarter" idx="2"/>
          </p:nvPr>
        </p:nvSpPr>
        <p:spPr>
          <a:xfrm>
            <a:off x="8803032" y="6450392"/>
            <a:ext cx="277317" cy="272186"/>
          </a:xfrm>
        </p:spPr>
        <p:txBody>
          <a:bodyPr/>
          <a:lstStyle/>
          <a:p>
            <a:fld id="{86CB4B4D-7CA3-9044-876B-883B54F8677D}" type="slidenum">
              <a:rPr lang="ru-RU" smtClean="0">
                <a:solidFill>
                  <a:srgbClr val="000000"/>
                </a:solidFill>
              </a:rPr>
              <a:pPr/>
              <a:t>22</a:t>
            </a:fld>
            <a:endParaRPr lang="ru-RU" dirty="0">
              <a:solidFill>
                <a:srgbClr val="000000"/>
              </a:solidFill>
            </a:endParaRPr>
          </a:p>
        </p:txBody>
      </p:sp>
    </p:spTree>
    <p:extLst>
      <p:ext uri="{BB962C8B-B14F-4D97-AF65-F5344CB8AC3E}">
        <p14:creationId xmlns:p14="http://schemas.microsoft.com/office/powerpoint/2010/main" val="187733494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77"/>
          <p:cNvSpPr/>
          <p:nvPr/>
        </p:nvSpPr>
        <p:spPr>
          <a:xfrm>
            <a:off x="251519" y="2348880"/>
            <a:ext cx="8648605" cy="1701886"/>
          </a:xfrm>
          <a:prstGeom prst="rect">
            <a:avLst/>
          </a:prstGeom>
          <a:solidFill>
            <a:srgbClr val="2D65AF"/>
          </a:solidFill>
          <a:ln w="12700">
            <a:miter lim="400000"/>
          </a:ln>
        </p:spPr>
        <p:txBody>
          <a:bodyPr lIns="35715" tIns="35715" rIns="35715" bIns="35715" anchor="ctr"/>
          <a:lstStyle/>
          <a:p>
            <a:pPr algn="ctr" defTabSz="410730"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64" name="Shape 280"/>
          <p:cNvSpPr/>
          <p:nvPr/>
        </p:nvSpPr>
        <p:spPr>
          <a:xfrm>
            <a:off x="-17859" y="-10407"/>
            <a:ext cx="9167813" cy="143852"/>
          </a:xfrm>
          <a:prstGeom prst="rect">
            <a:avLst/>
          </a:prstGeom>
          <a:solidFill>
            <a:srgbClr val="2C8FDC"/>
          </a:solidFill>
          <a:ln w="12700">
            <a:miter lim="400000"/>
          </a:ln>
        </p:spPr>
        <p:txBody>
          <a:bodyPr lIns="35715" tIns="35715" rIns="35715" bIns="35715" anchor="ctr"/>
          <a:lstStyle/>
          <a:p>
            <a:pPr algn="ctr" defTabSz="410730"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280" name="Shape 280"/>
          <p:cNvSpPr/>
          <p:nvPr/>
        </p:nvSpPr>
        <p:spPr>
          <a:xfrm>
            <a:off x="-17859" y="-10407"/>
            <a:ext cx="9167813" cy="143852"/>
          </a:xfrm>
          <a:prstGeom prst="rect">
            <a:avLst/>
          </a:prstGeom>
          <a:solidFill>
            <a:srgbClr val="2C8FDC"/>
          </a:solidFill>
          <a:ln w="12700">
            <a:miter lim="400000"/>
          </a:ln>
        </p:spPr>
        <p:txBody>
          <a:bodyPr lIns="35715" tIns="35715" rIns="35715" bIns="35715" anchor="ctr"/>
          <a:lstStyle/>
          <a:p>
            <a:pPr algn="ctr" defTabSz="410730"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281" name="Shape 281"/>
          <p:cNvSpPr/>
          <p:nvPr/>
        </p:nvSpPr>
        <p:spPr>
          <a:xfrm>
            <a:off x="-11907" y="6525344"/>
            <a:ext cx="9167813" cy="341086"/>
          </a:xfrm>
          <a:prstGeom prst="rect">
            <a:avLst/>
          </a:prstGeom>
          <a:solidFill>
            <a:srgbClr val="2C8FDC"/>
          </a:solidFill>
          <a:ln w="12700">
            <a:miter lim="400000"/>
          </a:ln>
        </p:spPr>
        <p:txBody>
          <a:bodyPr lIns="35715" tIns="35715" rIns="35715" bIns="35715" anchor="ctr"/>
          <a:lstStyle/>
          <a:p>
            <a:pPr algn="ctr" defTabSz="410730"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40" name="Shape 278"/>
          <p:cNvSpPr/>
          <p:nvPr/>
        </p:nvSpPr>
        <p:spPr>
          <a:xfrm>
            <a:off x="50978" y="88492"/>
            <a:ext cx="9144001" cy="695175"/>
          </a:xfrm>
          <a:prstGeom prst="rect">
            <a:avLst/>
          </a:prstGeom>
          <a:solidFill>
            <a:srgbClr val="FCFCFC"/>
          </a:solidFill>
          <a:ln w="12700">
            <a:miter lim="400000"/>
          </a:ln>
          <a:effectLst>
            <a:outerShdw blurRad="38100" dist="12700" dir="5400000" rotWithShape="0">
              <a:srgbClr val="000000">
                <a:alpha val="17482"/>
              </a:srgbClr>
            </a:outerShdw>
          </a:effectLst>
        </p:spPr>
        <p:txBody>
          <a:bodyPr lIns="35715" tIns="35715" rIns="35715" bIns="35715" anchor="ctr"/>
          <a:lstStyle/>
          <a:p>
            <a:pPr algn="ctr" defTabSz="410730"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43" name="Shape 280"/>
          <p:cNvSpPr/>
          <p:nvPr/>
        </p:nvSpPr>
        <p:spPr>
          <a:xfrm>
            <a:off x="-17859" y="-10407"/>
            <a:ext cx="9167813" cy="143852"/>
          </a:xfrm>
          <a:prstGeom prst="rect">
            <a:avLst/>
          </a:prstGeom>
          <a:solidFill>
            <a:srgbClr val="2C8FDC"/>
          </a:solidFill>
          <a:ln w="12700">
            <a:miter lim="400000"/>
          </a:ln>
        </p:spPr>
        <p:txBody>
          <a:bodyPr lIns="35715" tIns="35715" rIns="35715" bIns="35715" anchor="ctr"/>
          <a:lstStyle/>
          <a:p>
            <a:pPr algn="ctr" defTabSz="410730"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44" name="Shape 280"/>
          <p:cNvSpPr/>
          <p:nvPr/>
        </p:nvSpPr>
        <p:spPr>
          <a:xfrm>
            <a:off x="-17859" y="-10407"/>
            <a:ext cx="9167813" cy="143852"/>
          </a:xfrm>
          <a:prstGeom prst="rect">
            <a:avLst/>
          </a:prstGeom>
          <a:solidFill>
            <a:srgbClr val="2C8FDC"/>
          </a:solidFill>
          <a:ln w="12700">
            <a:miter lim="400000"/>
          </a:ln>
        </p:spPr>
        <p:txBody>
          <a:bodyPr lIns="35715" tIns="35715" rIns="35715" bIns="35715" anchor="ctr"/>
          <a:lstStyle/>
          <a:p>
            <a:pPr algn="ctr" defTabSz="410730"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sp>
        <p:nvSpPr>
          <p:cNvPr id="4" name="AutoShape 4" descr="Картинки по запросу устинов виктор михайлович"/>
          <p:cNvSpPr>
            <a:spLocks noChangeAspect="1" noChangeArrowheads="1"/>
          </p:cNvSpPr>
          <p:nvPr/>
        </p:nvSpPr>
        <p:spPr bwMode="auto">
          <a:xfrm>
            <a:off x="109389" y="-10157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88" tIns="32144" rIns="64288" bIns="32144" numCol="1" anchor="t" anchorCtr="0" compatLnSpc="1">
            <a:prstTxWarp prst="textNoShape">
              <a:avLst/>
            </a:prstTxWarp>
          </a:bodyPr>
          <a:lstStyle/>
          <a:p>
            <a:pPr algn="ctr" defTabSz="410730" fontAlgn="auto" hangingPunct="0">
              <a:spcBef>
                <a:spcPts val="0"/>
              </a:spcBef>
              <a:spcAft>
                <a:spcPts val="0"/>
              </a:spcAft>
            </a:pPr>
            <a:endParaRPr lang="ru-RU" sz="2500" kern="0">
              <a:solidFill>
                <a:srgbClr val="000000"/>
              </a:solidFill>
              <a:latin typeface="Helvetica Light"/>
              <a:sym typeface="Helvetica Neue"/>
            </a:endParaRPr>
          </a:p>
        </p:txBody>
      </p:sp>
      <p:sp>
        <p:nvSpPr>
          <p:cNvPr id="5" name="AutoShape 6" descr="Картинки по запросу устинов виктор михайлович"/>
          <p:cNvSpPr>
            <a:spLocks noChangeAspect="1" noChangeArrowheads="1"/>
          </p:cNvSpPr>
          <p:nvPr/>
        </p:nvSpPr>
        <p:spPr bwMode="auto">
          <a:xfrm>
            <a:off x="216546" y="5582"/>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88" tIns="32144" rIns="64288" bIns="32144" numCol="1" anchor="t" anchorCtr="0" compatLnSpc="1">
            <a:prstTxWarp prst="textNoShape">
              <a:avLst/>
            </a:prstTxWarp>
          </a:bodyPr>
          <a:lstStyle/>
          <a:p>
            <a:pPr algn="ctr" defTabSz="410730" fontAlgn="auto" hangingPunct="0">
              <a:spcBef>
                <a:spcPts val="0"/>
              </a:spcBef>
              <a:spcAft>
                <a:spcPts val="0"/>
              </a:spcAft>
            </a:pPr>
            <a:endParaRPr lang="ru-RU" sz="2500" kern="0">
              <a:solidFill>
                <a:srgbClr val="000000"/>
              </a:solidFill>
              <a:latin typeface="Helvetica Light"/>
              <a:sym typeface="Helvetica Neue"/>
            </a:endParaRPr>
          </a:p>
        </p:txBody>
      </p:sp>
      <p:sp>
        <p:nvSpPr>
          <p:cNvPr id="6" name="AutoShape 8" descr="Картинки по запросу устинов виктор михайлович"/>
          <p:cNvSpPr>
            <a:spLocks noChangeAspect="1" noChangeArrowheads="1"/>
          </p:cNvSpPr>
          <p:nvPr/>
        </p:nvSpPr>
        <p:spPr bwMode="auto">
          <a:xfrm>
            <a:off x="323702" y="112738"/>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88" tIns="32144" rIns="64288" bIns="32144" numCol="1" anchor="t" anchorCtr="0" compatLnSpc="1">
            <a:prstTxWarp prst="textNoShape">
              <a:avLst/>
            </a:prstTxWarp>
          </a:bodyPr>
          <a:lstStyle/>
          <a:p>
            <a:pPr algn="ctr" defTabSz="410730" fontAlgn="auto" hangingPunct="0">
              <a:spcBef>
                <a:spcPts val="0"/>
              </a:spcBef>
              <a:spcAft>
                <a:spcPts val="0"/>
              </a:spcAft>
            </a:pPr>
            <a:endParaRPr lang="ru-RU" sz="2500" kern="0">
              <a:solidFill>
                <a:srgbClr val="000000"/>
              </a:solidFill>
              <a:latin typeface="Helvetica Light"/>
              <a:sym typeface="Helvetica Neue"/>
            </a:endParaRPr>
          </a:p>
        </p:txBody>
      </p:sp>
      <p:pic>
        <p:nvPicPr>
          <p:cNvPr id="90" name="mephi_blue.png"/>
          <p:cNvPicPr>
            <a:picLocks noChangeAspect="1"/>
          </p:cNvPicPr>
          <p:nvPr/>
        </p:nvPicPr>
        <p:blipFill>
          <a:blip r:embed="rId3" cstate="print">
            <a:extLst/>
          </a:blip>
          <a:stretch>
            <a:fillRect/>
          </a:stretch>
        </p:blipFill>
        <p:spPr>
          <a:xfrm>
            <a:off x="8378059" y="191253"/>
            <a:ext cx="563632" cy="592412"/>
          </a:xfrm>
          <a:prstGeom prst="rect">
            <a:avLst/>
          </a:prstGeom>
          <a:ln w="12700">
            <a:miter lim="400000"/>
          </a:ln>
        </p:spPr>
      </p:pic>
      <p:sp>
        <p:nvSpPr>
          <p:cNvPr id="92" name="Shape 283"/>
          <p:cNvSpPr/>
          <p:nvPr/>
        </p:nvSpPr>
        <p:spPr>
          <a:xfrm>
            <a:off x="1133426" y="240975"/>
            <a:ext cx="7113753" cy="472237"/>
          </a:xfrm>
          <a:prstGeom prst="rect">
            <a:avLst/>
          </a:prstGeom>
          <a:ln w="12700">
            <a:miter lim="400000"/>
          </a:ln>
          <a:extLst>
            <a:ext uri="{C572A759-6A51-4108-AA02-DFA0A04FC94B}">
              <ma14:wrappingTextBoxFlag xmlns:ma14="http://schemas.microsoft.com/office/mac/drawingml/2011/main" xmlns="" val="1"/>
            </a:ext>
          </a:extLst>
        </p:spPr>
        <p:txBody>
          <a:bodyPr lIns="35715" tIns="35715" rIns="35715" bIns="35715" anchor="ctr">
            <a:spAutoFit/>
          </a:bodyPr>
          <a:lstStyle>
            <a:lvl1pPr algn="l" defTabSz="914400">
              <a:defRPr sz="2600" b="1" cap="all">
                <a:solidFill>
                  <a:srgbClr val="1C1C1C"/>
                </a:solidFill>
                <a:latin typeface="Helvetica"/>
                <a:ea typeface="Helvetica"/>
                <a:cs typeface="Helvetica"/>
                <a:sym typeface="Helvetica"/>
              </a:defRPr>
            </a:lvl1pPr>
          </a:lstStyle>
          <a:p>
            <a:pPr algn="ctr" fontAlgn="auto" hangingPunct="0">
              <a:spcBef>
                <a:spcPts val="0"/>
              </a:spcBef>
              <a:spcAft>
                <a:spcPts val="0"/>
              </a:spcAft>
            </a:pPr>
            <a:r>
              <a:rPr lang="en-US" kern="0" dirty="0" smtClean="0">
                <a:latin typeface="Arial" panose="020B0604020202020204" pitchFamily="34" charset="0"/>
                <a:cs typeface="Arial" panose="020B0604020202020204" pitchFamily="34" charset="0"/>
              </a:rPr>
              <a:t>structure</a:t>
            </a:r>
            <a:endParaRPr kern="0" dirty="0">
              <a:latin typeface="Arial" panose="020B0604020202020204" pitchFamily="34" charset="0"/>
              <a:cs typeface="Arial" panose="020B0604020202020204" pitchFamily="34" charset="0"/>
            </a:endParaRPr>
          </a:p>
        </p:txBody>
      </p:sp>
      <p:sp>
        <p:nvSpPr>
          <p:cNvPr id="47" name="Rectangle 1"/>
          <p:cNvSpPr/>
          <p:nvPr/>
        </p:nvSpPr>
        <p:spPr>
          <a:xfrm>
            <a:off x="247833" y="2373101"/>
            <a:ext cx="4192958" cy="1677665"/>
          </a:xfrm>
          <a:prstGeom prst="rect">
            <a:avLst/>
          </a:prstGeom>
        </p:spPr>
        <p:txBody>
          <a:bodyPr wrap="square" lIns="64288" tIns="32144" rIns="64288" bIns="32144">
            <a:spAutoFit/>
          </a:bodyPr>
          <a:lstStyle/>
          <a:p>
            <a:pPr marL="82550" indent="95250" defTabSz="642882" fontAlgn="auto" hangingPunct="0">
              <a:lnSpc>
                <a:spcPct val="120000"/>
              </a:lnSpc>
              <a:spcBef>
                <a:spcPts val="422"/>
              </a:spcBef>
              <a:spcAft>
                <a:spcPts val="0"/>
              </a:spcAft>
              <a:buSzPct val="100000"/>
              <a:defRPr sz="1800"/>
            </a:pPr>
            <a:r>
              <a:rPr lang="en-US" sz="1400" b="1" kern="0" dirty="0" smtClean="0">
                <a:solidFill>
                  <a:srgbClr val="FFFFFF"/>
                </a:solidFill>
                <a:latin typeface="Arial" panose="020B0604020202020204" pitchFamily="34" charset="0"/>
                <a:cs typeface="Arial" panose="020B0604020202020204" pitchFamily="34" charset="0"/>
                <a:sym typeface="Helvetica Light"/>
              </a:rPr>
              <a:t>I</a:t>
            </a:r>
            <a:r>
              <a:rPr lang="ru-RU" sz="1400" b="1" kern="0" dirty="0" smtClean="0">
                <a:solidFill>
                  <a:srgbClr val="FFFFFF"/>
                </a:solidFill>
                <a:latin typeface="Arial" panose="020B0604020202020204" pitchFamily="34" charset="0"/>
                <a:cs typeface="Arial" panose="020B0604020202020204" pitchFamily="34" charset="0"/>
                <a:sym typeface="Helvetica Light"/>
              </a:rPr>
              <a:t>NTERNATIONAL LABORATORIES</a:t>
            </a:r>
            <a:endParaRPr lang="ru-RU" sz="1400" b="1" kern="0" dirty="0">
              <a:solidFill>
                <a:srgbClr val="FFFFFF"/>
              </a:solidFill>
              <a:latin typeface="Arial" panose="020B0604020202020204" pitchFamily="34" charset="0"/>
              <a:cs typeface="Arial" panose="020B0604020202020204" pitchFamily="34" charset="0"/>
              <a:sym typeface="Helvetica Light"/>
            </a:endParaRPr>
          </a:p>
          <a:p>
            <a:pPr marL="82550" lvl="1" indent="95250" defTabSz="321440" fontAlgn="auto" hangingPunct="0">
              <a:lnSpc>
                <a:spcPct val="120000"/>
              </a:lnSpc>
              <a:spcBef>
                <a:spcPts val="0"/>
              </a:spcBef>
              <a:spcAft>
                <a:spcPts val="300"/>
              </a:spcAft>
              <a:buSzPct val="60000"/>
              <a:buFontTx/>
              <a:buChar char="•"/>
              <a:defRPr sz="1400"/>
            </a:pPr>
            <a:r>
              <a:rPr lang="en-US" sz="1300" kern="0" dirty="0" err="1" smtClean="0">
                <a:solidFill>
                  <a:srgbClr val="FFFFFF"/>
                </a:solidFill>
                <a:latin typeface="Arial" panose="020B0604020202020204" pitchFamily="34" charset="0"/>
                <a:cs typeface="Arial" panose="020B0604020202020204" pitchFamily="34" charset="0"/>
                <a:sym typeface="Helvetica Light"/>
              </a:rPr>
              <a:t>Nanobioengineering</a:t>
            </a:r>
            <a:endParaRPr lang="en-US" sz="1300" kern="0" dirty="0" smtClean="0">
              <a:solidFill>
                <a:srgbClr val="FFFFFF"/>
              </a:solidFill>
              <a:latin typeface="Arial" panose="020B0604020202020204" pitchFamily="34" charset="0"/>
              <a:cs typeface="Arial" panose="020B0604020202020204" pitchFamily="34" charset="0"/>
              <a:sym typeface="Helvetica Light"/>
            </a:endParaRPr>
          </a:p>
          <a:p>
            <a:pPr marL="82550" lvl="1" indent="95250" defTabSz="321440" fontAlgn="auto" hangingPunct="0">
              <a:lnSpc>
                <a:spcPct val="120000"/>
              </a:lnSpc>
              <a:spcBef>
                <a:spcPts val="0"/>
              </a:spcBef>
              <a:spcAft>
                <a:spcPts val="300"/>
              </a:spcAft>
              <a:buSzPct val="60000"/>
              <a:buFontTx/>
              <a:buChar char="•"/>
              <a:defRPr sz="1400"/>
            </a:pPr>
            <a:r>
              <a:rPr lang="en-US" sz="1300" kern="0" dirty="0" err="1" smtClean="0">
                <a:solidFill>
                  <a:srgbClr val="FFFFFF"/>
                </a:solidFill>
                <a:latin typeface="Arial" panose="020B0604020202020204" pitchFamily="34" charset="0"/>
                <a:cs typeface="Arial" panose="020B0604020202020204" pitchFamily="34" charset="0"/>
                <a:sym typeface="Helvetica Light"/>
              </a:rPr>
              <a:t>Bionanophotonics</a:t>
            </a:r>
            <a:endParaRPr lang="en-US" sz="1300" kern="0" dirty="0" smtClean="0">
              <a:solidFill>
                <a:srgbClr val="FFFFFF"/>
              </a:solidFill>
              <a:latin typeface="Arial" panose="020B0604020202020204" pitchFamily="34" charset="0"/>
              <a:cs typeface="Arial" panose="020B0604020202020204" pitchFamily="34" charset="0"/>
              <a:sym typeface="Helvetica Light"/>
            </a:endParaRPr>
          </a:p>
          <a:p>
            <a:pPr marL="82550" lvl="1" indent="95250" defTabSz="321440" fontAlgn="auto" hangingPunct="0">
              <a:lnSpc>
                <a:spcPct val="120000"/>
              </a:lnSpc>
              <a:spcBef>
                <a:spcPts val="0"/>
              </a:spcBef>
              <a:spcAft>
                <a:spcPts val="300"/>
              </a:spcAft>
              <a:buSzPct val="60000"/>
              <a:buFontTx/>
              <a:buChar char="•"/>
              <a:defRPr sz="1400"/>
            </a:pPr>
            <a:r>
              <a:rPr lang="en-US" sz="1300" kern="0" dirty="0" smtClean="0">
                <a:solidFill>
                  <a:srgbClr val="FFFFFF"/>
                </a:solidFill>
                <a:latin typeface="Arial" panose="020B0604020202020204" pitchFamily="34" charset="0"/>
                <a:cs typeface="Arial" panose="020B0604020202020204" pitchFamily="34" charset="0"/>
                <a:sym typeface="Helvetica Light"/>
              </a:rPr>
              <a:t>Technology and equipment for </a:t>
            </a:r>
            <a:r>
              <a:rPr lang="en-US" sz="1300" kern="0" dirty="0" err="1" smtClean="0">
                <a:solidFill>
                  <a:srgbClr val="FFFFFF"/>
                </a:solidFill>
                <a:latin typeface="Arial" panose="020B0604020202020204" pitchFamily="34" charset="0"/>
                <a:cs typeface="Arial" panose="020B0604020202020204" pitchFamily="34" charset="0"/>
                <a:sym typeface="Helvetica Light"/>
              </a:rPr>
              <a:t>theranostics</a:t>
            </a:r>
            <a:endParaRPr lang="en-US" sz="1300" kern="0" dirty="0" smtClean="0">
              <a:solidFill>
                <a:srgbClr val="FFFFFF"/>
              </a:solidFill>
              <a:latin typeface="Arial" panose="020B0604020202020204" pitchFamily="34" charset="0"/>
              <a:cs typeface="Arial" panose="020B0604020202020204" pitchFamily="34" charset="0"/>
              <a:sym typeface="Helvetica Light"/>
            </a:endParaRPr>
          </a:p>
          <a:p>
            <a:pPr marL="82550" lvl="1" indent="95250" defTabSz="321440" fontAlgn="auto" hangingPunct="0">
              <a:lnSpc>
                <a:spcPct val="120000"/>
              </a:lnSpc>
              <a:spcBef>
                <a:spcPts val="0"/>
              </a:spcBef>
              <a:spcAft>
                <a:spcPts val="300"/>
              </a:spcAft>
              <a:buSzPct val="60000"/>
              <a:buFontTx/>
              <a:buChar char="•"/>
              <a:defRPr sz="1400"/>
            </a:pPr>
            <a:r>
              <a:rPr lang="en-US" sz="1300" kern="0" dirty="0" smtClean="0">
                <a:solidFill>
                  <a:srgbClr val="FFFFFF"/>
                </a:solidFill>
                <a:latin typeface="Arial" panose="020B0604020202020204" pitchFamily="34" charset="0"/>
                <a:cs typeface="Arial" panose="020B0604020202020204" pitchFamily="34" charset="0"/>
                <a:sym typeface="Helvetica Light"/>
              </a:rPr>
              <a:t>Nuclear medicine </a:t>
            </a:r>
          </a:p>
          <a:p>
            <a:pPr marL="82550" lvl="1" indent="95250" defTabSz="321440" fontAlgn="auto" hangingPunct="0">
              <a:lnSpc>
                <a:spcPct val="120000"/>
              </a:lnSpc>
              <a:spcBef>
                <a:spcPts val="0"/>
              </a:spcBef>
              <a:spcAft>
                <a:spcPts val="300"/>
              </a:spcAft>
              <a:buSzPct val="60000"/>
              <a:buFontTx/>
              <a:buChar char="•"/>
              <a:defRPr sz="1400"/>
            </a:pPr>
            <a:r>
              <a:rPr lang="en-US" sz="1300" kern="0" dirty="0" smtClean="0">
                <a:solidFill>
                  <a:srgbClr val="FFFFFF"/>
                </a:solidFill>
                <a:latin typeface="Arial" panose="020B0604020202020204" pitchFamily="34" charset="0"/>
                <a:cs typeface="Arial" panose="020B0604020202020204" pitchFamily="34" charset="0"/>
                <a:sym typeface="Helvetica Light"/>
              </a:rPr>
              <a:t>Bioinformatics</a:t>
            </a:r>
          </a:p>
        </p:txBody>
      </p:sp>
      <p:sp>
        <p:nvSpPr>
          <p:cNvPr id="40961" name="Rectangle 1"/>
          <p:cNvSpPr>
            <a:spLocks noChangeArrowheads="1"/>
          </p:cNvSpPr>
          <p:nvPr/>
        </p:nvSpPr>
        <p:spPr bwMode="auto">
          <a:xfrm>
            <a:off x="304267" y="783667"/>
            <a:ext cx="8637424" cy="1677382"/>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a:spcAft>
                <a:spcPts val="300"/>
              </a:spcAft>
              <a:tabLst>
                <a:tab pos="771525" algn="l"/>
              </a:tabLst>
            </a:pPr>
            <a:r>
              <a:rPr lang="ru-RU" sz="1600" b="1" dirty="0" smtClean="0">
                <a:solidFill>
                  <a:srgbClr val="000000"/>
                </a:solidFill>
                <a:latin typeface="Times New Roman" pitchFamily="18" charset="0"/>
                <a:ea typeface="Times New Roman" pitchFamily="18" charset="0"/>
                <a:cs typeface="Times New Roman" pitchFamily="18" charset="0"/>
              </a:rPr>
              <a:t> </a:t>
            </a:r>
            <a:r>
              <a:rPr lang="ru-RU" sz="1600" b="1" dirty="0" smtClean="0">
                <a:solidFill>
                  <a:srgbClr val="000000"/>
                </a:solidFill>
                <a:latin typeface="Arial" panose="020B0604020202020204" pitchFamily="34" charset="0"/>
                <a:ea typeface="Times New Roman" pitchFamily="18" charset="0"/>
                <a:cs typeface="Arial" panose="020B0604020202020204" pitchFamily="34" charset="0"/>
              </a:rPr>
              <a:t>SUBDIVISIONS</a:t>
            </a:r>
          </a:p>
          <a:p>
            <a:pPr>
              <a:spcAft>
                <a:spcPts val="300"/>
              </a:spcAft>
              <a:buFontTx/>
              <a:buChar char="•"/>
              <a:tabLst>
                <a:tab pos="771525" algn="l"/>
              </a:tabLst>
            </a:pPr>
            <a:r>
              <a:rPr lang="en-US" sz="1400" dirty="0" smtClean="0">
                <a:solidFill>
                  <a:srgbClr val="000000"/>
                </a:solidFill>
                <a:latin typeface="Arial" panose="020B0604020202020204" pitchFamily="34" charset="0"/>
                <a:ea typeface="Times New Roman" pitchFamily="18" charset="0"/>
                <a:cs typeface="Arial" panose="020B0604020202020204" pitchFamily="34" charset="0"/>
              </a:rPr>
              <a:t>Medical Faculty;</a:t>
            </a:r>
          </a:p>
          <a:p>
            <a:pPr>
              <a:spcAft>
                <a:spcPts val="300"/>
              </a:spcAft>
              <a:buFontTx/>
              <a:buChar char="•"/>
              <a:tabLst>
                <a:tab pos="771525" algn="l"/>
              </a:tabLst>
            </a:pPr>
            <a:r>
              <a:rPr lang="en-US" sz="1400" dirty="0" smtClean="0">
                <a:solidFill>
                  <a:srgbClr val="000000"/>
                </a:solidFill>
                <a:latin typeface="Arial" panose="020B0604020202020204" pitchFamily="34" charset="0"/>
                <a:ea typeface="Times New Roman" pitchFamily="18" charset="0"/>
                <a:cs typeface="Arial" panose="020B0604020202020204" pitchFamily="34" charset="0"/>
              </a:rPr>
              <a:t>Department of Medical Physics; </a:t>
            </a:r>
          </a:p>
          <a:p>
            <a:pPr>
              <a:spcAft>
                <a:spcPts val="300"/>
              </a:spcAft>
              <a:buFontTx/>
              <a:buChar char="•"/>
              <a:tabLst>
                <a:tab pos="771525" algn="l"/>
              </a:tabLst>
            </a:pPr>
            <a:r>
              <a:rPr lang="en-US" sz="1400" dirty="0" smtClean="0">
                <a:solidFill>
                  <a:srgbClr val="000000"/>
                </a:solidFill>
                <a:latin typeface="Arial" panose="020B0604020202020204" pitchFamily="34" charset="0"/>
                <a:ea typeface="Times New Roman" pitchFamily="18" charset="0"/>
                <a:cs typeface="Arial" panose="020B0604020202020204" pitchFamily="34" charset="0"/>
              </a:rPr>
              <a:t>Department of Computer Medical Systems; </a:t>
            </a:r>
          </a:p>
          <a:p>
            <a:pPr>
              <a:spcAft>
                <a:spcPts val="300"/>
              </a:spcAft>
              <a:buFontTx/>
              <a:buChar char="•"/>
              <a:tabLst>
                <a:tab pos="771525" algn="l"/>
              </a:tabLst>
            </a:pPr>
            <a:r>
              <a:rPr lang="en-US" sz="1400" dirty="0" smtClean="0">
                <a:solidFill>
                  <a:srgbClr val="000000"/>
                </a:solidFill>
                <a:latin typeface="Arial" panose="020B0604020202020204" pitchFamily="34" charset="0"/>
                <a:ea typeface="Times New Roman" pitchFamily="18" charset="0"/>
                <a:cs typeface="Arial" panose="020B0604020202020204" pitchFamily="34" charset="0"/>
              </a:rPr>
              <a:t>Department of Nuclear Medicine; </a:t>
            </a:r>
            <a:endParaRPr lang="ru-RU" sz="1400" dirty="0" smtClean="0">
              <a:solidFill>
                <a:srgbClr val="000000"/>
              </a:solidFill>
              <a:latin typeface="Arial" panose="020B0604020202020204" pitchFamily="34" charset="0"/>
              <a:ea typeface="Times New Roman" pitchFamily="18" charset="0"/>
              <a:cs typeface="Arial" panose="020B0604020202020204" pitchFamily="34" charset="0"/>
            </a:endParaRPr>
          </a:p>
          <a:p>
            <a:pPr eaLnBrk="0" hangingPunct="0">
              <a:spcAft>
                <a:spcPts val="300"/>
              </a:spcAft>
              <a:buFontTx/>
              <a:buChar char="•"/>
              <a:tabLst>
                <a:tab pos="771525" algn="l"/>
              </a:tabLst>
            </a:pPr>
            <a:endParaRPr lang="ru-RU" sz="1400" dirty="0" smtClean="0">
              <a:solidFill>
                <a:srgbClr val="000000"/>
              </a:solidFill>
              <a:latin typeface="Arial" panose="020B0604020202020204" pitchFamily="34" charset="0"/>
              <a:ea typeface="Times New Roman" pitchFamily="18" charset="0"/>
              <a:cs typeface="Arial" panose="020B0604020202020204" pitchFamily="34" charset="0"/>
            </a:endParaRPr>
          </a:p>
          <a:p>
            <a:pPr eaLnBrk="0" hangingPunct="0">
              <a:spcAft>
                <a:spcPts val="300"/>
              </a:spcAft>
              <a:buFontTx/>
              <a:buChar char="•"/>
              <a:tabLst>
                <a:tab pos="771525" algn="l"/>
              </a:tabLst>
            </a:pPr>
            <a:endParaRPr lang="ru-RU" sz="1400" dirty="0">
              <a:solidFill>
                <a:srgbClr val="000000"/>
              </a:solidFill>
              <a:latin typeface="Arial" panose="020B0604020202020204" pitchFamily="34" charset="0"/>
              <a:ea typeface="Times New Roman" pitchFamily="18" charset="0"/>
              <a:cs typeface="Arial" panose="020B0604020202020204" pitchFamily="34" charset="0"/>
            </a:endParaRPr>
          </a:p>
          <a:p>
            <a:pPr eaLnBrk="0" hangingPunct="0">
              <a:buFontTx/>
              <a:buChar char="•"/>
              <a:tabLst>
                <a:tab pos="771525" algn="l"/>
              </a:tabLst>
            </a:pPr>
            <a:r>
              <a:rPr lang="en-US" sz="1400" dirty="0" smtClean="0">
                <a:solidFill>
                  <a:srgbClr val="000000"/>
                </a:solidFill>
                <a:latin typeface="Arial" panose="020B0604020202020204" pitchFamily="34" charset="0"/>
                <a:ea typeface="Times New Roman" pitchFamily="18" charset="0"/>
                <a:cs typeface="Arial" panose="020B0604020202020204" pitchFamily="34" charset="0"/>
              </a:rPr>
              <a:t>Department of Laser Micro- and Nanotechnologies</a:t>
            </a:r>
            <a:r>
              <a:rPr lang="ru-RU" sz="1400" dirty="0" smtClean="0">
                <a:solidFill>
                  <a:srgbClr val="000000"/>
                </a:solidFill>
                <a:latin typeface="Arial" panose="020B0604020202020204" pitchFamily="34" charset="0"/>
                <a:ea typeface="Times New Roman" pitchFamily="18" charset="0"/>
                <a:cs typeface="Arial" panose="020B0604020202020204" pitchFamily="34" charset="0"/>
              </a:rPr>
              <a:t>;</a:t>
            </a:r>
          </a:p>
          <a:p>
            <a:pPr eaLnBrk="0" hangingPunct="0">
              <a:buFontTx/>
              <a:buChar char="•"/>
              <a:tabLst>
                <a:tab pos="771525" algn="l"/>
              </a:tabLst>
            </a:pPr>
            <a:r>
              <a:rPr lang="en-US" sz="1400" dirty="0" smtClean="0">
                <a:solidFill>
                  <a:srgbClr val="000000"/>
                </a:solidFill>
                <a:latin typeface="Arial" panose="020B0604020202020204" pitchFamily="34" charset="0"/>
                <a:ea typeface="Times New Roman" pitchFamily="18" charset="0"/>
                <a:cs typeface="Arial" panose="020B0604020202020204" pitchFamily="34" charset="0"/>
              </a:rPr>
              <a:t>Department of Pharmaceutical and Radiopharmaceutical Chemistry</a:t>
            </a:r>
            <a:r>
              <a:rPr lang="ru-RU" sz="1400" dirty="0" smtClean="0">
                <a:solidFill>
                  <a:srgbClr val="000000"/>
                </a:solidFill>
                <a:latin typeface="Arial" panose="020B0604020202020204" pitchFamily="34" charset="0"/>
                <a:ea typeface="Times New Roman" pitchFamily="18" charset="0"/>
                <a:cs typeface="Arial" panose="020B0604020202020204" pitchFamily="34" charset="0"/>
              </a:rPr>
              <a:t>;</a:t>
            </a:r>
          </a:p>
          <a:p>
            <a:pPr eaLnBrk="0" hangingPunct="0">
              <a:buFontTx/>
              <a:buChar char="•"/>
              <a:tabLst>
                <a:tab pos="771525" algn="l"/>
              </a:tabLst>
            </a:pPr>
            <a:r>
              <a:rPr lang="en-US" sz="1400" dirty="0" smtClean="0">
                <a:solidFill>
                  <a:srgbClr val="000000"/>
                </a:solidFill>
                <a:latin typeface="Arial" panose="020B0604020202020204" pitchFamily="34" charset="0"/>
                <a:ea typeface="Times New Roman" pitchFamily="18" charset="0"/>
                <a:cs typeface="Arial" panose="020B0604020202020204" pitchFamily="34" charset="0"/>
              </a:rPr>
              <a:t>Department of Radionuclide Medicine </a:t>
            </a:r>
          </a:p>
          <a:p>
            <a:pPr eaLnBrk="0" hangingPunct="0">
              <a:buFontTx/>
              <a:buChar char="•"/>
              <a:tabLst>
                <a:tab pos="771525" algn="l"/>
              </a:tabLst>
            </a:pPr>
            <a:r>
              <a:rPr lang="en-US" sz="1400" dirty="0" smtClean="0">
                <a:solidFill>
                  <a:srgbClr val="000000"/>
                </a:solidFill>
                <a:latin typeface="Arial" panose="020B0604020202020204" pitchFamily="34" charset="0"/>
                <a:ea typeface="Times New Roman" pitchFamily="18" charset="0"/>
                <a:cs typeface="Arial" panose="020B0604020202020204" pitchFamily="34" charset="0"/>
              </a:rPr>
              <a:t>Department of Biology</a:t>
            </a:r>
            <a:endParaRPr lang="ru-RU" sz="1400" dirty="0" smtClean="0">
              <a:solidFill>
                <a:srgbClr val="000000"/>
              </a:solidFill>
              <a:latin typeface="Arial" panose="020B0604020202020204" pitchFamily="34" charset="0"/>
              <a:cs typeface="Arial" panose="020B0604020202020204" pitchFamily="34" charset="0"/>
            </a:endParaRPr>
          </a:p>
        </p:txBody>
      </p:sp>
      <p:sp>
        <p:nvSpPr>
          <p:cNvPr id="72" name="Прямоугольник 71"/>
          <p:cNvSpPr/>
          <p:nvPr/>
        </p:nvSpPr>
        <p:spPr>
          <a:xfrm>
            <a:off x="4581413" y="2348880"/>
            <a:ext cx="4360278" cy="1885131"/>
          </a:xfrm>
          <a:prstGeom prst="rect">
            <a:avLst/>
          </a:prstGeom>
        </p:spPr>
        <p:txBody>
          <a:bodyPr wrap="square">
            <a:spAutoFit/>
          </a:bodyPr>
          <a:lstStyle/>
          <a:p>
            <a:pPr algn="just" eaLnBrk="0" hangingPunct="0">
              <a:spcAft>
                <a:spcPts val="300"/>
              </a:spcAft>
              <a:tabLst>
                <a:tab pos="473075" algn="l"/>
              </a:tabLst>
            </a:pPr>
            <a:r>
              <a:rPr lang="en-US" sz="1300" b="1" dirty="0" smtClean="0">
                <a:solidFill>
                  <a:srgbClr val="000000"/>
                </a:solidFill>
                <a:latin typeface="Arial" panose="020B0604020202020204" pitchFamily="34" charset="0"/>
                <a:ea typeface="Tahoma" pitchFamily="34" charset="0"/>
                <a:cs typeface="Arial" panose="020B0604020202020204" pitchFamily="34" charset="0"/>
              </a:rPr>
              <a:t>      </a:t>
            </a:r>
            <a:r>
              <a:rPr lang="en-US" sz="1300" b="1" dirty="0" smtClean="0">
                <a:solidFill>
                  <a:srgbClr val="FFFFFF"/>
                </a:solidFill>
                <a:latin typeface="Arial" panose="020B0604020202020204" pitchFamily="34" charset="0"/>
                <a:ea typeface="Tahoma" pitchFamily="34" charset="0"/>
                <a:cs typeface="Arial" panose="020B0604020202020204" pitchFamily="34" charset="0"/>
              </a:rPr>
              <a:t>TECHNICAL </a:t>
            </a:r>
            <a:r>
              <a:rPr lang="en-US" sz="1300" b="1" dirty="0">
                <a:solidFill>
                  <a:srgbClr val="FFFFFF"/>
                </a:solidFill>
                <a:latin typeface="Arial" panose="020B0604020202020204" pitchFamily="34" charset="0"/>
                <a:ea typeface="Tahoma" pitchFamily="34" charset="0"/>
                <a:cs typeface="Arial" panose="020B0604020202020204" pitchFamily="34" charset="0"/>
              </a:rPr>
              <a:t>POTENTIAL</a:t>
            </a:r>
          </a:p>
          <a:p>
            <a:pPr marL="285750" indent="-285750" eaLnBrk="0" hangingPunct="0">
              <a:spcAft>
                <a:spcPts val="300"/>
              </a:spcAft>
              <a:buFont typeface="Arial" panose="020B0604020202020204" pitchFamily="34" charset="0"/>
              <a:buChar char="•"/>
              <a:tabLst>
                <a:tab pos="473075" algn="l"/>
              </a:tabLst>
            </a:pPr>
            <a:r>
              <a:rPr lang="en-US" sz="1300" dirty="0">
                <a:solidFill>
                  <a:srgbClr val="FFFFFF"/>
                </a:solidFill>
                <a:latin typeface="Arial" panose="020B0604020202020204" pitchFamily="34" charset="0"/>
                <a:ea typeface="Tahoma" pitchFamily="34" charset="0"/>
                <a:cs typeface="Arial" panose="020B0604020202020204" pitchFamily="34" charset="0"/>
              </a:rPr>
              <a:t>Nanoparticle production laser system for biomedicine</a:t>
            </a:r>
          </a:p>
          <a:p>
            <a:pPr marL="285750" indent="-285750" eaLnBrk="0" hangingPunct="0">
              <a:spcAft>
                <a:spcPts val="300"/>
              </a:spcAft>
              <a:buFont typeface="Arial" panose="020B0604020202020204" pitchFamily="34" charset="0"/>
              <a:buChar char="•"/>
              <a:tabLst>
                <a:tab pos="473075" algn="l"/>
              </a:tabLst>
            </a:pPr>
            <a:r>
              <a:rPr lang="en-US" sz="1300" dirty="0">
                <a:solidFill>
                  <a:srgbClr val="FFFFFF"/>
                </a:solidFill>
                <a:latin typeface="Arial" panose="020B0604020202020204" pitchFamily="34" charset="0"/>
                <a:ea typeface="Tahoma" pitchFamily="34" charset="0"/>
                <a:cs typeface="Arial" panose="020B0604020202020204" pitchFamily="34" charset="0"/>
              </a:rPr>
              <a:t>Laboratory and clinical equipment for biomedical photonics</a:t>
            </a:r>
          </a:p>
          <a:p>
            <a:pPr marL="285750" indent="-285750" eaLnBrk="0" hangingPunct="0">
              <a:spcAft>
                <a:spcPts val="300"/>
              </a:spcAft>
              <a:buFont typeface="Arial" panose="020B0604020202020204" pitchFamily="34" charset="0"/>
              <a:buChar char="•"/>
              <a:tabLst>
                <a:tab pos="473075" algn="l"/>
              </a:tabLst>
            </a:pPr>
            <a:r>
              <a:rPr lang="en-US" sz="1300" dirty="0">
                <a:solidFill>
                  <a:srgbClr val="FFFFFF"/>
                </a:solidFill>
                <a:latin typeface="Arial" panose="020B0604020202020204" pitchFamily="34" charset="0"/>
                <a:ea typeface="Tahoma" pitchFamily="34" charset="0"/>
                <a:cs typeface="Arial" panose="020B0604020202020204" pitchFamily="34" charset="0"/>
              </a:rPr>
              <a:t>High-tech oncological diagnostic systems, a complex of specialized clean room</a:t>
            </a:r>
          </a:p>
          <a:p>
            <a:pPr marL="285750" indent="-285750" eaLnBrk="0" hangingPunct="0">
              <a:spcAft>
                <a:spcPts val="300"/>
              </a:spcAft>
              <a:buFont typeface="Arial" panose="020B0604020202020204" pitchFamily="34" charset="0"/>
              <a:buChar char="•"/>
              <a:tabLst>
                <a:tab pos="473075" algn="l"/>
              </a:tabLst>
            </a:pPr>
            <a:r>
              <a:rPr lang="en-US" sz="1300" dirty="0">
                <a:solidFill>
                  <a:srgbClr val="FFFFFF"/>
                </a:solidFill>
                <a:latin typeface="Arial" panose="020B0604020202020204" pitchFamily="34" charset="0"/>
                <a:ea typeface="Tahoma" pitchFamily="34" charset="0"/>
                <a:cs typeface="Arial" panose="020B0604020202020204" pitchFamily="34" charset="0"/>
              </a:rPr>
              <a:t>Research nuclear reactor IRT </a:t>
            </a:r>
            <a:r>
              <a:rPr lang="en-US" sz="1300" dirty="0" err="1">
                <a:solidFill>
                  <a:srgbClr val="FFFFFF"/>
                </a:solidFill>
                <a:latin typeface="Arial" panose="020B0604020202020204" pitchFamily="34" charset="0"/>
                <a:ea typeface="Tahoma" pitchFamily="34" charset="0"/>
                <a:cs typeface="Arial" panose="020B0604020202020204" pitchFamily="34" charset="0"/>
              </a:rPr>
              <a:t>MEPhI</a:t>
            </a:r>
            <a:endParaRPr lang="en-US" sz="1300" dirty="0">
              <a:solidFill>
                <a:srgbClr val="FFFFFF"/>
              </a:solidFill>
              <a:latin typeface="Arial" panose="020B0604020202020204" pitchFamily="34" charset="0"/>
              <a:ea typeface="Tahoma" pitchFamily="34" charset="0"/>
              <a:cs typeface="Arial" panose="020B0604020202020204" pitchFamily="34" charset="0"/>
            </a:endParaRPr>
          </a:p>
          <a:p>
            <a:pPr indent="180975" algn="just" eaLnBrk="0" hangingPunct="0">
              <a:spcAft>
                <a:spcPts val="300"/>
              </a:spcAft>
              <a:buFont typeface="Arial" pitchFamily="34" charset="0"/>
              <a:buChar char="•"/>
              <a:tabLst>
                <a:tab pos="473075" algn="l"/>
              </a:tabLst>
            </a:pPr>
            <a:endParaRPr lang="ru-RU" sz="1300" dirty="0" smtClean="0">
              <a:solidFill>
                <a:srgbClr val="000000"/>
              </a:solidFill>
              <a:latin typeface="Times New Roman" pitchFamily="18" charset="0"/>
              <a:ea typeface="Tahoma" pitchFamily="34" charset="0"/>
              <a:cs typeface="Times New Roman" pitchFamily="18" charset="0"/>
            </a:endParaRPr>
          </a:p>
        </p:txBody>
      </p:sp>
      <p:pic>
        <p:nvPicPr>
          <p:cNvPr id="85" name="Picture 2" descr="D:\!!! Создание САЕ\24.01.16\Эмблем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8640"/>
            <a:ext cx="576064" cy="527649"/>
          </a:xfrm>
          <a:prstGeom prst="rect">
            <a:avLst/>
          </a:prstGeom>
          <a:noFill/>
          <a:extLst>
            <a:ext uri="{909E8E84-426E-40DD-AFC4-6F175D3DCCD1}">
              <a14:hiddenFill xmlns:a14="http://schemas.microsoft.com/office/drawing/2010/main">
                <a:solidFill>
                  <a:srgbClr val="FFFFFF"/>
                </a:solidFill>
              </a14:hiddenFill>
            </a:ext>
          </a:extLst>
        </p:spPr>
      </p:pic>
      <p:sp>
        <p:nvSpPr>
          <p:cNvPr id="51" name="Shape 287"/>
          <p:cNvSpPr/>
          <p:nvPr/>
        </p:nvSpPr>
        <p:spPr>
          <a:xfrm>
            <a:off x="262701" y="2251389"/>
            <a:ext cx="8637424" cy="45719"/>
          </a:xfrm>
          <a:prstGeom prst="rect">
            <a:avLst/>
          </a:prstGeom>
          <a:solidFill>
            <a:srgbClr val="2D65AF"/>
          </a:solidFill>
          <a:ln w="12700">
            <a:miter lim="400000"/>
          </a:ln>
        </p:spPr>
        <p:txBody>
          <a:bodyPr lIns="35715" tIns="35715" rIns="35715" bIns="35715" anchor="ctr"/>
          <a:lstStyle/>
          <a:p>
            <a:pPr algn="ctr" defTabSz="410730" fontAlgn="auto" hangingPunct="0">
              <a:spcBef>
                <a:spcPts val="0"/>
              </a:spcBef>
              <a:spcAft>
                <a:spcPts val="0"/>
              </a:spcAft>
              <a:defRPr sz="2400">
                <a:solidFill>
                  <a:srgbClr val="FFFFFF"/>
                </a:solidFill>
              </a:defRPr>
            </a:pPr>
            <a:endParaRPr sz="1700" kern="0">
              <a:solidFill>
                <a:srgbClr val="FFFFFF"/>
              </a:solidFill>
              <a:latin typeface="Helvetica Light"/>
              <a:sym typeface="Helvetica Light"/>
            </a:endParaRPr>
          </a:p>
        </p:txBody>
      </p:sp>
      <p:pic>
        <p:nvPicPr>
          <p:cNvPr id="768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50" y="4113492"/>
            <a:ext cx="8639175" cy="4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83568" y="4293096"/>
            <a:ext cx="1608133" cy="369332"/>
          </a:xfrm>
          <a:prstGeom prst="rect">
            <a:avLst/>
          </a:prstGeom>
        </p:spPr>
        <p:txBody>
          <a:bodyPr wrap="none">
            <a:spAutoFit/>
          </a:bodyPr>
          <a:lstStyle/>
          <a:p>
            <a:pPr defTabSz="410709" fontAlgn="auto" hangingPunct="0">
              <a:spcBef>
                <a:spcPts val="0"/>
              </a:spcBef>
              <a:spcAft>
                <a:spcPts val="0"/>
              </a:spcAft>
            </a:pPr>
            <a:r>
              <a:rPr lang="en-US" kern="0" dirty="0">
                <a:solidFill>
                  <a:srgbClr val="000000"/>
                </a:solidFill>
                <a:latin typeface="Arial" panose="020B0604020202020204" pitchFamily="34" charset="0"/>
                <a:cs typeface="Arial" panose="020B0604020202020204" pitchFamily="34" charset="0"/>
                <a:sym typeface="Helvetica Light"/>
              </a:rPr>
              <a:t>PERSONNE</a:t>
            </a:r>
            <a:r>
              <a:rPr lang="en-US" kern="0" dirty="0">
                <a:solidFill>
                  <a:srgbClr val="000000"/>
                </a:solidFill>
                <a:latin typeface="Helvetica Light"/>
                <a:sym typeface="Helvetica Light"/>
              </a:rPr>
              <a:t>L</a:t>
            </a:r>
          </a:p>
        </p:txBody>
      </p:sp>
      <p:pic>
        <p:nvPicPr>
          <p:cNvPr id="768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271" y="4267257"/>
            <a:ext cx="37195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1689" y="5317830"/>
            <a:ext cx="8286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Прямоугольник 24"/>
          <p:cNvSpPr/>
          <p:nvPr/>
        </p:nvSpPr>
        <p:spPr>
          <a:xfrm>
            <a:off x="312724" y="4293096"/>
            <a:ext cx="4303347" cy="1785104"/>
          </a:xfrm>
          <a:prstGeom prst="rect">
            <a:avLst/>
          </a:prstGeom>
          <a:ln>
            <a:solidFill>
              <a:schemeClr val="accent1"/>
            </a:solidFill>
          </a:ln>
        </p:spPr>
        <p:txBody>
          <a:bodyPr wrap="square">
            <a:spAutoFit/>
          </a:bodyPr>
          <a:lstStyle/>
          <a:p>
            <a:pPr algn="just" fontAlgn="auto">
              <a:spcBef>
                <a:spcPts val="0"/>
              </a:spcBef>
              <a:spcAft>
                <a:spcPts val="0"/>
              </a:spcAft>
            </a:pPr>
            <a:endParaRPr lang="ru-RU" sz="1400" b="1" i="1" dirty="0" smtClean="0">
              <a:solidFill>
                <a:srgbClr val="0070C0"/>
              </a:solidFill>
              <a:latin typeface="Times New Roman" pitchFamily="18" charset="0"/>
              <a:cs typeface="Times New Roman" pitchFamily="18" charset="0"/>
            </a:endParaRPr>
          </a:p>
          <a:p>
            <a:pPr algn="just" fontAlgn="auto">
              <a:spcBef>
                <a:spcPts val="0"/>
              </a:spcBef>
              <a:spcAft>
                <a:spcPts val="0"/>
              </a:spcAft>
            </a:pPr>
            <a:endParaRPr lang="en-US" sz="1200" dirty="0" smtClean="0">
              <a:solidFill>
                <a:srgbClr val="000000"/>
              </a:solidFill>
              <a:latin typeface="Times New Roman" pitchFamily="18" charset="0"/>
              <a:cs typeface="Times New Roman" pitchFamily="18" charset="0"/>
            </a:endParaRPr>
          </a:p>
          <a:p>
            <a:pPr algn="just" fontAlgn="auto">
              <a:spcBef>
                <a:spcPts val="0"/>
              </a:spcBef>
              <a:spcAft>
                <a:spcPts val="0"/>
              </a:spcAft>
            </a:pPr>
            <a:endParaRPr lang="en-US" sz="1200" dirty="0">
              <a:solidFill>
                <a:srgbClr val="000000"/>
              </a:solidFill>
              <a:latin typeface="Times New Roman" pitchFamily="18" charset="0"/>
              <a:cs typeface="Times New Roman" pitchFamily="18" charset="0"/>
            </a:endParaRPr>
          </a:p>
          <a:p>
            <a:pPr algn="just" fontAlgn="auto">
              <a:spcBef>
                <a:spcPts val="0"/>
              </a:spcBef>
              <a:spcAft>
                <a:spcPts val="0"/>
              </a:spcAft>
            </a:pPr>
            <a:endParaRPr lang="en-US" sz="1200" dirty="0" smtClean="0">
              <a:solidFill>
                <a:srgbClr val="000000"/>
              </a:solidFill>
              <a:latin typeface="Times New Roman" pitchFamily="18" charset="0"/>
              <a:cs typeface="Times New Roman" pitchFamily="18" charset="0"/>
            </a:endParaRPr>
          </a:p>
          <a:p>
            <a:pPr algn="just" fontAlgn="auto">
              <a:spcBef>
                <a:spcPts val="0"/>
              </a:spcBef>
              <a:spcAft>
                <a:spcPts val="0"/>
              </a:spcAft>
            </a:pPr>
            <a:endParaRPr lang="en-US" sz="1200" dirty="0">
              <a:solidFill>
                <a:srgbClr val="000000"/>
              </a:solidFill>
              <a:latin typeface="Times New Roman" pitchFamily="18" charset="0"/>
              <a:cs typeface="Times New Roman" pitchFamily="18" charset="0"/>
            </a:endParaRPr>
          </a:p>
          <a:p>
            <a:pPr algn="just" fontAlgn="auto">
              <a:spcBef>
                <a:spcPts val="0"/>
              </a:spcBef>
              <a:spcAft>
                <a:spcPts val="0"/>
              </a:spcAft>
            </a:pPr>
            <a:endParaRPr lang="en-US" sz="1200" dirty="0" smtClean="0">
              <a:solidFill>
                <a:srgbClr val="000000"/>
              </a:solidFill>
              <a:latin typeface="Times New Roman" pitchFamily="18" charset="0"/>
              <a:cs typeface="Times New Roman" pitchFamily="18" charset="0"/>
            </a:endParaRPr>
          </a:p>
          <a:p>
            <a:pPr algn="just" fontAlgn="auto">
              <a:spcBef>
                <a:spcPts val="0"/>
              </a:spcBef>
              <a:spcAft>
                <a:spcPts val="0"/>
              </a:spcAft>
            </a:pPr>
            <a:endParaRPr lang="en-US" sz="1200" dirty="0">
              <a:solidFill>
                <a:srgbClr val="000000"/>
              </a:solidFill>
              <a:latin typeface="Times New Roman" pitchFamily="18" charset="0"/>
              <a:cs typeface="Times New Roman" pitchFamily="18" charset="0"/>
            </a:endParaRPr>
          </a:p>
          <a:p>
            <a:pPr algn="just" fontAlgn="auto">
              <a:spcBef>
                <a:spcPts val="0"/>
              </a:spcBef>
              <a:spcAft>
                <a:spcPts val="0"/>
              </a:spcAft>
            </a:pPr>
            <a:endParaRPr lang="en-US" sz="1200" dirty="0">
              <a:solidFill>
                <a:srgbClr val="000000"/>
              </a:solidFill>
              <a:latin typeface="Times New Roman" pitchFamily="18" charset="0"/>
              <a:cs typeface="Times New Roman" pitchFamily="18" charset="0"/>
            </a:endParaRPr>
          </a:p>
          <a:p>
            <a:pPr algn="just" fontAlgn="auto">
              <a:spcBef>
                <a:spcPts val="0"/>
              </a:spcBef>
              <a:spcAft>
                <a:spcPts val="0"/>
              </a:spcAft>
            </a:pPr>
            <a:r>
              <a:rPr lang="ru-RU" sz="1200" dirty="0" smtClean="0">
                <a:solidFill>
                  <a:srgbClr val="000000"/>
                </a:solidFill>
                <a:latin typeface="Times New Roman" pitchFamily="18" charset="0"/>
                <a:cs typeface="Times New Roman" pitchFamily="18" charset="0"/>
              </a:rPr>
              <a:t> </a:t>
            </a:r>
            <a:endParaRPr lang="ru-RU" sz="1200" dirty="0">
              <a:solidFill>
                <a:srgbClr val="000000"/>
              </a:solidFill>
              <a:latin typeface="Times New Roman" pitchFamily="18" charset="0"/>
              <a:cs typeface="Times New Roman" pitchFamily="18" charset="0"/>
            </a:endParaRPr>
          </a:p>
        </p:txBody>
      </p:sp>
      <p:sp>
        <p:nvSpPr>
          <p:cNvPr id="2" name="Номер слайда 1"/>
          <p:cNvSpPr>
            <a:spLocks noGrp="1"/>
          </p:cNvSpPr>
          <p:nvPr>
            <p:ph type="sldNum" sz="quarter" idx="2"/>
          </p:nvPr>
        </p:nvSpPr>
        <p:spPr>
          <a:xfrm>
            <a:off x="8803032" y="6465969"/>
            <a:ext cx="277317" cy="272186"/>
          </a:xfrm>
        </p:spPr>
        <p:txBody>
          <a:bodyPr/>
          <a:lstStyle/>
          <a:p>
            <a:fld id="{86CB4B4D-7CA3-9044-876B-883B54F8677D}" type="slidenum">
              <a:rPr lang="ru-RU" smtClean="0">
                <a:solidFill>
                  <a:srgbClr val="000000"/>
                </a:solidFill>
              </a:rPr>
              <a:pPr/>
              <a:t>23</a:t>
            </a:fld>
            <a:endParaRPr lang="ru-RU" dirty="0">
              <a:solidFill>
                <a:srgbClr val="000000"/>
              </a:solidFill>
            </a:endParaRPr>
          </a:p>
        </p:txBody>
      </p:sp>
      <p:pic>
        <p:nvPicPr>
          <p:cNvPr id="2734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266" y="5031197"/>
            <a:ext cx="3476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4505892"/>
            <a:ext cx="48291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664" y="5231581"/>
            <a:ext cx="439578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096" y="4960118"/>
            <a:ext cx="51212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7097" y="5434964"/>
            <a:ext cx="51212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793" y="5538944"/>
            <a:ext cx="23177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48064" y="5343681"/>
            <a:ext cx="8842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descr="http://medspeclab.ru/ill/a2c344492d6c3baaa74d1b04335a46ac.jpg"/>
          <p:cNvPicPr>
            <a:picLocks noChangeAspect="1" noChangeArrowheads="1"/>
          </p:cNvPicPr>
          <p:nvPr/>
        </p:nvPicPr>
        <p:blipFill>
          <a:blip r:embed="rId15" cstate="print"/>
          <a:srcRect/>
          <a:stretch>
            <a:fillRect/>
          </a:stretch>
        </p:blipFill>
        <p:spPr bwMode="auto">
          <a:xfrm flipH="1">
            <a:off x="7510103" y="4980893"/>
            <a:ext cx="720080" cy="1451065"/>
          </a:xfrm>
          <a:prstGeom prst="rect">
            <a:avLst/>
          </a:prstGeom>
          <a:noFill/>
        </p:spPr>
      </p:pic>
    </p:spTree>
    <p:extLst>
      <p:ext uri="{BB962C8B-B14F-4D97-AF65-F5344CB8AC3E}">
        <p14:creationId xmlns:p14="http://schemas.microsoft.com/office/powerpoint/2010/main" val="162084503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825E50A-8F8F-4454-8219-E27670B9682D}" type="slidenum">
              <a:rPr lang="fr-FR" smtClean="0">
                <a:solidFill>
                  <a:srgbClr val="FFFFFF"/>
                </a:solidFill>
              </a:rPr>
              <a:pPr>
                <a:defRPr/>
              </a:pPr>
              <a:t>3</a:t>
            </a:fld>
            <a:endParaRPr lang="fr-FR" dirty="0">
              <a:solidFill>
                <a:srgbClr val="FFFFFF"/>
              </a:solidFill>
            </a:endParaRPr>
          </a:p>
        </p:txBody>
      </p:sp>
      <p:sp>
        <p:nvSpPr>
          <p:cNvPr id="3" name="Rectangle 4"/>
          <p:cNvSpPr>
            <a:spLocks noChangeArrowheads="1"/>
          </p:cNvSpPr>
          <p:nvPr/>
        </p:nvSpPr>
        <p:spPr bwMode="auto">
          <a:xfrm>
            <a:off x="313416" y="4188"/>
            <a:ext cx="8801099" cy="369332"/>
          </a:xfrm>
          <a:prstGeom prst="rect">
            <a:avLst/>
          </a:prstGeom>
          <a:noFill/>
          <a:ln w="9525">
            <a:noFill/>
            <a:miter lim="800000"/>
            <a:headEnd/>
            <a:tailEnd/>
          </a:ln>
        </p:spPr>
        <p:txBody>
          <a:bodyPr wrap="square" lIns="0" tIns="0" rIns="0" bIns="0">
            <a:spAutoFit/>
          </a:bodyPr>
          <a:lstStyle/>
          <a:p>
            <a:pPr algn="ctr" eaLnBrk="0" fontAlgn="auto" hangingPunct="0">
              <a:spcAft>
                <a:spcPts val="0"/>
              </a:spcAft>
              <a:defRPr/>
            </a:pPr>
            <a:r>
              <a:rPr lang="en-US" sz="2400" b="1" kern="0" dirty="0" smtClean="0">
                <a:solidFill>
                  <a:schemeClr val="accent1">
                    <a:lumMod val="50000"/>
                  </a:schemeClr>
                </a:solidFill>
                <a:latin typeface="Times New Roman"/>
              </a:rPr>
              <a:t>Nanoparticles in biomedical applications</a:t>
            </a:r>
          </a:p>
        </p:txBody>
      </p:sp>
      <p:sp>
        <p:nvSpPr>
          <p:cNvPr id="5" name="Rectangle 6"/>
          <p:cNvSpPr>
            <a:spLocks noChangeArrowheads="1"/>
          </p:cNvSpPr>
          <p:nvPr/>
        </p:nvSpPr>
        <p:spPr bwMode="auto">
          <a:xfrm>
            <a:off x="3011801" y="1171662"/>
            <a:ext cx="3074619" cy="830997"/>
          </a:xfrm>
          <a:prstGeom prst="rect">
            <a:avLst/>
          </a:prstGeom>
          <a:noFill/>
          <a:ln w="9525" algn="ctr">
            <a:noFill/>
            <a:miter lim="800000"/>
            <a:headEnd/>
            <a:tailEnd/>
          </a:ln>
          <a:effectLst/>
        </p:spPr>
        <p:txBody>
          <a:bodyPr wrap="square" anchor="ctr">
            <a:spAutoFit/>
          </a:bodyPr>
          <a:lstStyle/>
          <a:p>
            <a:r>
              <a:rPr lang="en-US" altLang="ko-KR" sz="1600" b="1" dirty="0" smtClean="0">
                <a:latin typeface="Times New Roman"/>
                <a:ea typeface="굴림" pitchFamily="34" charset="-127"/>
              </a:rPr>
              <a:t>When properly functionalized, nanoparticles can be used as contrast agents to detect tumors</a:t>
            </a:r>
            <a:endParaRPr lang="en-US" altLang="ko-KR" sz="1600" b="1" dirty="0">
              <a:latin typeface="Times New Roman"/>
              <a:ea typeface="굴림" pitchFamily="34" charset="-127"/>
            </a:endParaRPr>
          </a:p>
        </p:txBody>
      </p:sp>
      <p:sp>
        <p:nvSpPr>
          <p:cNvPr id="11" name="Rectangle 12"/>
          <p:cNvSpPr>
            <a:spLocks noChangeArrowheads="1"/>
          </p:cNvSpPr>
          <p:nvPr/>
        </p:nvSpPr>
        <p:spPr bwMode="auto">
          <a:xfrm>
            <a:off x="6530153" y="430898"/>
            <a:ext cx="1968339" cy="643514"/>
          </a:xfrm>
          <a:prstGeom prst="rect">
            <a:avLst/>
          </a:prstGeom>
          <a:noFill/>
          <a:ln w="12700">
            <a:noFill/>
            <a:miter lim="800000"/>
            <a:headEnd/>
            <a:tailEnd/>
          </a:ln>
          <a:effectLst/>
        </p:spPr>
        <p:txBody>
          <a:bodyPr lIns="90488" tIns="44450" rIns="90488" bIns="44450"/>
          <a:lstStyle/>
          <a:p>
            <a:pPr marL="342900" indent="-342900" fontAlgn="auto">
              <a:spcBef>
                <a:spcPts val="0"/>
              </a:spcBef>
              <a:spcAft>
                <a:spcPts val="0"/>
              </a:spcAft>
              <a:defRPr/>
            </a:pPr>
            <a:r>
              <a:rPr lang="en-US" sz="2400" b="1" kern="0" dirty="0" smtClean="0">
                <a:solidFill>
                  <a:schemeClr val="accent1">
                    <a:lumMod val="50000"/>
                  </a:schemeClr>
                </a:solidFill>
                <a:latin typeface="Times New Roman"/>
              </a:rPr>
              <a:t>Therapeutics</a:t>
            </a:r>
          </a:p>
        </p:txBody>
      </p:sp>
      <p:sp>
        <p:nvSpPr>
          <p:cNvPr id="12" name="Rectangle 13"/>
          <p:cNvSpPr>
            <a:spLocks noChangeArrowheads="1"/>
          </p:cNvSpPr>
          <p:nvPr/>
        </p:nvSpPr>
        <p:spPr bwMode="auto">
          <a:xfrm>
            <a:off x="5996696" y="971466"/>
            <a:ext cx="2987824" cy="4031873"/>
          </a:xfrm>
          <a:prstGeom prst="rect">
            <a:avLst/>
          </a:prstGeom>
          <a:noFill/>
          <a:ln w="9525" algn="ctr">
            <a:noFill/>
            <a:miter lim="800000"/>
            <a:headEnd/>
            <a:tailEnd/>
          </a:ln>
          <a:effectLst/>
        </p:spPr>
        <p:txBody>
          <a:bodyPr wrap="square" anchor="ctr">
            <a:spAutoFit/>
          </a:bodyPr>
          <a:lstStyle/>
          <a:p>
            <a:r>
              <a:rPr lang="en-US" altLang="ko-KR" sz="1600" b="1" dirty="0" smtClean="0">
                <a:latin typeface="Times New Roman"/>
                <a:ea typeface="굴림" pitchFamily="34" charset="-127"/>
              </a:rPr>
              <a:t>Nanoparticles can be used as sensitizers to initiate various cancer therapies: </a:t>
            </a:r>
          </a:p>
          <a:p>
            <a:pPr marL="285750" indent="-285750">
              <a:buFont typeface="Arial" panose="020B0604020202020204" pitchFamily="34" charset="0"/>
              <a:buChar char="•"/>
            </a:pPr>
            <a:r>
              <a:rPr lang="en-US" altLang="ko-KR" sz="1600" b="1" dirty="0" smtClean="0">
                <a:latin typeface="Times New Roman"/>
                <a:ea typeface="굴림" pitchFamily="34" charset="-127"/>
              </a:rPr>
              <a:t>Photodynamic therapy based on singlet oxygen release under photoexcitation. Singlet oxygen is deadly for cancer cells.</a:t>
            </a:r>
          </a:p>
          <a:p>
            <a:pPr marL="285750" indent="-285750">
              <a:buFont typeface="Arial" panose="020B0604020202020204" pitchFamily="34" charset="0"/>
              <a:buChar char="•"/>
            </a:pPr>
            <a:r>
              <a:rPr lang="en-US" altLang="ko-KR" sz="1600" b="1" dirty="0" smtClean="0">
                <a:latin typeface="Times New Roman"/>
                <a:ea typeface="굴림" pitchFamily="34" charset="-127"/>
              </a:rPr>
              <a:t>Radiation (photon, RF, US)-induced hyperthermia (local increase of temperature leading to a local destruction of tumors) </a:t>
            </a:r>
          </a:p>
          <a:p>
            <a:pPr marL="285750" indent="-285750">
              <a:buFont typeface="Arial" panose="020B0604020202020204" pitchFamily="34" charset="0"/>
              <a:buChar char="•"/>
            </a:pPr>
            <a:r>
              <a:rPr lang="en-US" altLang="ko-KR" sz="1600" b="1" dirty="0" smtClean="0">
                <a:latin typeface="Times New Roman"/>
                <a:ea typeface="굴림" pitchFamily="34" charset="-127"/>
              </a:rPr>
              <a:t>Drug carriers for chemotherapy </a:t>
            </a:r>
            <a:endParaRPr lang="en-US" altLang="ko-KR" sz="1600" b="1" dirty="0">
              <a:latin typeface="Times New Roman"/>
              <a:ea typeface="굴림" pitchFamily="34" charset="-127"/>
            </a:endParaRPr>
          </a:p>
        </p:txBody>
      </p:sp>
      <p:sp>
        <p:nvSpPr>
          <p:cNvPr id="17" name="Line 18"/>
          <p:cNvSpPr>
            <a:spLocks noChangeShapeType="1"/>
          </p:cNvSpPr>
          <p:nvPr/>
        </p:nvSpPr>
        <p:spPr bwMode="auto">
          <a:xfrm flipH="1">
            <a:off x="5659462" y="3020292"/>
            <a:ext cx="276225" cy="200025"/>
          </a:xfrm>
          <a:prstGeom prst="line">
            <a:avLst/>
          </a:prstGeom>
          <a:noFill/>
          <a:ln w="9525">
            <a:noFill/>
            <a:round/>
            <a:headEnd/>
            <a:tailEnd type="triangle" w="med" len="med"/>
          </a:ln>
          <a:effectLst/>
        </p:spPr>
        <p:txBody>
          <a:bodyPr>
            <a:spAutoFit/>
          </a:bodyPr>
          <a:lstStyle/>
          <a:p>
            <a:pPr fontAlgn="auto">
              <a:spcBef>
                <a:spcPts val="0"/>
              </a:spcBef>
              <a:spcAft>
                <a:spcPts val="0"/>
              </a:spcAft>
              <a:defRPr/>
            </a:pPr>
            <a:endParaRPr lang="ru-RU" kern="0" smtClean="0">
              <a:solidFill>
                <a:srgbClr val="000000"/>
              </a:solidFill>
              <a:latin typeface="Times New Roman"/>
            </a:endParaRPr>
          </a:p>
        </p:txBody>
      </p:sp>
      <p:sp>
        <p:nvSpPr>
          <p:cNvPr id="20" name="Rectangle 5"/>
          <p:cNvSpPr>
            <a:spLocks noChangeArrowheads="1"/>
          </p:cNvSpPr>
          <p:nvPr/>
        </p:nvSpPr>
        <p:spPr bwMode="auto">
          <a:xfrm>
            <a:off x="3925185" y="5644885"/>
            <a:ext cx="5189329" cy="530902"/>
          </a:xfrm>
          <a:prstGeom prst="rect">
            <a:avLst/>
          </a:prstGeom>
          <a:noFill/>
          <a:ln w="12700">
            <a:noFill/>
            <a:miter lim="800000"/>
            <a:headEnd/>
            <a:tailEnd/>
          </a:ln>
          <a:effectLst/>
        </p:spPr>
        <p:txBody>
          <a:bodyPr lIns="90488" tIns="44450" rIns="90488" bIns="44450"/>
          <a:lstStyle/>
          <a:p>
            <a:pPr marL="342900" indent="-342900" algn="ctr" fontAlgn="auto">
              <a:spcBef>
                <a:spcPts val="0"/>
              </a:spcBef>
              <a:spcAft>
                <a:spcPts val="0"/>
              </a:spcAft>
              <a:defRPr/>
            </a:pPr>
            <a:r>
              <a:rPr lang="en-US" sz="2000" b="1" kern="0" dirty="0" err="1" smtClean="0">
                <a:solidFill>
                  <a:schemeClr val="accent1">
                    <a:lumMod val="50000"/>
                  </a:schemeClr>
                </a:solidFill>
                <a:latin typeface="Times New Roman"/>
              </a:rPr>
              <a:t>Theranostics</a:t>
            </a:r>
            <a:r>
              <a:rPr lang="en-US" sz="2000" b="1" kern="0" dirty="0" smtClean="0">
                <a:solidFill>
                  <a:schemeClr val="accent1">
                    <a:lumMod val="50000"/>
                  </a:schemeClr>
                </a:solidFill>
                <a:latin typeface="Times New Roman"/>
              </a:rPr>
              <a:t> = Therapy + Diagnostics </a:t>
            </a:r>
          </a:p>
        </p:txBody>
      </p:sp>
      <p:sp>
        <p:nvSpPr>
          <p:cNvPr id="21" name="Rectangle 12"/>
          <p:cNvSpPr>
            <a:spLocks noChangeArrowheads="1"/>
          </p:cNvSpPr>
          <p:nvPr/>
        </p:nvSpPr>
        <p:spPr bwMode="auto">
          <a:xfrm>
            <a:off x="3925186" y="6165597"/>
            <a:ext cx="5189329" cy="591352"/>
          </a:xfrm>
          <a:prstGeom prst="rect">
            <a:avLst/>
          </a:prstGeom>
          <a:solidFill>
            <a:schemeClr val="bg1"/>
          </a:solidFill>
          <a:ln w="12700">
            <a:noFill/>
            <a:miter lim="800000"/>
            <a:headEnd/>
            <a:tailEnd/>
          </a:ln>
          <a:effectLst/>
        </p:spPr>
        <p:txBody>
          <a:bodyPr lIns="90488" tIns="44450" rIns="90488" bIns="44450"/>
          <a:lstStyle/>
          <a:p>
            <a:pPr marL="342900" indent="-342900" algn="ctr" fontAlgn="auto">
              <a:spcBef>
                <a:spcPts val="0"/>
              </a:spcBef>
              <a:spcAft>
                <a:spcPts val="0"/>
              </a:spcAft>
              <a:defRPr/>
            </a:pPr>
            <a:r>
              <a:rPr lang="en-US" sz="1600" b="1" kern="0" dirty="0" err="1" smtClean="0">
                <a:solidFill>
                  <a:srgbClr val="FF0000"/>
                </a:solidFill>
                <a:latin typeface="Times New Roman"/>
              </a:rPr>
              <a:t>Theranostic</a:t>
            </a:r>
            <a:r>
              <a:rPr lang="en-US" sz="1600" b="1" kern="0" dirty="0" smtClean="0">
                <a:solidFill>
                  <a:srgbClr val="FF0000"/>
                </a:solidFill>
                <a:latin typeface="Times New Roman"/>
              </a:rPr>
              <a:t> nanoparticles: nanoparticles, which can combine therapeutic and </a:t>
            </a:r>
            <a:r>
              <a:rPr lang="en-US" sz="1600" b="1" kern="0" dirty="0" err="1" smtClean="0">
                <a:solidFill>
                  <a:srgbClr val="FF0000"/>
                </a:solidFill>
                <a:latin typeface="Times New Roman"/>
              </a:rPr>
              <a:t>bioimaging</a:t>
            </a:r>
            <a:r>
              <a:rPr lang="en-US" sz="1600" b="1" kern="0" dirty="0" smtClean="0">
                <a:solidFill>
                  <a:srgbClr val="FF0000"/>
                </a:solidFill>
                <a:latin typeface="Times New Roman"/>
              </a:rPr>
              <a:t> functionalities </a:t>
            </a:r>
          </a:p>
        </p:txBody>
      </p:sp>
      <p:sp>
        <p:nvSpPr>
          <p:cNvPr id="22" name="Rectangle 12"/>
          <p:cNvSpPr>
            <a:spLocks noChangeArrowheads="1"/>
          </p:cNvSpPr>
          <p:nvPr/>
        </p:nvSpPr>
        <p:spPr bwMode="auto">
          <a:xfrm>
            <a:off x="3400" y="903362"/>
            <a:ext cx="3089184" cy="1226678"/>
          </a:xfrm>
          <a:prstGeom prst="rect">
            <a:avLst/>
          </a:prstGeom>
          <a:noFill/>
          <a:ln w="12700">
            <a:noFill/>
            <a:miter lim="800000"/>
            <a:headEnd/>
            <a:tailEnd/>
          </a:ln>
          <a:effectLst/>
        </p:spPr>
        <p:txBody>
          <a:bodyPr lIns="90488" tIns="44450" rIns="90488" bIns="44450"/>
          <a:lstStyle/>
          <a:p>
            <a:pPr marL="342900" indent="-342900" fontAlgn="auto">
              <a:spcBef>
                <a:spcPts val="0"/>
              </a:spcBef>
              <a:spcAft>
                <a:spcPts val="0"/>
              </a:spcAft>
              <a:defRPr/>
            </a:pPr>
            <a:r>
              <a:rPr lang="en-US" sz="1600" b="1" kern="0" dirty="0" smtClean="0">
                <a:latin typeface="Times New Roman"/>
              </a:rPr>
              <a:t>Nanoparticles can selectively accumulate in tumors through passive or active targeting</a:t>
            </a:r>
          </a:p>
        </p:txBody>
      </p:sp>
      <p:sp>
        <p:nvSpPr>
          <p:cNvPr id="19" name="Rectangle 5"/>
          <p:cNvSpPr>
            <a:spLocks noChangeArrowheads="1"/>
          </p:cNvSpPr>
          <p:nvPr/>
        </p:nvSpPr>
        <p:spPr bwMode="auto">
          <a:xfrm>
            <a:off x="875832" y="331774"/>
            <a:ext cx="1322296" cy="542925"/>
          </a:xfrm>
          <a:prstGeom prst="rect">
            <a:avLst/>
          </a:prstGeom>
          <a:noFill/>
          <a:ln w="12700">
            <a:noFill/>
            <a:miter lim="800000"/>
            <a:headEnd/>
            <a:tailEnd/>
          </a:ln>
          <a:effectLst/>
        </p:spPr>
        <p:txBody>
          <a:bodyPr lIns="90488" tIns="44450" rIns="90488" bIns="44450"/>
          <a:lstStyle/>
          <a:p>
            <a:pPr marL="342900" indent="-342900" fontAlgn="auto">
              <a:spcBef>
                <a:spcPts val="0"/>
              </a:spcBef>
              <a:spcAft>
                <a:spcPts val="0"/>
              </a:spcAft>
              <a:defRPr/>
            </a:pPr>
            <a:endParaRPr lang="en-US" sz="2400" b="1" kern="0" dirty="0" smtClean="0">
              <a:solidFill>
                <a:schemeClr val="accent1">
                  <a:lumMod val="50000"/>
                </a:schemeClr>
              </a:solidFill>
              <a:latin typeface="Times New Roman"/>
            </a:endParaRPr>
          </a:p>
        </p:txBody>
      </p:sp>
      <p:sp>
        <p:nvSpPr>
          <p:cNvPr id="23" name="Rectangle 5"/>
          <p:cNvSpPr>
            <a:spLocks noChangeArrowheads="1"/>
          </p:cNvSpPr>
          <p:nvPr/>
        </p:nvSpPr>
        <p:spPr bwMode="auto">
          <a:xfrm>
            <a:off x="3260355" y="430899"/>
            <a:ext cx="1741759" cy="542925"/>
          </a:xfrm>
          <a:prstGeom prst="rect">
            <a:avLst/>
          </a:prstGeom>
          <a:noFill/>
          <a:ln w="12700">
            <a:noFill/>
            <a:miter lim="800000"/>
            <a:headEnd/>
            <a:tailEnd/>
          </a:ln>
          <a:effectLst/>
        </p:spPr>
        <p:txBody>
          <a:bodyPr lIns="90488" tIns="44450" rIns="90488" bIns="44450"/>
          <a:lstStyle/>
          <a:p>
            <a:pPr marL="342900" indent="-342900" fontAlgn="auto">
              <a:spcBef>
                <a:spcPts val="0"/>
              </a:spcBef>
              <a:spcAft>
                <a:spcPts val="0"/>
              </a:spcAft>
              <a:defRPr/>
            </a:pPr>
            <a:r>
              <a:rPr lang="en-US" sz="2400" b="1" kern="0" dirty="0" err="1" smtClean="0">
                <a:solidFill>
                  <a:schemeClr val="accent1">
                    <a:lumMod val="50000"/>
                  </a:schemeClr>
                </a:solidFill>
                <a:latin typeface="Times New Roman"/>
              </a:rPr>
              <a:t>Bioimaging</a:t>
            </a:r>
            <a:endParaRPr lang="en-US" sz="2400" b="1" kern="0" dirty="0" smtClean="0">
              <a:solidFill>
                <a:schemeClr val="accent1">
                  <a:lumMod val="50000"/>
                </a:schemeClr>
              </a:solidFill>
              <a:latin typeface="Times New Roman"/>
            </a:endParaRPr>
          </a:p>
        </p:txBody>
      </p:sp>
      <p:sp>
        <p:nvSpPr>
          <p:cNvPr id="24" name="Rectangle 5"/>
          <p:cNvSpPr>
            <a:spLocks noChangeArrowheads="1"/>
          </p:cNvSpPr>
          <p:nvPr/>
        </p:nvSpPr>
        <p:spPr bwMode="auto">
          <a:xfrm>
            <a:off x="603399" y="644983"/>
            <a:ext cx="1795265" cy="542925"/>
          </a:xfrm>
          <a:prstGeom prst="rect">
            <a:avLst/>
          </a:prstGeom>
          <a:noFill/>
          <a:ln w="12700">
            <a:noFill/>
            <a:miter lim="800000"/>
            <a:headEnd/>
            <a:tailEnd/>
          </a:ln>
          <a:effectLst/>
        </p:spPr>
        <p:txBody>
          <a:bodyPr lIns="90488" tIns="44450" rIns="90488" bIns="44450"/>
          <a:lstStyle/>
          <a:p>
            <a:pPr marL="342900" indent="-342900" fontAlgn="auto">
              <a:spcBef>
                <a:spcPts val="0"/>
              </a:spcBef>
              <a:spcAft>
                <a:spcPts val="0"/>
              </a:spcAft>
              <a:defRPr/>
            </a:pPr>
            <a:endParaRPr lang="en-US" sz="2400" b="1" kern="0" dirty="0" smtClean="0">
              <a:solidFill>
                <a:schemeClr val="accent1">
                  <a:lumMod val="50000"/>
                </a:schemeClr>
              </a:solidFill>
              <a:latin typeface="Times New Roman"/>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687" y="2344350"/>
            <a:ext cx="2570688"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a:spLocks noChangeArrowheads="1"/>
          </p:cNvSpPr>
          <p:nvPr/>
        </p:nvSpPr>
        <p:spPr bwMode="auto">
          <a:xfrm>
            <a:off x="839883" y="386126"/>
            <a:ext cx="1322296" cy="542925"/>
          </a:xfrm>
          <a:prstGeom prst="rect">
            <a:avLst/>
          </a:prstGeom>
          <a:noFill/>
          <a:ln w="12700">
            <a:noFill/>
            <a:miter lim="800000"/>
            <a:headEnd/>
            <a:tailEnd/>
          </a:ln>
          <a:effectLst/>
        </p:spPr>
        <p:txBody>
          <a:bodyPr lIns="90488" tIns="44450" rIns="90488" bIns="44450"/>
          <a:lstStyle/>
          <a:p>
            <a:pPr marL="342900" indent="-342900" fontAlgn="auto">
              <a:spcBef>
                <a:spcPts val="0"/>
              </a:spcBef>
              <a:spcAft>
                <a:spcPts val="0"/>
              </a:spcAft>
              <a:defRPr/>
            </a:pPr>
            <a:r>
              <a:rPr lang="en-US" sz="2400" b="1" kern="0" dirty="0" smtClean="0">
                <a:solidFill>
                  <a:schemeClr val="accent1">
                    <a:lumMod val="50000"/>
                  </a:schemeClr>
                </a:solidFill>
                <a:latin typeface="Times New Roman"/>
              </a:rPr>
              <a:t>In vivo</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309" y="2320316"/>
            <a:ext cx="278213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11"/>
          <p:cNvSpPr>
            <a:spLocks noChangeArrowheads="1"/>
          </p:cNvSpPr>
          <p:nvPr/>
        </p:nvSpPr>
        <p:spPr bwMode="auto">
          <a:xfrm>
            <a:off x="3133608" y="4221089"/>
            <a:ext cx="2376264" cy="830997"/>
          </a:xfrm>
          <a:prstGeom prst="rect">
            <a:avLst/>
          </a:prstGeom>
          <a:noFill/>
          <a:ln w="9525">
            <a:noFill/>
            <a:miter lim="800000"/>
            <a:headEnd/>
            <a:tailEnd/>
          </a:ln>
          <a:effectLst/>
        </p:spPr>
        <p:txBody>
          <a:bodyPr wrap="square">
            <a:spAutoFit/>
          </a:bodyPr>
          <a:lstStyle/>
          <a:p>
            <a:pPr algn="ctr" eaLnBrk="0" fontAlgn="auto" hangingPunct="0">
              <a:spcAft>
                <a:spcPts val="0"/>
              </a:spcAft>
              <a:defRPr/>
            </a:pPr>
            <a:r>
              <a:rPr lang="en-US" sz="1600" b="1" kern="0" dirty="0" smtClean="0">
                <a:solidFill>
                  <a:srgbClr val="FF0000"/>
                </a:solidFill>
                <a:latin typeface="Times New Roman"/>
              </a:rPr>
              <a:t>Early cancer detection, control of drug delivery and surgery course </a:t>
            </a:r>
          </a:p>
        </p:txBody>
      </p:sp>
      <p:sp>
        <p:nvSpPr>
          <p:cNvPr id="34" name="Rectangle 11"/>
          <p:cNvSpPr>
            <a:spLocks noChangeArrowheads="1"/>
          </p:cNvSpPr>
          <p:nvPr/>
        </p:nvSpPr>
        <p:spPr bwMode="auto">
          <a:xfrm>
            <a:off x="3132065" y="5060111"/>
            <a:ext cx="2376264" cy="584775"/>
          </a:xfrm>
          <a:prstGeom prst="rect">
            <a:avLst/>
          </a:prstGeom>
          <a:noFill/>
          <a:ln w="9525">
            <a:noFill/>
            <a:miter lim="800000"/>
            <a:headEnd/>
            <a:tailEnd/>
          </a:ln>
          <a:effectLst/>
        </p:spPr>
        <p:txBody>
          <a:bodyPr wrap="square">
            <a:spAutoFit/>
          </a:bodyPr>
          <a:lstStyle/>
          <a:p>
            <a:pPr algn="ctr" eaLnBrk="0" fontAlgn="auto" hangingPunct="0">
              <a:spcAft>
                <a:spcPts val="0"/>
              </a:spcAft>
              <a:defRPr/>
            </a:pPr>
            <a:r>
              <a:rPr lang="en-US" sz="1600" b="1" kern="0" dirty="0" smtClean="0">
                <a:solidFill>
                  <a:srgbClr val="FF0000"/>
                </a:solidFill>
                <a:latin typeface="Times New Roman"/>
              </a:rPr>
              <a:t>Mild, non-invasive cancer treatment</a:t>
            </a:r>
          </a:p>
        </p:txBody>
      </p:sp>
      <p:sp>
        <p:nvSpPr>
          <p:cNvPr id="4" name="Прямоугольник 3"/>
          <p:cNvSpPr/>
          <p:nvPr/>
        </p:nvSpPr>
        <p:spPr>
          <a:xfrm>
            <a:off x="50116" y="4365104"/>
            <a:ext cx="3132065" cy="1815882"/>
          </a:xfrm>
          <a:prstGeom prst="rect">
            <a:avLst/>
          </a:prstGeom>
        </p:spPr>
        <p:txBody>
          <a:bodyPr wrap="square">
            <a:spAutoFit/>
          </a:bodyPr>
          <a:lstStyle/>
          <a:p>
            <a:pPr marL="285750" lvl="0" indent="-285750" eaLnBrk="0" hangingPunct="0">
              <a:buFont typeface="Arial" panose="020B0604020202020204" pitchFamily="34" charset="0"/>
              <a:buChar char="•"/>
            </a:pPr>
            <a:r>
              <a:rPr lang="en-US" sz="1600" b="1" dirty="0" smtClean="0">
                <a:solidFill>
                  <a:srgbClr val="000000"/>
                </a:solidFill>
                <a:latin typeface="Times New Roman"/>
                <a:cs typeface="Arial" pitchFamily="34" charset="0"/>
              </a:rPr>
              <a:t>Non-toxic </a:t>
            </a:r>
            <a:r>
              <a:rPr lang="en-US" sz="1600" b="1" dirty="0">
                <a:solidFill>
                  <a:srgbClr val="000000"/>
                </a:solidFill>
                <a:latin typeface="Times New Roman"/>
                <a:cs typeface="Arial" pitchFamily="34" charset="0"/>
              </a:rPr>
              <a:t>, biocompatible and </a:t>
            </a:r>
            <a:r>
              <a:rPr lang="en-US" sz="1600" b="1" dirty="0" smtClean="0">
                <a:solidFill>
                  <a:srgbClr val="000000"/>
                </a:solidFill>
                <a:latin typeface="Times New Roman"/>
                <a:cs typeface="Arial" pitchFamily="34" charset="0"/>
              </a:rPr>
              <a:t>biodegradable </a:t>
            </a:r>
            <a:endParaRPr lang="en-US" sz="1600" b="1" dirty="0">
              <a:solidFill>
                <a:srgbClr val="000000"/>
              </a:solidFill>
              <a:latin typeface="Times New Roman"/>
              <a:cs typeface="Arial" pitchFamily="34" charset="0"/>
            </a:endParaRPr>
          </a:p>
          <a:p>
            <a:pPr marL="285750" lvl="0" indent="-285750" eaLnBrk="0" hangingPunct="0">
              <a:buFont typeface="Arial" panose="020B0604020202020204" pitchFamily="34" charset="0"/>
              <a:buChar char="•"/>
            </a:pPr>
            <a:r>
              <a:rPr lang="en-US" sz="1600" b="1" dirty="0" smtClean="0">
                <a:solidFill>
                  <a:srgbClr val="000000"/>
                </a:solidFill>
                <a:latin typeface="Times New Roman"/>
                <a:cs typeface="Arial" pitchFamily="34" charset="0"/>
              </a:rPr>
              <a:t>Synthesis </a:t>
            </a:r>
            <a:r>
              <a:rPr lang="en-US" sz="1600" b="1" dirty="0">
                <a:solidFill>
                  <a:srgbClr val="000000"/>
                </a:solidFill>
                <a:latin typeface="Times New Roman"/>
                <a:cs typeface="Arial" pitchFamily="34" charset="0"/>
              </a:rPr>
              <a:t>of </a:t>
            </a:r>
            <a:r>
              <a:rPr lang="en-US" sz="1600" b="1" i="1" dirty="0" err="1">
                <a:solidFill>
                  <a:srgbClr val="000000"/>
                </a:solidFill>
                <a:latin typeface="Times New Roman"/>
                <a:cs typeface="Arial" pitchFamily="34" charset="0"/>
              </a:rPr>
              <a:t>theranostic</a:t>
            </a:r>
            <a:r>
              <a:rPr lang="en-US" sz="1600" b="1" dirty="0">
                <a:solidFill>
                  <a:srgbClr val="000000"/>
                </a:solidFill>
                <a:latin typeface="Times New Roman"/>
                <a:cs typeface="Arial" pitchFamily="34" charset="0"/>
              </a:rPr>
              <a:t> agents, capable of simultaneously providing therapeutic and diagnostic </a:t>
            </a:r>
            <a:r>
              <a:rPr lang="en-US" sz="1600" b="1" dirty="0" smtClean="0">
                <a:solidFill>
                  <a:srgbClr val="000000"/>
                </a:solidFill>
                <a:latin typeface="Times New Roman"/>
                <a:cs typeface="Arial" pitchFamily="34" charset="0"/>
              </a:rPr>
              <a:t>tools</a:t>
            </a:r>
            <a:endParaRPr lang="en-US" sz="1600" b="1" dirty="0">
              <a:solidFill>
                <a:srgbClr val="000000"/>
              </a:solidFill>
              <a:latin typeface="Times New Roman"/>
              <a:cs typeface="Arial" pitchFamily="34" charset="0"/>
            </a:endParaRPr>
          </a:p>
        </p:txBody>
      </p:sp>
    </p:spTree>
    <p:extLst>
      <p:ext uri="{BB962C8B-B14F-4D97-AF65-F5344CB8AC3E}">
        <p14:creationId xmlns:p14="http://schemas.microsoft.com/office/powerpoint/2010/main" val="97526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825E50A-8F8F-4454-8219-E27670B9682D}" type="slidenum">
              <a:rPr lang="fr-FR" smtClean="0">
                <a:solidFill>
                  <a:srgbClr val="FFFFFF"/>
                </a:solidFill>
              </a:rPr>
              <a:pPr>
                <a:defRPr/>
              </a:pPr>
              <a:t>4</a:t>
            </a:fld>
            <a:endParaRPr lang="fr-FR" dirty="0">
              <a:solidFill>
                <a:srgbClr val="FFFFFF"/>
              </a:solidFill>
            </a:endParaRPr>
          </a:p>
        </p:txBody>
      </p:sp>
      <p:sp>
        <p:nvSpPr>
          <p:cNvPr id="3" name="Rectangle 6"/>
          <p:cNvSpPr>
            <a:spLocks noChangeArrowheads="1"/>
          </p:cNvSpPr>
          <p:nvPr/>
        </p:nvSpPr>
        <p:spPr bwMode="auto">
          <a:xfrm>
            <a:off x="250826" y="1"/>
            <a:ext cx="8683625" cy="830997"/>
          </a:xfrm>
          <a:prstGeom prst="rect">
            <a:avLst/>
          </a:prstGeom>
          <a:noFill/>
          <a:ln w="9525">
            <a:noFill/>
            <a:miter lim="800000"/>
            <a:headEnd/>
            <a:tailEnd/>
          </a:ln>
        </p:spPr>
        <p:txBody>
          <a:bodyPr>
            <a:spAutoFit/>
          </a:bodyPr>
          <a:lstStyle/>
          <a:p>
            <a:pPr algn="ctr">
              <a:spcBef>
                <a:spcPct val="50000"/>
              </a:spcBef>
            </a:pPr>
            <a:r>
              <a:rPr lang="en-US" sz="2400" b="1" dirty="0" smtClean="0">
                <a:solidFill>
                  <a:schemeClr val="accent1">
                    <a:lumMod val="50000"/>
                  </a:schemeClr>
                </a:solidFill>
                <a:latin typeface="+mj-lt"/>
                <a:cs typeface="Arial" pitchFamily="34" charset="0"/>
              </a:rPr>
              <a:t>RF </a:t>
            </a:r>
            <a:r>
              <a:rPr lang="en-US" sz="2400" b="1" dirty="0">
                <a:solidFill>
                  <a:schemeClr val="accent1">
                    <a:lumMod val="50000"/>
                  </a:schemeClr>
                </a:solidFill>
                <a:latin typeface="+mj-lt"/>
                <a:cs typeface="Arial" pitchFamily="34" charset="0"/>
              </a:rPr>
              <a:t>radiation-induced hyperthermia using biodegradable Si-based </a:t>
            </a:r>
            <a:r>
              <a:rPr lang="en-US" sz="2400" b="1" dirty="0" err="1">
                <a:solidFill>
                  <a:schemeClr val="accent1">
                    <a:lumMod val="50000"/>
                  </a:schemeClr>
                </a:solidFill>
                <a:latin typeface="+mj-lt"/>
                <a:cs typeface="Arial" pitchFamily="34" charset="0"/>
              </a:rPr>
              <a:t>nanosensitizers</a:t>
            </a:r>
            <a:r>
              <a:rPr lang="en-US" sz="2400" b="1" dirty="0">
                <a:solidFill>
                  <a:schemeClr val="accent1">
                    <a:lumMod val="50000"/>
                  </a:schemeClr>
                </a:solidFill>
                <a:latin typeface="+mj-lt"/>
                <a:cs typeface="Arial" pitchFamily="34" charset="0"/>
              </a:rPr>
              <a:t> for mild cancer therapy</a:t>
            </a:r>
            <a:endParaRPr lang="fr-CA" sz="2400" b="1" dirty="0">
              <a:solidFill>
                <a:schemeClr val="accent1">
                  <a:lumMod val="50000"/>
                </a:schemeClr>
              </a:solidFill>
              <a:latin typeface="+mj-lt"/>
              <a:cs typeface="Arial" pitchFamily="34" charset="0"/>
            </a:endParaRPr>
          </a:p>
        </p:txBody>
      </p:sp>
      <p:pic>
        <p:nvPicPr>
          <p:cNvPr id="4" name="Picture 3" descr="COLD CELLS FINAL 12 fev.jpg"/>
          <p:cNvPicPr/>
          <p:nvPr/>
        </p:nvPicPr>
        <p:blipFill>
          <a:blip r:embed="rId3" cstate="print"/>
          <a:stretch>
            <a:fillRect/>
          </a:stretch>
        </p:blipFill>
        <p:spPr>
          <a:xfrm>
            <a:off x="250826" y="998855"/>
            <a:ext cx="1642428" cy="2536190"/>
          </a:xfrm>
          <a:prstGeom prst="rect">
            <a:avLst/>
          </a:prstGeom>
        </p:spPr>
      </p:pic>
      <p:pic>
        <p:nvPicPr>
          <p:cNvPr id="5" name="Picture 7" descr="CANCER CELLS HOT PIC 2 FINAL 12 fev.jpg"/>
          <p:cNvPicPr/>
          <p:nvPr/>
        </p:nvPicPr>
        <p:blipFill>
          <a:blip r:embed="rId4" cstate="print"/>
          <a:stretch>
            <a:fillRect/>
          </a:stretch>
        </p:blipFill>
        <p:spPr>
          <a:xfrm>
            <a:off x="2047241" y="979805"/>
            <a:ext cx="1643380" cy="2536190"/>
          </a:xfrm>
          <a:prstGeom prst="rect">
            <a:avLst/>
          </a:prstGeom>
        </p:spPr>
      </p:pic>
      <p:pic>
        <p:nvPicPr>
          <p:cNvPr id="6" name="Picture 4" descr="DEAD CELLS FINAL 12 FEV.jpg"/>
          <p:cNvPicPr/>
          <p:nvPr/>
        </p:nvPicPr>
        <p:blipFill>
          <a:blip r:embed="rId5" cstate="print"/>
          <a:stretch>
            <a:fillRect/>
          </a:stretch>
        </p:blipFill>
        <p:spPr>
          <a:xfrm>
            <a:off x="3753484" y="979805"/>
            <a:ext cx="1637031" cy="2574290"/>
          </a:xfrm>
          <a:prstGeom prst="rect">
            <a:avLst/>
          </a:prstGeom>
        </p:spPr>
      </p:pic>
      <p:sp>
        <p:nvSpPr>
          <p:cNvPr id="7" name="Rectangle 8"/>
          <p:cNvSpPr>
            <a:spLocks noChangeArrowheads="1"/>
          </p:cNvSpPr>
          <p:nvPr/>
        </p:nvSpPr>
        <p:spPr bwMode="auto">
          <a:xfrm>
            <a:off x="5481954" y="979804"/>
            <a:ext cx="3309623" cy="984885"/>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latin typeface="Times New Roman" pitchFamily="18" charset="0"/>
                <a:cs typeface="Arial" pitchFamily="34" charset="0"/>
              </a:rPr>
              <a:t>RF irradiation can cause hyperthermia of cancer cells and their death, but in the absence of sensitizers it may be dangerous</a:t>
            </a:r>
            <a:endParaRPr lang="en-US" sz="1600" b="1" dirty="0">
              <a:solidFill>
                <a:srgbClr val="000000"/>
              </a:solidFill>
              <a:latin typeface="Times New Roman" pitchFamily="18" charset="0"/>
              <a:cs typeface="Arial" pitchFamily="34" charset="0"/>
            </a:endParaRPr>
          </a:p>
        </p:txBody>
      </p:sp>
      <p:sp>
        <p:nvSpPr>
          <p:cNvPr id="8" name="Rectangle 8"/>
          <p:cNvSpPr>
            <a:spLocks noChangeArrowheads="1"/>
          </p:cNvSpPr>
          <p:nvPr/>
        </p:nvSpPr>
        <p:spPr bwMode="auto">
          <a:xfrm>
            <a:off x="5481952" y="3497262"/>
            <a:ext cx="3309623" cy="492443"/>
          </a:xfrm>
          <a:prstGeom prst="rect">
            <a:avLst/>
          </a:prstGeom>
          <a:noFill/>
          <a:ln w="9525">
            <a:noFill/>
            <a:miter lim="800000"/>
            <a:headEnd/>
            <a:tailEnd/>
          </a:ln>
        </p:spPr>
        <p:txBody>
          <a:bodyPr wrap="square" lIns="0" tIns="0" rIns="0" bIns="0">
            <a:spAutoFit/>
          </a:bodyPr>
          <a:lstStyle/>
          <a:p>
            <a:pPr marL="285750" indent="-285750" algn="ctr" eaLnBrk="0" hangingPunct="0">
              <a:buFontTx/>
              <a:buChar char="-"/>
            </a:pPr>
            <a:r>
              <a:rPr lang="en-US" sz="1600" b="1" dirty="0" smtClean="0">
                <a:solidFill>
                  <a:srgbClr val="000000"/>
                </a:solidFill>
                <a:latin typeface="Times New Roman" pitchFamily="18" charset="0"/>
                <a:cs typeface="Arial" pitchFamily="34" charset="0"/>
              </a:rPr>
              <a:t>Mild therapeutic modality</a:t>
            </a:r>
          </a:p>
          <a:p>
            <a:pPr marL="285750" indent="-285750" algn="ctr" eaLnBrk="0" hangingPunct="0">
              <a:buFontTx/>
              <a:buChar char="-"/>
            </a:pPr>
            <a:r>
              <a:rPr lang="en-US" sz="1600" b="1" dirty="0" smtClean="0">
                <a:solidFill>
                  <a:srgbClr val="000000"/>
                </a:solidFill>
                <a:latin typeface="Times New Roman" pitchFamily="18" charset="0"/>
                <a:cs typeface="Arial" pitchFamily="34" charset="0"/>
              </a:rPr>
              <a:t>Deep penetration to tissues</a:t>
            </a:r>
            <a:endParaRPr lang="en-US" sz="1600" b="1" dirty="0">
              <a:solidFill>
                <a:srgbClr val="000000"/>
              </a:solidFill>
              <a:latin typeface="Times New Roman" pitchFamily="18" charset="0"/>
              <a:cs typeface="Arial" pitchFamily="34" charset="0"/>
            </a:endParaRPr>
          </a:p>
        </p:txBody>
      </p:sp>
      <p:sp>
        <p:nvSpPr>
          <p:cNvPr id="9" name="Rectangle 8"/>
          <p:cNvSpPr>
            <a:spLocks noChangeArrowheads="1"/>
          </p:cNvSpPr>
          <p:nvPr/>
        </p:nvSpPr>
        <p:spPr bwMode="auto">
          <a:xfrm>
            <a:off x="5481954" y="2143284"/>
            <a:ext cx="3309623" cy="1231106"/>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chemeClr val="accent1">
                    <a:lumMod val="50000"/>
                  </a:schemeClr>
                </a:solidFill>
                <a:latin typeface="Times New Roman" pitchFamily="18" charset="0"/>
                <a:cs typeface="Arial" pitchFamily="34" charset="0"/>
              </a:rPr>
              <a:t>It is known that conductive nanoparticles (Carbon nanotubes, Au nanoparticles) can absorb RF radiation, but these </a:t>
            </a:r>
            <a:r>
              <a:rPr lang="en-US" sz="1600" b="1" dirty="0" err="1" smtClean="0">
                <a:solidFill>
                  <a:schemeClr val="accent1">
                    <a:lumMod val="50000"/>
                  </a:schemeClr>
                </a:solidFill>
                <a:latin typeface="Times New Roman" pitchFamily="18" charset="0"/>
                <a:cs typeface="Arial" pitchFamily="34" charset="0"/>
              </a:rPr>
              <a:t>nanomaterials</a:t>
            </a:r>
            <a:r>
              <a:rPr lang="en-US" sz="1600" b="1" dirty="0" smtClean="0">
                <a:solidFill>
                  <a:schemeClr val="accent1">
                    <a:lumMod val="50000"/>
                  </a:schemeClr>
                </a:solidFill>
                <a:latin typeface="Times New Roman" pitchFamily="18" charset="0"/>
                <a:cs typeface="Arial" pitchFamily="34" charset="0"/>
              </a:rPr>
              <a:t> are not biodegradable</a:t>
            </a:r>
            <a:endParaRPr lang="en-US" sz="1600" b="1" dirty="0">
              <a:solidFill>
                <a:schemeClr val="accent1">
                  <a:lumMod val="50000"/>
                </a:schemeClr>
              </a:solidFill>
              <a:latin typeface="Times New Roman" pitchFamily="18" charset="0"/>
              <a:cs typeface="Arial" pitchFamily="34" charset="0"/>
            </a:endParaRPr>
          </a:p>
        </p:txBody>
      </p:sp>
      <p:sp>
        <p:nvSpPr>
          <p:cNvPr id="10" name="Rectangle 15"/>
          <p:cNvSpPr>
            <a:spLocks noChangeArrowheads="1"/>
          </p:cNvSpPr>
          <p:nvPr/>
        </p:nvSpPr>
        <p:spPr bwMode="auto">
          <a:xfrm>
            <a:off x="5513545" y="6065538"/>
            <a:ext cx="3246439" cy="338554"/>
          </a:xfrm>
          <a:prstGeom prst="rect">
            <a:avLst/>
          </a:prstGeom>
          <a:solidFill>
            <a:srgbClr val="006699"/>
          </a:solidFill>
          <a:ln w="9525">
            <a:noFill/>
            <a:miter lim="800000"/>
            <a:headEnd/>
            <a:tailEnd/>
          </a:ln>
        </p:spPr>
        <p:txBody>
          <a:bodyPr wrap="square" anchor="ctr">
            <a:spAutoFit/>
          </a:bodyPr>
          <a:lstStyle/>
          <a:p>
            <a:r>
              <a:rPr lang="en-US" sz="1600" i="1" dirty="0" smtClean="0">
                <a:solidFill>
                  <a:srgbClr val="FFFFFF"/>
                </a:solidFill>
                <a:latin typeface="Times New Roman" pitchFamily="18" charset="0"/>
                <a:cs typeface="Arial" pitchFamily="34" charset="0"/>
              </a:rPr>
              <a:t>Scientific </a:t>
            </a:r>
            <a:r>
              <a:rPr lang="en-US" sz="1600" i="1" dirty="0">
                <a:solidFill>
                  <a:srgbClr val="FFFFFF"/>
                </a:solidFill>
                <a:latin typeface="Times New Roman" pitchFamily="18" charset="0"/>
                <a:cs typeface="Arial" pitchFamily="34" charset="0"/>
              </a:rPr>
              <a:t>Reports, </a:t>
            </a:r>
            <a:r>
              <a:rPr lang="en-US" sz="1600" i="1" dirty="0" smtClean="0">
                <a:solidFill>
                  <a:srgbClr val="FFFFFF"/>
                </a:solidFill>
                <a:latin typeface="Times New Roman" pitchFamily="18" charset="0"/>
                <a:cs typeface="Arial" pitchFamily="34" charset="0"/>
              </a:rPr>
              <a:t>4, 7034 (2014). </a:t>
            </a:r>
            <a:endParaRPr lang="fr-CA" sz="1600" i="1" dirty="0" smtClean="0">
              <a:solidFill>
                <a:srgbClr val="FFFFFF"/>
              </a:solidFill>
              <a:latin typeface="Times New Roman" pitchFamily="18" charset="0"/>
              <a:cs typeface="Arial" pitchFamily="34" charset="0"/>
            </a:endParaRPr>
          </a:p>
        </p:txBody>
      </p:sp>
      <p:sp>
        <p:nvSpPr>
          <p:cNvPr id="11" name="Rectangle 10"/>
          <p:cNvSpPr>
            <a:spLocks noChangeArrowheads="1"/>
          </p:cNvSpPr>
          <p:nvPr/>
        </p:nvSpPr>
        <p:spPr bwMode="auto">
          <a:xfrm>
            <a:off x="539553" y="3861049"/>
            <a:ext cx="4638675" cy="3200876"/>
          </a:xfrm>
          <a:prstGeom prst="rect">
            <a:avLst/>
          </a:prstGeom>
          <a:noFill/>
          <a:ln w="9525">
            <a:noFill/>
            <a:miter lim="800000"/>
            <a:headEnd/>
            <a:tailEnd/>
          </a:ln>
        </p:spPr>
        <p:txBody>
          <a:bodyPr wrap="square" lIns="0" tIns="0" rIns="0" bIns="0">
            <a:spAutoFit/>
          </a:bodyPr>
          <a:lstStyle/>
          <a:p>
            <a:pPr algn="ctr" eaLnBrk="0" hangingPunct="0"/>
            <a:r>
              <a:rPr lang="en-US" b="1" dirty="0" smtClean="0">
                <a:solidFill>
                  <a:srgbClr val="FF0000"/>
                </a:solidFill>
                <a:latin typeface="Times New Roman" pitchFamily="18" charset="0"/>
                <a:cs typeface="Arial" pitchFamily="34" charset="0"/>
              </a:rPr>
              <a:t>Our idea for the improvement of RF therapy:</a:t>
            </a:r>
          </a:p>
          <a:p>
            <a:pPr algn="ctr" eaLnBrk="0" hangingPunct="0"/>
            <a:endParaRPr lang="en-US" b="1" dirty="0" smtClean="0">
              <a:solidFill>
                <a:srgbClr val="FF0000"/>
              </a:solidFill>
              <a:latin typeface="Times New Roman" pitchFamily="18" charset="0"/>
              <a:cs typeface="Arial" pitchFamily="34" charset="0"/>
            </a:endParaRPr>
          </a:p>
          <a:p>
            <a:pPr algn="ctr" eaLnBrk="0" hangingPunct="0"/>
            <a:r>
              <a:rPr lang="en-US" b="1" dirty="0" smtClean="0">
                <a:latin typeface="Times New Roman" pitchFamily="18" charset="0"/>
                <a:cs typeface="Arial" pitchFamily="34" charset="0"/>
              </a:rPr>
              <a:t>Use of Si nanoparticles as </a:t>
            </a:r>
            <a:r>
              <a:rPr lang="en-US" b="1" dirty="0" err="1" smtClean="0">
                <a:latin typeface="Times New Roman" pitchFamily="18" charset="0"/>
                <a:cs typeface="Arial" pitchFamily="34" charset="0"/>
              </a:rPr>
              <a:t>nanosensitizers</a:t>
            </a:r>
            <a:endParaRPr lang="en-US" b="1" dirty="0">
              <a:latin typeface="Times New Roman" pitchFamily="18" charset="0"/>
              <a:cs typeface="Arial" pitchFamily="34" charset="0"/>
            </a:endParaRPr>
          </a:p>
          <a:p>
            <a:pPr algn="ctr" eaLnBrk="0" hangingPunct="0"/>
            <a:endParaRPr lang="en-US" b="1" dirty="0" smtClean="0">
              <a:solidFill>
                <a:srgbClr val="92D050"/>
              </a:solidFill>
              <a:latin typeface="Times New Roman" pitchFamily="18" charset="0"/>
              <a:cs typeface="Arial" pitchFamily="34" charset="0"/>
            </a:endParaRPr>
          </a:p>
          <a:p>
            <a:pPr algn="ctr" eaLnBrk="0" hangingPunct="0"/>
            <a:r>
              <a:rPr lang="en-US" b="1" dirty="0" smtClean="0">
                <a:solidFill>
                  <a:srgbClr val="92D050"/>
                </a:solidFill>
                <a:latin typeface="Times New Roman" pitchFamily="18" charset="0"/>
                <a:cs typeface="Arial" pitchFamily="34" charset="0"/>
              </a:rPr>
              <a:t>ADVANTAGE</a:t>
            </a:r>
            <a:r>
              <a:rPr lang="en-US" b="1" dirty="0">
                <a:solidFill>
                  <a:srgbClr val="92D050"/>
                </a:solidFill>
                <a:latin typeface="Times New Roman" pitchFamily="18" charset="0"/>
                <a:cs typeface="Arial" pitchFamily="34" charset="0"/>
              </a:rPr>
              <a:t>: </a:t>
            </a:r>
            <a:endParaRPr lang="en-US" b="1" dirty="0" smtClean="0">
              <a:solidFill>
                <a:srgbClr val="92D050"/>
              </a:solidFill>
              <a:latin typeface="Times New Roman" pitchFamily="18" charset="0"/>
              <a:cs typeface="Arial" pitchFamily="34" charset="0"/>
            </a:endParaRPr>
          </a:p>
          <a:p>
            <a:pPr lvl="0" algn="ctr" eaLnBrk="0" fontAlgn="auto" hangingPunct="0">
              <a:spcAft>
                <a:spcPts val="0"/>
              </a:spcAft>
            </a:pPr>
            <a:r>
              <a:rPr lang="en-CA" sz="2000" b="1" dirty="0">
                <a:solidFill>
                  <a:srgbClr val="000000"/>
                </a:solidFill>
                <a:latin typeface="Times New Roman"/>
                <a:cs typeface="Arial" pitchFamily="34" charset="0"/>
              </a:rPr>
              <a:t>Laser-ablated </a:t>
            </a:r>
            <a:r>
              <a:rPr lang="en-CA" sz="2000" b="1" dirty="0" smtClean="0">
                <a:solidFill>
                  <a:srgbClr val="000000"/>
                </a:solidFill>
                <a:latin typeface="Times New Roman"/>
                <a:cs typeface="Arial" pitchFamily="34" charset="0"/>
              </a:rPr>
              <a:t>Si </a:t>
            </a:r>
            <a:r>
              <a:rPr lang="en-CA" sz="2000" b="1" dirty="0">
                <a:solidFill>
                  <a:srgbClr val="000000"/>
                </a:solidFill>
                <a:latin typeface="Times New Roman"/>
                <a:cs typeface="Arial" pitchFamily="34" charset="0"/>
              </a:rPr>
              <a:t>nanoparticles are biocompatible and biodegradable as in biological environment they dissolve and are excreted with the urine: </a:t>
            </a:r>
            <a:endParaRPr lang="en-CA" sz="2000" b="1" dirty="0" smtClean="0">
              <a:solidFill>
                <a:srgbClr val="000000"/>
              </a:solidFill>
              <a:latin typeface="Times New Roman"/>
              <a:cs typeface="Arial" pitchFamily="34" charset="0"/>
            </a:endParaRPr>
          </a:p>
          <a:p>
            <a:pPr lvl="0" algn="ctr" eaLnBrk="0" fontAlgn="auto" hangingPunct="0">
              <a:spcAft>
                <a:spcPts val="0"/>
              </a:spcAft>
            </a:pPr>
            <a:r>
              <a:rPr lang="en-CA" sz="2000" b="1" dirty="0" smtClean="0">
                <a:solidFill>
                  <a:srgbClr val="000000"/>
                </a:solidFill>
                <a:latin typeface="Times New Roman"/>
                <a:cs typeface="Arial" pitchFamily="34" charset="0"/>
              </a:rPr>
              <a:t>no </a:t>
            </a:r>
            <a:r>
              <a:rPr lang="en-CA" sz="2000" b="1" dirty="0">
                <a:solidFill>
                  <a:srgbClr val="000000"/>
                </a:solidFill>
                <a:latin typeface="Times New Roman"/>
                <a:cs typeface="Arial" pitchFamily="34" charset="0"/>
              </a:rPr>
              <a:t>toxicity effects </a:t>
            </a:r>
            <a:endParaRPr lang="fr-CA" sz="2000" b="1" dirty="0">
              <a:solidFill>
                <a:srgbClr val="000000"/>
              </a:solidFill>
              <a:latin typeface="Times New Roman"/>
              <a:cs typeface="Arial" pitchFamily="34" charset="0"/>
            </a:endParaRPr>
          </a:p>
          <a:p>
            <a:pPr algn="ctr" eaLnBrk="0" hangingPunct="0"/>
            <a:endParaRPr lang="en-US" b="1" dirty="0">
              <a:solidFill>
                <a:srgbClr val="FF0000"/>
              </a:solidFill>
              <a:latin typeface="Times New Roman" pitchFamily="18" charset="0"/>
              <a:cs typeface="Arial" pitchFamily="34" charset="0"/>
            </a:endParaRPr>
          </a:p>
        </p:txBody>
      </p:sp>
      <p:pic>
        <p:nvPicPr>
          <p:cNvPr id="271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4154488"/>
            <a:ext cx="26638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709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825E50A-8F8F-4454-8219-E27670B9682D}" type="slidenum">
              <a:rPr lang="fr-FR" smtClean="0">
                <a:solidFill>
                  <a:srgbClr val="FFFFFF"/>
                </a:solidFill>
              </a:rPr>
              <a:pPr>
                <a:defRPr/>
              </a:pPr>
              <a:t>5</a:t>
            </a:fld>
            <a:endParaRPr lang="fr-FR" dirty="0">
              <a:solidFill>
                <a:srgbClr val="FFFFFF"/>
              </a:solidFill>
            </a:endParaRPr>
          </a:p>
        </p:txBody>
      </p:sp>
      <p:sp>
        <p:nvSpPr>
          <p:cNvPr id="3" name="Заголовок 1"/>
          <p:cNvSpPr txBox="1">
            <a:spLocks/>
          </p:cNvSpPr>
          <p:nvPr/>
        </p:nvSpPr>
        <p:spPr>
          <a:xfrm>
            <a:off x="72010" y="0"/>
            <a:ext cx="9180511" cy="17728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BBE0E3">
                    <a:lumMod val="50000"/>
                  </a:srgbClr>
                </a:solidFill>
                <a:cs typeface="Arial" panose="020B0604020202020204" pitchFamily="34" charset="0"/>
              </a:rPr>
              <a:t>Mission</a:t>
            </a:r>
            <a:r>
              <a:rPr lang="en-US" sz="3200" b="1" dirty="0" smtClean="0">
                <a:solidFill>
                  <a:srgbClr val="BBE0E3">
                    <a:lumMod val="50000"/>
                  </a:srgbClr>
                </a:solidFill>
                <a:latin typeface="Times New Roman" panose="02020603050405020304" pitchFamily="18" charset="0"/>
                <a:cs typeface="Times New Roman" panose="02020603050405020304" pitchFamily="18" charset="0"/>
              </a:rPr>
              <a:t>: </a:t>
            </a:r>
          </a:p>
          <a:p>
            <a:pPr fontAlgn="auto">
              <a:spcAft>
                <a:spcPts val="0"/>
              </a:spcAft>
            </a:pPr>
            <a:r>
              <a:rPr lang="en-CA" sz="2000" b="1" kern="150" dirty="0">
                <a:solidFill>
                  <a:prstClr val="black">
                    <a:lumMod val="75000"/>
                    <a:lumOff val="25000"/>
                  </a:prstClr>
                </a:solidFill>
                <a:ea typeface="MS Mincho"/>
              </a:rPr>
              <a:t>A</a:t>
            </a:r>
            <a:r>
              <a:rPr lang="en-CA" sz="2000" b="1" kern="150" dirty="0" smtClean="0">
                <a:solidFill>
                  <a:prstClr val="black">
                    <a:lumMod val="75000"/>
                    <a:lumOff val="25000"/>
                  </a:prstClr>
                </a:solidFill>
                <a:ea typeface="MS Mincho"/>
              </a:rPr>
              <a:t>ffect </a:t>
            </a:r>
            <a:r>
              <a:rPr lang="en-CA" sz="2000" b="1" kern="150" dirty="0">
                <a:solidFill>
                  <a:prstClr val="black">
                    <a:lumMod val="75000"/>
                    <a:lumOff val="25000"/>
                  </a:prstClr>
                </a:solidFill>
                <a:ea typeface="MS Mincho"/>
              </a:rPr>
              <a:t>the RF heating </a:t>
            </a:r>
            <a:r>
              <a:rPr lang="en-CA" sz="2000" b="1" kern="150" dirty="0" smtClean="0">
                <a:solidFill>
                  <a:prstClr val="black">
                    <a:lumMod val="75000"/>
                    <a:lumOff val="25000"/>
                  </a:prstClr>
                </a:solidFill>
                <a:ea typeface="MS Mincho"/>
              </a:rPr>
              <a:t>with presence </a:t>
            </a:r>
            <a:r>
              <a:rPr lang="en-CA" sz="2000" b="1" kern="150" dirty="0">
                <a:solidFill>
                  <a:prstClr val="black">
                    <a:lumMod val="75000"/>
                    <a:lumOff val="25000"/>
                  </a:prstClr>
                </a:solidFill>
                <a:ea typeface="MS Mincho"/>
              </a:rPr>
              <a:t>of </a:t>
            </a:r>
            <a:r>
              <a:rPr lang="en-CA" sz="2000" b="1" kern="150" dirty="0" smtClean="0">
                <a:solidFill>
                  <a:prstClr val="black">
                    <a:lumMod val="75000"/>
                    <a:lumOff val="25000"/>
                  </a:prstClr>
                </a:solidFill>
                <a:ea typeface="MS Mincho"/>
              </a:rPr>
              <a:t> Nanoparticles </a:t>
            </a:r>
          </a:p>
        </p:txBody>
      </p:sp>
      <p:sp>
        <p:nvSpPr>
          <p:cNvPr id="4" name="Rectangle 3"/>
          <p:cNvSpPr/>
          <p:nvPr/>
        </p:nvSpPr>
        <p:spPr>
          <a:xfrm>
            <a:off x="180174" y="2204864"/>
            <a:ext cx="3787418" cy="1615827"/>
          </a:xfrm>
          <a:prstGeom prst="rect">
            <a:avLst/>
          </a:prstGeom>
          <a:solidFill>
            <a:schemeClr val="bg1"/>
          </a:solidFill>
        </p:spPr>
        <p:txBody>
          <a:bodyPr wrap="square">
            <a:spAutoFit/>
          </a:bodyPr>
          <a:lstStyle/>
          <a:p>
            <a:pPr marL="174625" algn="ctr" fontAlgn="auto">
              <a:spcBef>
                <a:spcPts val="0"/>
              </a:spcBef>
              <a:spcAft>
                <a:spcPts val="0"/>
              </a:spcAft>
              <a:defRPr/>
            </a:pPr>
            <a:r>
              <a:rPr lang="en-CA" sz="2300" b="1" kern="0" dirty="0" smtClean="0">
                <a:solidFill>
                  <a:srgbClr val="000000"/>
                </a:solidFill>
                <a:latin typeface="Times New Roman"/>
              </a:rPr>
              <a:t>MATERIALS</a:t>
            </a:r>
            <a:r>
              <a:rPr lang="en-CA" sz="2300" b="1" kern="0" dirty="0" smtClean="0">
                <a:solidFill>
                  <a:prstClr val="black"/>
                </a:solidFill>
                <a:latin typeface="Times New Roman"/>
              </a:rPr>
              <a:t>: </a:t>
            </a:r>
          </a:p>
          <a:p>
            <a:pPr marL="174625" fontAlgn="auto">
              <a:spcBef>
                <a:spcPts val="0"/>
              </a:spcBef>
              <a:spcAft>
                <a:spcPts val="0"/>
              </a:spcAft>
              <a:defRPr/>
            </a:pPr>
            <a:r>
              <a:rPr lang="en-CA" sz="2400" b="1" kern="0" dirty="0" smtClean="0">
                <a:solidFill>
                  <a:srgbClr val="00B050"/>
                </a:solidFill>
                <a:latin typeface="Times New Roman"/>
              </a:rPr>
              <a:t>Synthesis </a:t>
            </a:r>
            <a:r>
              <a:rPr lang="en-CA" sz="2400" b="1" kern="0" dirty="0">
                <a:solidFill>
                  <a:srgbClr val="00B050"/>
                </a:solidFill>
                <a:latin typeface="Times New Roman"/>
              </a:rPr>
              <a:t>of </a:t>
            </a:r>
            <a:r>
              <a:rPr lang="en-CA" sz="2400" b="1" kern="0" dirty="0" smtClean="0">
                <a:solidFill>
                  <a:srgbClr val="00B050"/>
                </a:solidFill>
                <a:latin typeface="Times New Roman"/>
              </a:rPr>
              <a:t>Si NPs </a:t>
            </a:r>
            <a:r>
              <a:rPr lang="en-CA" sz="2400" b="1" kern="0" dirty="0">
                <a:solidFill>
                  <a:srgbClr val="00B050"/>
                </a:solidFill>
                <a:latin typeface="Times New Roman"/>
              </a:rPr>
              <a:t>and characterization of their properties</a:t>
            </a:r>
            <a:r>
              <a:rPr lang="en-CA" sz="2800" b="1" kern="0" dirty="0">
                <a:solidFill>
                  <a:srgbClr val="00B050"/>
                </a:solidFill>
                <a:latin typeface="Times New Roman"/>
              </a:rPr>
              <a:t> </a:t>
            </a:r>
          </a:p>
        </p:txBody>
      </p:sp>
      <p:sp>
        <p:nvSpPr>
          <p:cNvPr id="5" name="Rectangle 4"/>
          <p:cNvSpPr/>
          <p:nvPr/>
        </p:nvSpPr>
        <p:spPr>
          <a:xfrm>
            <a:off x="4813088" y="2204864"/>
            <a:ext cx="4013635" cy="1569660"/>
          </a:xfrm>
          <a:prstGeom prst="rect">
            <a:avLst/>
          </a:prstGeom>
          <a:solidFill>
            <a:schemeClr val="bg1"/>
          </a:solidFill>
        </p:spPr>
        <p:txBody>
          <a:bodyPr wrap="square">
            <a:spAutoFit/>
          </a:bodyPr>
          <a:lstStyle/>
          <a:p>
            <a:pPr marL="174625" fontAlgn="auto">
              <a:spcBef>
                <a:spcPts val="0"/>
              </a:spcBef>
              <a:spcAft>
                <a:spcPts val="0"/>
              </a:spcAft>
              <a:defRPr/>
            </a:pPr>
            <a:r>
              <a:rPr lang="en-CA" sz="2400" b="1" kern="0" dirty="0" smtClean="0">
                <a:solidFill>
                  <a:srgbClr val="000000"/>
                </a:solidFill>
                <a:latin typeface="Times New Roman"/>
              </a:rPr>
              <a:t>METHODS: </a:t>
            </a:r>
          </a:p>
          <a:p>
            <a:pPr marL="174625" fontAlgn="auto">
              <a:spcBef>
                <a:spcPts val="0"/>
              </a:spcBef>
              <a:spcAft>
                <a:spcPts val="0"/>
              </a:spcAft>
              <a:defRPr/>
            </a:pPr>
            <a:r>
              <a:rPr lang="en-CA" sz="2400" b="1" kern="0" dirty="0" smtClean="0">
                <a:solidFill>
                  <a:srgbClr val="00B050"/>
                </a:solidFill>
                <a:latin typeface="Times New Roman"/>
              </a:rPr>
              <a:t>Modeling and Study </a:t>
            </a:r>
            <a:r>
              <a:rPr lang="en-CA" sz="2400" b="1" kern="0" dirty="0">
                <a:solidFill>
                  <a:srgbClr val="00B050"/>
                </a:solidFill>
                <a:latin typeface="Times New Roman"/>
              </a:rPr>
              <a:t>of interactions of </a:t>
            </a:r>
            <a:r>
              <a:rPr lang="en-CA" sz="2400" b="1" kern="0" dirty="0" smtClean="0">
                <a:solidFill>
                  <a:srgbClr val="00B050"/>
                </a:solidFill>
                <a:latin typeface="Times New Roman"/>
              </a:rPr>
              <a:t>NPs </a:t>
            </a:r>
            <a:r>
              <a:rPr lang="en-CA" sz="2400" b="1" kern="0" dirty="0">
                <a:solidFill>
                  <a:srgbClr val="00B050"/>
                </a:solidFill>
                <a:latin typeface="Times New Roman"/>
              </a:rPr>
              <a:t>with biological systems </a:t>
            </a:r>
          </a:p>
        </p:txBody>
      </p:sp>
      <p:sp>
        <p:nvSpPr>
          <p:cNvPr id="6" name="Содержимое 2"/>
          <p:cNvSpPr txBox="1">
            <a:spLocks/>
          </p:cNvSpPr>
          <p:nvPr/>
        </p:nvSpPr>
        <p:spPr>
          <a:xfrm>
            <a:off x="4262281" y="2741293"/>
            <a:ext cx="572415" cy="75898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Aft>
                <a:spcPts val="1200"/>
              </a:spcAft>
              <a:buFont typeface="Arial" pitchFamily="34" charset="0"/>
              <a:buNone/>
            </a:pPr>
            <a:r>
              <a:rPr lang="en-US" b="1" dirty="0" smtClean="0">
                <a:solidFill>
                  <a:srgbClr val="00B0F0"/>
                </a:solidFill>
                <a:latin typeface="Arial" pitchFamily="34" charset="0"/>
                <a:cs typeface="Arial" pitchFamily="34" charset="0"/>
              </a:rPr>
              <a:t>+</a:t>
            </a:r>
          </a:p>
          <a:p>
            <a:pPr fontAlgn="auto">
              <a:lnSpc>
                <a:spcPct val="120000"/>
              </a:lnSpc>
              <a:spcAft>
                <a:spcPts val="1200"/>
              </a:spcAft>
            </a:pPr>
            <a:endParaRPr lang="en-US" sz="1800" b="1" dirty="0">
              <a:solidFill>
                <a:srgbClr val="000000"/>
              </a:solidFill>
              <a:latin typeface="Arial" pitchFamily="34" charset="0"/>
              <a:cs typeface="Arial" pitchFamily="34" charset="0"/>
            </a:endParaRPr>
          </a:p>
        </p:txBody>
      </p:sp>
      <p:cxnSp>
        <p:nvCxnSpPr>
          <p:cNvPr id="7" name="Connecteur droit avec flèche 6"/>
          <p:cNvCxnSpPr/>
          <p:nvPr/>
        </p:nvCxnSpPr>
        <p:spPr>
          <a:xfrm>
            <a:off x="2699792" y="3616691"/>
            <a:ext cx="1025737" cy="720080"/>
          </a:xfrm>
          <a:prstGeom prst="straightConnector1">
            <a:avLst/>
          </a:prstGeom>
          <a:noFill/>
          <a:ln w="63500" cap="flat" cmpd="sng" algn="ctr">
            <a:solidFill>
              <a:srgbClr val="4F81BD">
                <a:shade val="95000"/>
                <a:satMod val="105000"/>
              </a:srgbClr>
            </a:solidFill>
            <a:prstDash val="solid"/>
            <a:tailEnd type="arrow"/>
          </a:ln>
          <a:effectLst/>
        </p:spPr>
      </p:cxnSp>
      <p:cxnSp>
        <p:nvCxnSpPr>
          <p:cNvPr id="8" name="Connecteur droit avec flèche 7"/>
          <p:cNvCxnSpPr/>
          <p:nvPr/>
        </p:nvCxnSpPr>
        <p:spPr>
          <a:xfrm flipH="1">
            <a:off x="5292080" y="3720950"/>
            <a:ext cx="711165" cy="648072"/>
          </a:xfrm>
          <a:prstGeom prst="straightConnector1">
            <a:avLst/>
          </a:prstGeom>
          <a:noFill/>
          <a:ln w="63500" cap="flat" cmpd="sng" algn="ctr">
            <a:solidFill>
              <a:srgbClr val="4F81BD">
                <a:shade val="95000"/>
                <a:satMod val="105000"/>
              </a:srgbClr>
            </a:solidFill>
            <a:prstDash val="solid"/>
            <a:tailEnd type="arrow"/>
          </a:ln>
          <a:effectLst/>
        </p:spPr>
      </p:cxnSp>
      <p:sp>
        <p:nvSpPr>
          <p:cNvPr id="9" name="Rectangle 8"/>
          <p:cNvSpPr/>
          <p:nvPr/>
        </p:nvSpPr>
        <p:spPr>
          <a:xfrm>
            <a:off x="180174" y="4377220"/>
            <a:ext cx="8807591" cy="2246769"/>
          </a:xfrm>
          <a:prstGeom prst="rect">
            <a:avLst/>
          </a:prstGeom>
          <a:solidFill>
            <a:schemeClr val="bg1"/>
          </a:solidFill>
        </p:spPr>
        <p:txBody>
          <a:bodyPr wrap="square">
            <a:spAutoFit/>
          </a:bodyPr>
          <a:lstStyle/>
          <a:p>
            <a:pPr marL="174625" algn="ctr" fontAlgn="auto">
              <a:spcBef>
                <a:spcPts val="0"/>
              </a:spcBef>
              <a:spcAft>
                <a:spcPts val="0"/>
              </a:spcAft>
            </a:pPr>
            <a:r>
              <a:rPr lang="en-CA" sz="2400" b="1" dirty="0" smtClean="0">
                <a:solidFill>
                  <a:srgbClr val="000000"/>
                </a:solidFill>
                <a:latin typeface="Times New Roman"/>
              </a:rPr>
              <a:t>BIOMEDICAL APPLICATIONS: </a:t>
            </a:r>
          </a:p>
          <a:p>
            <a:pPr marL="174625" algn="ctr" fontAlgn="auto">
              <a:spcBef>
                <a:spcPts val="0"/>
              </a:spcBef>
              <a:spcAft>
                <a:spcPts val="0"/>
              </a:spcAft>
              <a:defRPr/>
            </a:pPr>
            <a:endParaRPr lang="en-CA" sz="2400" b="1" kern="0" dirty="0" smtClean="0">
              <a:solidFill>
                <a:srgbClr val="00B050"/>
              </a:solidFill>
              <a:latin typeface="Times New Roman"/>
            </a:endParaRPr>
          </a:p>
          <a:p>
            <a:pPr marL="174625" algn="ctr" fontAlgn="auto">
              <a:spcBef>
                <a:spcPts val="0"/>
              </a:spcBef>
              <a:spcAft>
                <a:spcPts val="0"/>
              </a:spcAft>
              <a:defRPr/>
            </a:pPr>
            <a:r>
              <a:rPr lang="en-CA" sz="2400" b="1" kern="0" dirty="0" smtClean="0">
                <a:solidFill>
                  <a:srgbClr val="00B050"/>
                </a:solidFill>
                <a:latin typeface="Times New Roman"/>
              </a:rPr>
              <a:t>Development </a:t>
            </a:r>
            <a:r>
              <a:rPr lang="en-CA" sz="2400" b="1" kern="0" dirty="0">
                <a:solidFill>
                  <a:srgbClr val="00B050"/>
                </a:solidFill>
                <a:latin typeface="Times New Roman"/>
              </a:rPr>
              <a:t>of novel imaging and therapy modalities based </a:t>
            </a:r>
            <a:r>
              <a:rPr lang="en-CA" sz="2400" b="1" kern="0" dirty="0" smtClean="0">
                <a:solidFill>
                  <a:srgbClr val="00B050"/>
                </a:solidFill>
                <a:latin typeface="Times New Roman"/>
              </a:rPr>
              <a:t>on </a:t>
            </a:r>
            <a:r>
              <a:rPr lang="en-US" sz="2400" b="1" kern="0" dirty="0">
                <a:solidFill>
                  <a:srgbClr val="FFC000"/>
                </a:solidFill>
                <a:latin typeface="Times New Roman"/>
              </a:rPr>
              <a:t>h</a:t>
            </a:r>
            <a:r>
              <a:rPr lang="en-US" sz="2400" b="1" kern="0" dirty="0" smtClean="0">
                <a:solidFill>
                  <a:srgbClr val="FFC000"/>
                </a:solidFill>
                <a:latin typeface="Times New Roman"/>
              </a:rPr>
              <a:t>ighly </a:t>
            </a:r>
            <a:r>
              <a:rPr lang="en-US" sz="2400" b="1" kern="0" dirty="0">
                <a:solidFill>
                  <a:srgbClr val="FFC000"/>
                </a:solidFill>
                <a:latin typeface="Times New Roman"/>
              </a:rPr>
              <a:t>biocompatible and biodegradable Si and their </a:t>
            </a:r>
            <a:r>
              <a:rPr lang="en-US" sz="2400" b="1" kern="0" dirty="0" smtClean="0">
                <a:solidFill>
                  <a:srgbClr val="FFC000"/>
                </a:solidFill>
                <a:latin typeface="Times New Roman"/>
              </a:rPr>
              <a:t>compounds</a:t>
            </a:r>
          </a:p>
          <a:p>
            <a:pPr marL="174625" algn="ctr" fontAlgn="auto">
              <a:spcBef>
                <a:spcPts val="0"/>
              </a:spcBef>
              <a:spcAft>
                <a:spcPts val="0"/>
              </a:spcAft>
              <a:defRPr/>
            </a:pPr>
            <a:endParaRPr lang="en-US" sz="2000" kern="0" dirty="0">
              <a:solidFill>
                <a:srgbClr val="FFC000"/>
              </a:solidFill>
              <a:latin typeface="Times New Roman"/>
            </a:endParaRPr>
          </a:p>
          <a:p>
            <a:pPr marL="174625" algn="ctr" fontAlgn="auto">
              <a:spcBef>
                <a:spcPts val="0"/>
              </a:spcBef>
              <a:spcAft>
                <a:spcPts val="0"/>
              </a:spcAft>
            </a:pPr>
            <a:r>
              <a:rPr lang="en-US" b="1" dirty="0">
                <a:solidFill>
                  <a:prstClr val="black"/>
                </a:solidFill>
                <a:ea typeface="Times New Roman"/>
                <a:cs typeface="Times New Roman"/>
              </a:rPr>
              <a:t>NPs can act as sensitizers of the RF</a:t>
            </a:r>
            <a:endParaRPr lang="en-US" sz="2400" b="1" dirty="0">
              <a:solidFill>
                <a:srgbClr val="000000"/>
              </a:solidFill>
              <a:latin typeface="Times New Roman"/>
            </a:endParaRPr>
          </a:p>
        </p:txBody>
      </p:sp>
      <p:sp>
        <p:nvSpPr>
          <p:cNvPr id="14" name="Rectangle 13"/>
          <p:cNvSpPr/>
          <p:nvPr/>
        </p:nvSpPr>
        <p:spPr>
          <a:xfrm>
            <a:off x="3518639" y="1480428"/>
            <a:ext cx="2268570" cy="584775"/>
          </a:xfrm>
          <a:prstGeom prst="rect">
            <a:avLst/>
          </a:prstGeom>
        </p:spPr>
        <p:txBody>
          <a:bodyPr wrap="none">
            <a:spAutoFit/>
          </a:bodyPr>
          <a:lstStyle/>
          <a:p>
            <a:pPr fontAlgn="auto">
              <a:spcBef>
                <a:spcPts val="0"/>
              </a:spcBef>
              <a:spcAft>
                <a:spcPts val="0"/>
              </a:spcAft>
            </a:pPr>
            <a:r>
              <a:rPr lang="en-US" sz="3200" b="1" dirty="0" smtClean="0">
                <a:solidFill>
                  <a:srgbClr val="BBE0E3">
                    <a:lumMod val="50000"/>
                  </a:srgbClr>
                </a:solidFill>
                <a:latin typeface="Arial"/>
                <a:cs typeface="Times New Roman" panose="02020603050405020304" pitchFamily="18" charset="0"/>
              </a:rPr>
              <a:t>Research</a:t>
            </a:r>
            <a:r>
              <a:rPr lang="en-US" sz="3200" b="1" dirty="0" smtClean="0">
                <a:solidFill>
                  <a:srgbClr val="BBE0E3">
                    <a:lumMod val="50000"/>
                  </a:srgbClr>
                </a:solidFill>
                <a:latin typeface="Times New Roman" panose="02020603050405020304" pitchFamily="18" charset="0"/>
                <a:cs typeface="Times New Roman" panose="02020603050405020304" pitchFamily="18" charset="0"/>
              </a:rPr>
              <a:t>: </a:t>
            </a:r>
            <a:endParaRPr lang="en-US" sz="3200" b="1" dirty="0">
              <a:solidFill>
                <a:srgbClr val="BBE0E3">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2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611561" y="188641"/>
            <a:ext cx="7524751" cy="830997"/>
          </a:xfrm>
          <a:prstGeom prst="rect">
            <a:avLst/>
          </a:prstGeom>
          <a:noFill/>
          <a:ln w="9525">
            <a:noFill/>
            <a:miter lim="800000"/>
            <a:headEnd/>
            <a:tailEnd/>
          </a:ln>
        </p:spPr>
        <p:txBody>
          <a:bodyPr>
            <a:spAutoFit/>
          </a:bodyPr>
          <a:lstStyle/>
          <a:p>
            <a:pPr algn="ctr" eaLnBrk="0" hangingPunct="0"/>
            <a:r>
              <a:rPr lang="de-DE" sz="4800" b="1" dirty="0" smtClean="0">
                <a:solidFill>
                  <a:schemeClr val="bg1"/>
                </a:solidFill>
              </a:rPr>
              <a:t>Formation </a:t>
            </a:r>
            <a:r>
              <a:rPr lang="de-DE" sz="4800" b="1" dirty="0" err="1" smtClean="0">
                <a:solidFill>
                  <a:schemeClr val="bg1"/>
                </a:solidFill>
              </a:rPr>
              <a:t>of</a:t>
            </a:r>
            <a:r>
              <a:rPr lang="de-DE" sz="4800" b="1" dirty="0" smtClean="0">
                <a:solidFill>
                  <a:schemeClr val="bg1"/>
                </a:solidFill>
              </a:rPr>
              <a:t> Si NPs</a:t>
            </a:r>
            <a:endParaRPr lang="de-DE" sz="4800" b="1" dirty="0">
              <a:solidFill>
                <a:schemeClr val="bg1"/>
              </a:solidFill>
            </a:endParaRPr>
          </a:p>
        </p:txBody>
      </p:sp>
      <p:sp>
        <p:nvSpPr>
          <p:cNvPr id="3" name="Text Box 3"/>
          <p:cNvSpPr txBox="1">
            <a:spLocks noChangeArrowheads="1"/>
          </p:cNvSpPr>
          <p:nvPr/>
        </p:nvSpPr>
        <p:spPr bwMode="auto">
          <a:xfrm>
            <a:off x="179512" y="1628801"/>
            <a:ext cx="8964488" cy="4770537"/>
          </a:xfrm>
          <a:prstGeom prst="rect">
            <a:avLst/>
          </a:prstGeom>
          <a:noFill/>
          <a:ln w="9525">
            <a:noFill/>
            <a:miter lim="800000"/>
            <a:headEnd/>
            <a:tailEnd/>
          </a:ln>
        </p:spPr>
        <p:txBody>
          <a:bodyPr wrap="square">
            <a:spAutoFit/>
          </a:bodyPr>
          <a:lstStyle/>
          <a:p>
            <a:pPr marL="742950" indent="-742950" eaLnBrk="0" hangingPunct="0">
              <a:buFont typeface="Arial" pitchFamily="34" charset="0"/>
              <a:buChar char="•"/>
            </a:pPr>
            <a:r>
              <a:rPr lang="en-US" sz="3200" dirty="0" smtClean="0">
                <a:solidFill>
                  <a:schemeClr val="accent6">
                    <a:lumMod val="75000"/>
                  </a:schemeClr>
                </a:solidFill>
              </a:rPr>
              <a:t>Laser ablation/fragmentation of solid c-Si targets</a:t>
            </a:r>
          </a:p>
          <a:p>
            <a:pPr marL="742950" indent="-742950" eaLnBrk="0" hangingPunct="0">
              <a:buFont typeface="Arial" pitchFamily="34" charset="0"/>
              <a:buChar char="•"/>
            </a:pPr>
            <a:endParaRPr lang="en-US" sz="3200" dirty="0" smtClean="0">
              <a:solidFill>
                <a:schemeClr val="accent6">
                  <a:lumMod val="75000"/>
                </a:schemeClr>
              </a:solidFill>
            </a:endParaRPr>
          </a:p>
          <a:p>
            <a:pPr marL="742950" indent="-742950" eaLnBrk="0" hangingPunct="0">
              <a:buFont typeface="Arial" pitchFamily="34" charset="0"/>
              <a:buChar char="•"/>
            </a:pPr>
            <a:r>
              <a:rPr lang="en-US" sz="3200" dirty="0" smtClean="0">
                <a:solidFill>
                  <a:schemeClr val="accent6">
                    <a:lumMod val="75000"/>
                  </a:schemeClr>
                </a:solidFill>
              </a:rPr>
              <a:t>Fragmentation of porous Si layers/wires/particles prepared by chemical/electrochemical methods </a:t>
            </a:r>
            <a:endParaRPr lang="en-US" sz="2400" dirty="0" smtClean="0">
              <a:solidFill>
                <a:schemeClr val="accent6">
                  <a:lumMod val="75000"/>
                </a:schemeClr>
              </a:solidFill>
            </a:endParaRPr>
          </a:p>
          <a:p>
            <a:pPr indent="623888" eaLnBrk="0" hangingPunct="0"/>
            <a:endParaRPr lang="en-US" sz="2400" dirty="0" smtClean="0">
              <a:solidFill>
                <a:schemeClr val="accent6">
                  <a:lumMod val="75000"/>
                </a:schemeClr>
              </a:solidFill>
            </a:endParaRPr>
          </a:p>
          <a:p>
            <a:pPr eaLnBrk="0" hangingPunct="0"/>
            <a:endParaRPr lang="en-US" sz="2400" dirty="0" smtClean="0">
              <a:solidFill>
                <a:schemeClr val="accent6">
                  <a:lumMod val="75000"/>
                </a:schemeClr>
              </a:solidFill>
            </a:endParaRPr>
          </a:p>
          <a:p>
            <a:pPr eaLnBrk="0" hangingPunct="0">
              <a:buFont typeface="Arial" pitchFamily="34" charset="0"/>
              <a:buChar char="•"/>
            </a:pPr>
            <a:r>
              <a:rPr lang="en-US" sz="2400" dirty="0" smtClean="0">
                <a:solidFill>
                  <a:schemeClr val="accent6">
                    <a:lumMod val="75000"/>
                  </a:schemeClr>
                </a:solidFill>
              </a:rPr>
              <a:t>      </a:t>
            </a:r>
            <a:r>
              <a:rPr lang="en-US" sz="3200" dirty="0" smtClean="0">
                <a:solidFill>
                  <a:schemeClr val="accent6">
                    <a:lumMod val="75000"/>
                  </a:schemeClr>
                </a:solidFill>
              </a:rPr>
              <a:t>CVD, RF or laser decomposition of SiH</a:t>
            </a:r>
            <a:r>
              <a:rPr lang="en-US" sz="3200" baseline="-25000" dirty="0" smtClean="0">
                <a:solidFill>
                  <a:schemeClr val="accent6">
                    <a:lumMod val="75000"/>
                  </a:schemeClr>
                </a:solidFill>
              </a:rPr>
              <a:t>4</a:t>
            </a:r>
            <a:r>
              <a:rPr lang="en-US" sz="3200" dirty="0" smtClean="0">
                <a:solidFill>
                  <a:schemeClr val="accent6">
                    <a:lumMod val="75000"/>
                  </a:schemeClr>
                </a:solidFill>
              </a:rPr>
              <a:t>, …</a:t>
            </a:r>
          </a:p>
          <a:p>
            <a:pPr eaLnBrk="0" hangingPunct="0"/>
            <a:endParaRPr lang="en-US" sz="3200" dirty="0" smtClean="0">
              <a:solidFill>
                <a:srgbClr val="0033CC"/>
              </a:solidFill>
            </a:endParaRPr>
          </a:p>
        </p:txBody>
      </p:sp>
    </p:spTree>
    <p:extLst>
      <p:ext uri="{BB962C8B-B14F-4D97-AF65-F5344CB8AC3E}">
        <p14:creationId xmlns:p14="http://schemas.microsoft.com/office/powerpoint/2010/main" val="617191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1179" y="116632"/>
            <a:ext cx="9107325" cy="503238"/>
          </a:xfrm>
          <a:prstGeom prst="rect">
            <a:avLst/>
          </a:prstGeom>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spc="-100">
                <a:solidFill>
                  <a:srgbClr val="C1EEFF"/>
                </a:solidFill>
                <a:latin typeface="Arial" charset="0"/>
                <a:ea typeface="+mj-ea"/>
                <a:cs typeface="+mj-cs"/>
              </a:defRPr>
            </a:lvl1pPr>
            <a:lvl2pPr algn="l" rtl="0" eaLnBrk="0" fontAlgn="base" hangingPunct="0">
              <a:spcBef>
                <a:spcPct val="0"/>
              </a:spcBef>
              <a:spcAft>
                <a:spcPct val="0"/>
              </a:spcAft>
              <a:defRPr sz="4000">
                <a:solidFill>
                  <a:srgbClr val="C1EEFF"/>
                </a:solidFill>
                <a:latin typeface="Arial" charset="0"/>
              </a:defRPr>
            </a:lvl2pPr>
            <a:lvl3pPr algn="l" rtl="0" eaLnBrk="0" fontAlgn="base" hangingPunct="0">
              <a:spcBef>
                <a:spcPct val="0"/>
              </a:spcBef>
              <a:spcAft>
                <a:spcPct val="0"/>
              </a:spcAft>
              <a:defRPr sz="4000">
                <a:solidFill>
                  <a:srgbClr val="C1EEFF"/>
                </a:solidFill>
                <a:latin typeface="Arial" charset="0"/>
              </a:defRPr>
            </a:lvl3pPr>
            <a:lvl4pPr algn="l" rtl="0" eaLnBrk="0" fontAlgn="base" hangingPunct="0">
              <a:spcBef>
                <a:spcPct val="0"/>
              </a:spcBef>
              <a:spcAft>
                <a:spcPct val="0"/>
              </a:spcAft>
              <a:defRPr sz="4000">
                <a:solidFill>
                  <a:srgbClr val="C1EEFF"/>
                </a:solidFill>
                <a:latin typeface="Arial" charset="0"/>
              </a:defRPr>
            </a:lvl4pPr>
            <a:lvl5pPr algn="l" rtl="0" eaLnBrk="0" fontAlgn="base" hangingPunct="0">
              <a:spcBef>
                <a:spcPct val="0"/>
              </a:spcBef>
              <a:spcAft>
                <a:spcPct val="0"/>
              </a:spcAft>
              <a:defRPr sz="4000">
                <a:solidFill>
                  <a:srgbClr val="C1EEFF"/>
                </a:solidFill>
                <a:latin typeface="Arial"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eaLnBrk="1" hangingPunct="1">
              <a:defRPr/>
            </a:pPr>
            <a:r>
              <a:rPr lang="en-US" sz="3200" b="1" dirty="0" smtClean="0">
                <a:solidFill>
                  <a:schemeClr val="accent6">
                    <a:lumMod val="75000"/>
                  </a:schemeClr>
                </a:solidFill>
              </a:rPr>
              <a:t>Porous Si NPs from Porous Silicon (</a:t>
            </a:r>
            <a:r>
              <a:rPr lang="en-US" sz="3200" b="1" dirty="0" err="1" smtClean="0">
                <a:solidFill>
                  <a:schemeClr val="accent6">
                    <a:lumMod val="75000"/>
                  </a:schemeClr>
                </a:solidFill>
              </a:rPr>
              <a:t>PSi</a:t>
            </a:r>
            <a:r>
              <a:rPr lang="en-US" sz="3200" b="1" dirty="0" smtClean="0">
                <a:solidFill>
                  <a:schemeClr val="accent6">
                    <a:lumMod val="75000"/>
                  </a:schemeClr>
                </a:solidFill>
              </a:rPr>
              <a:t>)</a:t>
            </a:r>
            <a:endParaRPr lang="en-US" sz="3200" b="1" dirty="0">
              <a:solidFill>
                <a:schemeClr val="accent6">
                  <a:lumMod val="75000"/>
                </a:schemeClr>
              </a:solidFill>
            </a:endParaRPr>
          </a:p>
        </p:txBody>
      </p:sp>
      <p:sp>
        <p:nvSpPr>
          <p:cNvPr id="26" name="Овал 25"/>
          <p:cNvSpPr/>
          <p:nvPr/>
        </p:nvSpPr>
        <p:spPr>
          <a:xfrm>
            <a:off x="4427984" y="6093296"/>
            <a:ext cx="432048" cy="360040"/>
          </a:xfrm>
          <a:prstGeom prst="ellipse">
            <a:avLst/>
          </a:prstGeom>
          <a:solidFill>
            <a:schemeClr val="tx1"/>
          </a:solidFill>
          <a:ln>
            <a:solidFill>
              <a:schemeClr val="accent4">
                <a:lumMod val="20000"/>
                <a:lumOff val="80000"/>
                <a:alpha val="7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7" name="Группа 46"/>
          <p:cNvGrpSpPr/>
          <p:nvPr/>
        </p:nvGrpSpPr>
        <p:grpSpPr>
          <a:xfrm>
            <a:off x="22676" y="1148427"/>
            <a:ext cx="9109186" cy="4680000"/>
            <a:chOff x="0" y="764704"/>
            <a:chExt cx="9109186" cy="5144298"/>
          </a:xfrm>
        </p:grpSpPr>
        <p:pic>
          <p:nvPicPr>
            <p:cNvPr id="173057" name="Picture 1"/>
            <p:cNvPicPr>
              <a:picLocks noChangeAspect="1" noChangeArrowheads="1"/>
            </p:cNvPicPr>
            <p:nvPr/>
          </p:nvPicPr>
          <p:blipFill>
            <a:blip r:embed="rId3" cstate="print"/>
            <a:srcRect/>
            <a:stretch>
              <a:fillRect/>
            </a:stretch>
          </p:blipFill>
          <p:spPr bwMode="auto">
            <a:xfrm>
              <a:off x="179512" y="764704"/>
              <a:ext cx="5976664" cy="5144298"/>
            </a:xfrm>
            <a:prstGeom prst="rect">
              <a:avLst/>
            </a:prstGeom>
            <a:noFill/>
            <a:ln w="9525">
              <a:noFill/>
              <a:miter lim="800000"/>
              <a:headEnd/>
              <a:tailEnd/>
            </a:ln>
          </p:spPr>
        </p:pic>
        <p:pic>
          <p:nvPicPr>
            <p:cNvPr id="173058" name="Picture 2"/>
            <p:cNvPicPr>
              <a:picLocks noChangeAspect="1" noChangeArrowheads="1"/>
            </p:cNvPicPr>
            <p:nvPr/>
          </p:nvPicPr>
          <p:blipFill>
            <a:blip r:embed="rId4" cstate="print"/>
            <a:srcRect r="49716"/>
            <a:stretch>
              <a:fillRect/>
            </a:stretch>
          </p:blipFill>
          <p:spPr bwMode="auto">
            <a:xfrm>
              <a:off x="6084168" y="908720"/>
              <a:ext cx="3025018" cy="2376264"/>
            </a:xfrm>
            <a:prstGeom prst="rect">
              <a:avLst/>
            </a:prstGeom>
            <a:noFill/>
            <a:ln w="9525">
              <a:noFill/>
              <a:miter lim="800000"/>
              <a:headEnd/>
              <a:tailEnd/>
            </a:ln>
          </p:spPr>
        </p:pic>
        <p:pic>
          <p:nvPicPr>
            <p:cNvPr id="173059" name="Picture 3"/>
            <p:cNvPicPr>
              <a:picLocks noChangeAspect="1" noChangeArrowheads="1"/>
            </p:cNvPicPr>
            <p:nvPr/>
          </p:nvPicPr>
          <p:blipFill>
            <a:blip r:embed="rId4" cstate="print"/>
            <a:srcRect l="50284"/>
            <a:stretch>
              <a:fillRect/>
            </a:stretch>
          </p:blipFill>
          <p:spPr bwMode="auto">
            <a:xfrm>
              <a:off x="6117620" y="3501008"/>
              <a:ext cx="2990884" cy="2304256"/>
            </a:xfrm>
            <a:prstGeom prst="rect">
              <a:avLst/>
            </a:prstGeom>
            <a:noFill/>
            <a:ln w="9525">
              <a:noFill/>
              <a:miter lim="800000"/>
              <a:headEnd/>
              <a:tailEnd/>
            </a:ln>
          </p:spPr>
        </p:pic>
        <p:sp>
          <p:nvSpPr>
            <p:cNvPr id="29" name="Овал 28"/>
            <p:cNvSpPr/>
            <p:nvPr/>
          </p:nvSpPr>
          <p:spPr>
            <a:xfrm>
              <a:off x="0" y="3501008"/>
              <a:ext cx="432048" cy="360040"/>
            </a:xfrm>
            <a:prstGeom prst="ellipse">
              <a:avLst/>
            </a:prstGeom>
            <a:solidFill>
              <a:schemeClr val="tx1"/>
            </a:solidFill>
            <a:ln>
              <a:solidFill>
                <a:schemeClr val="accent4">
                  <a:lumMod val="20000"/>
                  <a:lumOff val="80000"/>
                  <a:alpha val="7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Овал 38"/>
            <p:cNvSpPr/>
            <p:nvPr/>
          </p:nvSpPr>
          <p:spPr>
            <a:xfrm>
              <a:off x="6156176" y="980728"/>
              <a:ext cx="216024" cy="288032"/>
            </a:xfrm>
            <a:prstGeom prst="ellipse">
              <a:avLst/>
            </a:prstGeom>
            <a:solidFill>
              <a:schemeClr val="tx1"/>
            </a:solidFill>
            <a:ln>
              <a:solidFill>
                <a:schemeClr val="accent4">
                  <a:lumMod val="20000"/>
                  <a:lumOff val="80000"/>
                  <a:alpha val="7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Овал 39"/>
            <p:cNvSpPr/>
            <p:nvPr/>
          </p:nvSpPr>
          <p:spPr>
            <a:xfrm>
              <a:off x="3059832" y="3501008"/>
              <a:ext cx="360040" cy="288032"/>
            </a:xfrm>
            <a:prstGeom prst="ellipse">
              <a:avLst/>
            </a:prstGeom>
            <a:solidFill>
              <a:schemeClr val="tx1"/>
            </a:solidFill>
            <a:ln>
              <a:solidFill>
                <a:schemeClr val="accent4">
                  <a:lumMod val="20000"/>
                  <a:lumOff val="80000"/>
                  <a:alpha val="7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Овал 40"/>
            <p:cNvSpPr/>
            <p:nvPr/>
          </p:nvSpPr>
          <p:spPr>
            <a:xfrm>
              <a:off x="6012160" y="3501008"/>
              <a:ext cx="360040" cy="288032"/>
            </a:xfrm>
            <a:prstGeom prst="ellipse">
              <a:avLst/>
            </a:prstGeom>
            <a:solidFill>
              <a:schemeClr val="tx1"/>
            </a:solidFill>
            <a:ln>
              <a:solidFill>
                <a:schemeClr val="accent4">
                  <a:lumMod val="20000"/>
                  <a:lumOff val="80000"/>
                  <a:alpha val="7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Овал 43"/>
            <p:cNvSpPr/>
            <p:nvPr/>
          </p:nvSpPr>
          <p:spPr>
            <a:xfrm>
              <a:off x="0" y="836712"/>
              <a:ext cx="360040" cy="288032"/>
            </a:xfrm>
            <a:prstGeom prst="ellipse">
              <a:avLst/>
            </a:prstGeom>
            <a:solidFill>
              <a:schemeClr val="tx1"/>
            </a:solidFill>
            <a:ln>
              <a:solidFill>
                <a:schemeClr val="accent4">
                  <a:lumMod val="20000"/>
                  <a:lumOff val="80000"/>
                  <a:alpha val="7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Овал 45"/>
            <p:cNvSpPr/>
            <p:nvPr/>
          </p:nvSpPr>
          <p:spPr>
            <a:xfrm>
              <a:off x="3059832" y="836712"/>
              <a:ext cx="360040" cy="288032"/>
            </a:xfrm>
            <a:prstGeom prst="ellipse">
              <a:avLst/>
            </a:prstGeom>
            <a:solidFill>
              <a:schemeClr val="tx1"/>
            </a:solidFill>
            <a:ln>
              <a:solidFill>
                <a:schemeClr val="accent4">
                  <a:lumMod val="20000"/>
                  <a:lumOff val="80000"/>
                  <a:alpha val="7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73061" name="Picture 5"/>
          <p:cNvPicPr>
            <a:picLocks noChangeAspect="1" noChangeArrowheads="1"/>
          </p:cNvPicPr>
          <p:nvPr/>
        </p:nvPicPr>
        <p:blipFill>
          <a:blip r:embed="rId5" cstate="print"/>
          <a:srcRect/>
          <a:stretch>
            <a:fillRect/>
          </a:stretch>
        </p:blipFill>
        <p:spPr bwMode="auto">
          <a:xfrm>
            <a:off x="6187481" y="6504567"/>
            <a:ext cx="2787660" cy="258316"/>
          </a:xfrm>
          <a:prstGeom prst="rect">
            <a:avLst/>
          </a:prstGeom>
          <a:noFill/>
          <a:ln w="9525">
            <a:noFill/>
            <a:miter lim="800000"/>
            <a:headEnd/>
            <a:tailEnd/>
          </a:ln>
        </p:spPr>
      </p:pic>
      <p:sp>
        <p:nvSpPr>
          <p:cNvPr id="2" name="Прямоугольник 1"/>
          <p:cNvSpPr/>
          <p:nvPr/>
        </p:nvSpPr>
        <p:spPr>
          <a:xfrm>
            <a:off x="3258094" y="838645"/>
            <a:ext cx="2766206" cy="461665"/>
          </a:xfrm>
          <a:prstGeom prst="rect">
            <a:avLst/>
          </a:prstGeom>
        </p:spPr>
        <p:txBody>
          <a:bodyPr wrap="none">
            <a:spAutoFit/>
          </a:bodyPr>
          <a:lstStyle/>
          <a:p>
            <a:r>
              <a:rPr lang="en-US" sz="1200" b="1" dirty="0" smtClean="0">
                <a:solidFill>
                  <a:prstClr val="black"/>
                </a:solidFill>
              </a:rPr>
              <a:t>TEM: Aqueous </a:t>
            </a:r>
            <a:r>
              <a:rPr lang="en-US" sz="1200" b="1" dirty="0">
                <a:solidFill>
                  <a:prstClr val="black"/>
                </a:solidFill>
              </a:rPr>
              <a:t>suspensions of </a:t>
            </a:r>
            <a:r>
              <a:rPr lang="en-US" sz="1200" b="1" dirty="0" err="1">
                <a:solidFill>
                  <a:prstClr val="black"/>
                </a:solidFill>
              </a:rPr>
              <a:t>PSi</a:t>
            </a:r>
            <a:r>
              <a:rPr lang="en-US" sz="1200" b="1" dirty="0">
                <a:solidFill>
                  <a:prstClr val="black"/>
                </a:solidFill>
              </a:rPr>
              <a:t> </a:t>
            </a:r>
            <a:endParaRPr lang="en-US" sz="1200" b="1" dirty="0" smtClean="0">
              <a:solidFill>
                <a:prstClr val="black"/>
              </a:solidFill>
            </a:endParaRPr>
          </a:p>
          <a:p>
            <a:r>
              <a:rPr lang="en-US" sz="1200" b="1" dirty="0" smtClean="0">
                <a:solidFill>
                  <a:prstClr val="black"/>
                </a:solidFill>
              </a:rPr>
              <a:t>NPs - 5-10 g/l, 5-50 nm</a:t>
            </a:r>
            <a:endParaRPr lang="ru-RU" b="1" dirty="0">
              <a:solidFill>
                <a:prstClr val="white"/>
              </a:solidFill>
            </a:endParaRPr>
          </a:p>
        </p:txBody>
      </p:sp>
      <p:sp>
        <p:nvSpPr>
          <p:cNvPr id="3" name="Прямоугольник 2"/>
          <p:cNvSpPr/>
          <p:nvPr/>
        </p:nvSpPr>
        <p:spPr>
          <a:xfrm>
            <a:off x="57693" y="887934"/>
            <a:ext cx="3334567" cy="307777"/>
          </a:xfrm>
          <a:prstGeom prst="rect">
            <a:avLst/>
          </a:prstGeom>
        </p:spPr>
        <p:txBody>
          <a:bodyPr wrap="none">
            <a:spAutoFit/>
          </a:bodyPr>
          <a:lstStyle/>
          <a:p>
            <a:r>
              <a:rPr lang="en-US" sz="1400" b="1" dirty="0" err="1" smtClean="0">
                <a:solidFill>
                  <a:prstClr val="black"/>
                </a:solidFill>
              </a:rPr>
              <a:t>SEM:Films</a:t>
            </a:r>
            <a:r>
              <a:rPr lang="en-US" sz="1400" b="1" dirty="0" smtClean="0">
                <a:solidFill>
                  <a:prstClr val="black"/>
                </a:solidFill>
              </a:rPr>
              <a:t> </a:t>
            </a:r>
            <a:r>
              <a:rPr lang="en-US" sz="1400" b="1" dirty="0">
                <a:solidFill>
                  <a:prstClr val="black"/>
                </a:solidFill>
              </a:rPr>
              <a:t>of </a:t>
            </a:r>
            <a:r>
              <a:rPr lang="en-US" sz="1400" b="1" dirty="0" err="1" smtClean="0">
                <a:solidFill>
                  <a:prstClr val="black"/>
                </a:solidFill>
              </a:rPr>
              <a:t>PSi</a:t>
            </a:r>
            <a:r>
              <a:rPr lang="en-US" sz="1400" b="1" dirty="0" smtClean="0">
                <a:solidFill>
                  <a:prstClr val="black"/>
                </a:solidFill>
              </a:rPr>
              <a:t> on crystalline c-Si </a:t>
            </a:r>
            <a:endParaRPr lang="ru-RU" sz="1400" b="1" dirty="0">
              <a:solidFill>
                <a:prstClr val="white"/>
              </a:solidFill>
            </a:endParaRPr>
          </a:p>
        </p:txBody>
      </p:sp>
      <p:sp>
        <p:nvSpPr>
          <p:cNvPr id="4" name="Прямоугольник 3"/>
          <p:cNvSpPr/>
          <p:nvPr/>
        </p:nvSpPr>
        <p:spPr>
          <a:xfrm>
            <a:off x="1109996" y="530868"/>
            <a:ext cx="7062403" cy="307777"/>
          </a:xfrm>
          <a:prstGeom prst="rect">
            <a:avLst/>
          </a:prstGeom>
        </p:spPr>
        <p:txBody>
          <a:bodyPr wrap="square">
            <a:spAutoFit/>
          </a:bodyPr>
          <a:lstStyle/>
          <a:p>
            <a:r>
              <a:rPr lang="en-US" sz="1400" b="1" dirty="0" err="1">
                <a:solidFill>
                  <a:prstClr val="black"/>
                </a:solidFill>
                <a:latin typeface="Calibri"/>
              </a:rPr>
              <a:t>PSi</a:t>
            </a:r>
            <a:r>
              <a:rPr lang="en-US" sz="1400" b="1" dirty="0">
                <a:solidFill>
                  <a:prstClr val="black"/>
                </a:solidFill>
                <a:latin typeface="Calibri"/>
              </a:rPr>
              <a:t> is </a:t>
            </a:r>
            <a:r>
              <a:rPr lang="en-US" sz="1400" b="1" dirty="0" smtClean="0">
                <a:solidFill>
                  <a:prstClr val="black"/>
                </a:solidFill>
                <a:latin typeface="Calibri"/>
              </a:rPr>
              <a:t>a </a:t>
            </a:r>
            <a:r>
              <a:rPr lang="en-US" sz="1400" b="1" dirty="0">
                <a:solidFill>
                  <a:prstClr val="black"/>
                </a:solidFill>
                <a:latin typeface="Calibri"/>
              </a:rPr>
              <a:t>nanocomposite material, which consists of Si nanocrystals and pores.</a:t>
            </a:r>
            <a:endParaRPr lang="ru-RU" sz="1400" b="1" dirty="0"/>
          </a:p>
        </p:txBody>
      </p:sp>
      <p:sp>
        <p:nvSpPr>
          <p:cNvPr id="5" name="Прямоугольник 4"/>
          <p:cNvSpPr/>
          <p:nvPr/>
        </p:nvSpPr>
        <p:spPr>
          <a:xfrm>
            <a:off x="6192602" y="737308"/>
            <a:ext cx="3006810" cy="738664"/>
          </a:xfrm>
          <a:prstGeom prst="rect">
            <a:avLst/>
          </a:prstGeom>
        </p:spPr>
        <p:txBody>
          <a:bodyPr wrap="square">
            <a:spAutoFit/>
          </a:bodyPr>
          <a:lstStyle/>
          <a:p>
            <a:pPr lvl="0" eaLnBrk="0" hangingPunct="0">
              <a:spcBef>
                <a:spcPct val="30000"/>
              </a:spcBef>
            </a:pPr>
            <a:r>
              <a:rPr lang="en-US" sz="1400" b="1" dirty="0">
                <a:solidFill>
                  <a:prstClr val="black"/>
                </a:solidFill>
                <a:latin typeface="Calibri"/>
              </a:rPr>
              <a:t>The </a:t>
            </a:r>
            <a:r>
              <a:rPr lang="en-US" sz="1400" b="1" dirty="0" err="1">
                <a:solidFill>
                  <a:prstClr val="black"/>
                </a:solidFill>
                <a:latin typeface="Calibri"/>
              </a:rPr>
              <a:t>nanocrystalline</a:t>
            </a:r>
            <a:r>
              <a:rPr lang="en-US" sz="1400" b="1" dirty="0">
                <a:solidFill>
                  <a:prstClr val="black"/>
                </a:solidFill>
                <a:latin typeface="Calibri"/>
              </a:rPr>
              <a:t> structure of </a:t>
            </a:r>
            <a:r>
              <a:rPr lang="en-US" sz="1400" b="1" dirty="0" err="1">
                <a:solidFill>
                  <a:prstClr val="black"/>
                </a:solidFill>
                <a:latin typeface="Calibri"/>
              </a:rPr>
              <a:t>SiNPs</a:t>
            </a:r>
            <a:r>
              <a:rPr lang="en-US" sz="1400" b="1" dirty="0">
                <a:solidFill>
                  <a:prstClr val="black"/>
                </a:solidFill>
                <a:latin typeface="Calibri"/>
              </a:rPr>
              <a:t> is confirmed by electron diffraction patterns</a:t>
            </a:r>
            <a:r>
              <a:rPr lang="en-US" sz="1200" dirty="0">
                <a:solidFill>
                  <a:prstClr val="black"/>
                </a:solidFill>
                <a:latin typeface="Calibri"/>
              </a:rPr>
              <a:t>. </a:t>
            </a:r>
          </a:p>
        </p:txBody>
      </p:sp>
      <p:sp>
        <p:nvSpPr>
          <p:cNvPr id="6" name="Прямоугольник 5"/>
          <p:cNvSpPr/>
          <p:nvPr/>
        </p:nvSpPr>
        <p:spPr>
          <a:xfrm>
            <a:off x="20700" y="5765903"/>
            <a:ext cx="3495572" cy="738664"/>
          </a:xfrm>
          <a:prstGeom prst="rect">
            <a:avLst/>
          </a:prstGeom>
        </p:spPr>
        <p:txBody>
          <a:bodyPr wrap="none">
            <a:spAutoFit/>
          </a:bodyPr>
          <a:lstStyle/>
          <a:p>
            <a:r>
              <a:rPr lang="en-US" sz="1400" b="1" dirty="0" smtClean="0">
                <a:solidFill>
                  <a:prstClr val="black"/>
                </a:solidFill>
                <a:latin typeface="Calibri"/>
              </a:rPr>
              <a:t>Diameter </a:t>
            </a:r>
            <a:r>
              <a:rPr lang="en-US" sz="1400" b="1" dirty="0">
                <a:solidFill>
                  <a:prstClr val="black"/>
                </a:solidFill>
                <a:latin typeface="Calibri"/>
              </a:rPr>
              <a:t>distribution of </a:t>
            </a:r>
            <a:r>
              <a:rPr lang="en-US" sz="1400" b="1" dirty="0" err="1">
                <a:solidFill>
                  <a:prstClr val="black"/>
                </a:solidFill>
                <a:latin typeface="Calibri"/>
              </a:rPr>
              <a:t>SiNPs</a:t>
            </a:r>
            <a:r>
              <a:rPr lang="en-US" sz="1400" b="1" dirty="0">
                <a:solidFill>
                  <a:prstClr val="black"/>
                </a:solidFill>
                <a:latin typeface="Calibri"/>
              </a:rPr>
              <a:t> in </a:t>
            </a:r>
            <a:r>
              <a:rPr lang="en-US" sz="1400" b="1" dirty="0" smtClean="0">
                <a:solidFill>
                  <a:prstClr val="black"/>
                </a:solidFill>
                <a:latin typeface="Calibri"/>
              </a:rPr>
              <a:t>suspension</a:t>
            </a:r>
          </a:p>
          <a:p>
            <a:r>
              <a:rPr lang="en-US" sz="1400" b="1" dirty="0" smtClean="0">
                <a:solidFill>
                  <a:prstClr val="black"/>
                </a:solidFill>
                <a:latin typeface="Calibri"/>
              </a:rPr>
              <a:t>PBS </a:t>
            </a:r>
            <a:r>
              <a:rPr lang="en-US" sz="1400" b="1" dirty="0">
                <a:solidFill>
                  <a:prstClr val="black"/>
                </a:solidFill>
                <a:latin typeface="Calibri"/>
              </a:rPr>
              <a:t>(phosphate buffered </a:t>
            </a:r>
            <a:r>
              <a:rPr lang="en-US" sz="1400" b="1" dirty="0" smtClean="0">
                <a:solidFill>
                  <a:prstClr val="black"/>
                </a:solidFill>
                <a:latin typeface="Calibri"/>
              </a:rPr>
              <a:t>solution) </a:t>
            </a:r>
            <a:endParaRPr lang="en-US" sz="1400" b="1" dirty="0" smtClean="0">
              <a:solidFill>
                <a:prstClr val="black"/>
              </a:solidFill>
              <a:latin typeface="Calibri"/>
            </a:endParaRPr>
          </a:p>
          <a:p>
            <a:r>
              <a:rPr lang="en-US" sz="1400" b="1" dirty="0" smtClean="0">
                <a:solidFill>
                  <a:prstClr val="black"/>
                </a:solidFill>
                <a:latin typeface="Calibri"/>
              </a:rPr>
              <a:t>nutrient </a:t>
            </a:r>
            <a:r>
              <a:rPr lang="en-US" sz="1400" b="1" dirty="0">
                <a:solidFill>
                  <a:prstClr val="black"/>
                </a:solidFill>
                <a:latin typeface="Calibri"/>
              </a:rPr>
              <a:t>solution </a:t>
            </a:r>
            <a:r>
              <a:rPr lang="en-US" sz="1400" b="1" dirty="0" smtClean="0">
                <a:solidFill>
                  <a:prstClr val="black"/>
                </a:solidFill>
                <a:latin typeface="Calibri"/>
              </a:rPr>
              <a:t>DMEM</a:t>
            </a:r>
            <a:endParaRPr lang="ru-RU" sz="1400" b="1" dirty="0"/>
          </a:p>
        </p:txBody>
      </p:sp>
      <p:sp>
        <p:nvSpPr>
          <p:cNvPr id="7" name="Прямоугольник 6"/>
          <p:cNvSpPr/>
          <p:nvPr/>
        </p:nvSpPr>
        <p:spPr>
          <a:xfrm>
            <a:off x="6372200" y="5734052"/>
            <a:ext cx="3094857" cy="738664"/>
          </a:xfrm>
          <a:prstGeom prst="rect">
            <a:avLst/>
          </a:prstGeom>
        </p:spPr>
        <p:txBody>
          <a:bodyPr wrap="square">
            <a:spAutoFit/>
          </a:bodyPr>
          <a:lstStyle/>
          <a:p>
            <a:r>
              <a:rPr lang="en-US" sz="1400" b="1" dirty="0" smtClean="0">
                <a:solidFill>
                  <a:prstClr val="black"/>
                </a:solidFill>
                <a:latin typeface="Calibri"/>
              </a:rPr>
              <a:t>Pore </a:t>
            </a:r>
            <a:r>
              <a:rPr lang="en-US" sz="1400" b="1" dirty="0">
                <a:solidFill>
                  <a:prstClr val="black"/>
                </a:solidFill>
                <a:latin typeface="Calibri"/>
              </a:rPr>
              <a:t>size distributions for </a:t>
            </a:r>
            <a:r>
              <a:rPr lang="en-US" sz="1400" b="1" dirty="0" smtClean="0">
                <a:solidFill>
                  <a:prstClr val="black"/>
                </a:solidFill>
                <a:latin typeface="Calibri"/>
              </a:rPr>
              <a:t>Si NPs </a:t>
            </a:r>
          </a:p>
          <a:p>
            <a:r>
              <a:rPr lang="en-US" sz="1400" b="1" dirty="0" smtClean="0">
                <a:solidFill>
                  <a:prstClr val="black"/>
                </a:solidFill>
                <a:latin typeface="Calibri"/>
              </a:rPr>
              <a:t>The </a:t>
            </a:r>
            <a:r>
              <a:rPr lang="en-US" sz="1400" b="1" dirty="0">
                <a:solidFill>
                  <a:prstClr val="black"/>
                </a:solidFill>
                <a:latin typeface="Calibri"/>
              </a:rPr>
              <a:t>mean pore </a:t>
            </a:r>
            <a:r>
              <a:rPr lang="en-US" sz="1400" b="1" dirty="0" smtClean="0">
                <a:solidFill>
                  <a:prstClr val="black"/>
                </a:solidFill>
                <a:latin typeface="Calibri"/>
              </a:rPr>
              <a:t>diameters: </a:t>
            </a:r>
          </a:p>
          <a:p>
            <a:r>
              <a:rPr lang="en-US" sz="1400" b="1" dirty="0" smtClean="0">
                <a:solidFill>
                  <a:prstClr val="black"/>
                </a:solidFill>
                <a:latin typeface="Calibri"/>
              </a:rPr>
              <a:t>10 </a:t>
            </a:r>
            <a:r>
              <a:rPr lang="en-US" sz="1400" b="1" dirty="0">
                <a:solidFill>
                  <a:prstClr val="black"/>
                </a:solidFill>
                <a:latin typeface="Calibri"/>
              </a:rPr>
              <a:t>and 4 nm </a:t>
            </a:r>
            <a:r>
              <a:rPr lang="en-US" sz="1400" b="1" dirty="0" smtClean="0">
                <a:solidFill>
                  <a:prstClr val="black"/>
                </a:solidFill>
                <a:latin typeface="Calibri"/>
              </a:rPr>
              <a:t> </a:t>
            </a:r>
            <a:endParaRPr lang="ru-RU" sz="1400" b="1" dirty="0"/>
          </a:p>
        </p:txBody>
      </p:sp>
      <p:sp>
        <p:nvSpPr>
          <p:cNvPr id="8" name="Прямоугольник 7"/>
          <p:cNvSpPr/>
          <p:nvPr/>
        </p:nvSpPr>
        <p:spPr>
          <a:xfrm>
            <a:off x="3376911" y="5765903"/>
            <a:ext cx="2929652" cy="738664"/>
          </a:xfrm>
          <a:prstGeom prst="rect">
            <a:avLst/>
          </a:prstGeom>
        </p:spPr>
        <p:txBody>
          <a:bodyPr wrap="square">
            <a:spAutoFit/>
          </a:bodyPr>
          <a:lstStyle/>
          <a:p>
            <a:r>
              <a:rPr lang="en-US" sz="1400" b="1" dirty="0" smtClean="0">
                <a:solidFill>
                  <a:prstClr val="black"/>
                </a:solidFill>
                <a:latin typeface="Calibri"/>
              </a:rPr>
              <a:t>Absorption spectra: internal </a:t>
            </a:r>
            <a:r>
              <a:rPr lang="en-US" sz="1400" b="1" dirty="0">
                <a:solidFill>
                  <a:prstClr val="black"/>
                </a:solidFill>
                <a:latin typeface="Calibri"/>
              </a:rPr>
              <a:t>surface of as-prepared </a:t>
            </a:r>
            <a:r>
              <a:rPr lang="en-US" sz="1400" b="1" dirty="0" err="1">
                <a:solidFill>
                  <a:prstClr val="black"/>
                </a:solidFill>
                <a:latin typeface="Calibri"/>
              </a:rPr>
              <a:t>PSi</a:t>
            </a:r>
            <a:r>
              <a:rPr lang="en-US" sz="1400" b="1" dirty="0">
                <a:solidFill>
                  <a:prstClr val="black"/>
                </a:solidFill>
                <a:latin typeface="Calibri"/>
              </a:rPr>
              <a:t> films is predominantly covered by hydrogen</a:t>
            </a:r>
            <a:endParaRPr lang="ru-RU" sz="1400" b="1" dirty="0"/>
          </a:p>
        </p:txBody>
      </p:sp>
    </p:spTree>
    <p:extLst>
      <p:ext uri="{BB962C8B-B14F-4D97-AF65-F5344CB8AC3E}">
        <p14:creationId xmlns:p14="http://schemas.microsoft.com/office/powerpoint/2010/main" val="4048971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79" y="116632"/>
            <a:ext cx="9107325" cy="503238"/>
          </a:xfrm>
          <a:prstGeom prst="rect">
            <a:avLst/>
          </a:prstGeom>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spc="-100">
                <a:solidFill>
                  <a:srgbClr val="C1EEFF"/>
                </a:solidFill>
                <a:latin typeface="Arial" charset="0"/>
                <a:ea typeface="+mj-ea"/>
                <a:cs typeface="+mj-cs"/>
              </a:defRPr>
            </a:lvl1pPr>
            <a:lvl2pPr algn="l" rtl="0" eaLnBrk="0" fontAlgn="base" hangingPunct="0">
              <a:spcBef>
                <a:spcPct val="0"/>
              </a:spcBef>
              <a:spcAft>
                <a:spcPct val="0"/>
              </a:spcAft>
              <a:defRPr sz="4000">
                <a:solidFill>
                  <a:srgbClr val="C1EEFF"/>
                </a:solidFill>
                <a:latin typeface="Arial" charset="0"/>
              </a:defRPr>
            </a:lvl2pPr>
            <a:lvl3pPr algn="l" rtl="0" eaLnBrk="0" fontAlgn="base" hangingPunct="0">
              <a:spcBef>
                <a:spcPct val="0"/>
              </a:spcBef>
              <a:spcAft>
                <a:spcPct val="0"/>
              </a:spcAft>
              <a:defRPr sz="4000">
                <a:solidFill>
                  <a:srgbClr val="C1EEFF"/>
                </a:solidFill>
                <a:latin typeface="Arial" charset="0"/>
              </a:defRPr>
            </a:lvl3pPr>
            <a:lvl4pPr algn="l" rtl="0" eaLnBrk="0" fontAlgn="base" hangingPunct="0">
              <a:spcBef>
                <a:spcPct val="0"/>
              </a:spcBef>
              <a:spcAft>
                <a:spcPct val="0"/>
              </a:spcAft>
              <a:defRPr sz="4000">
                <a:solidFill>
                  <a:srgbClr val="C1EEFF"/>
                </a:solidFill>
                <a:latin typeface="Arial" charset="0"/>
              </a:defRPr>
            </a:lvl4pPr>
            <a:lvl5pPr algn="l" rtl="0" eaLnBrk="0" fontAlgn="base" hangingPunct="0">
              <a:spcBef>
                <a:spcPct val="0"/>
              </a:spcBef>
              <a:spcAft>
                <a:spcPct val="0"/>
              </a:spcAft>
              <a:defRPr sz="4000">
                <a:solidFill>
                  <a:srgbClr val="C1EEFF"/>
                </a:solidFill>
                <a:latin typeface="Arial"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eaLnBrk="1" hangingPunct="1">
              <a:defRPr/>
            </a:pPr>
            <a:r>
              <a:rPr lang="en-US" sz="3200" b="1" dirty="0" smtClean="0">
                <a:solidFill>
                  <a:schemeClr val="accent6">
                    <a:lumMod val="75000"/>
                  </a:schemeClr>
                </a:solidFill>
              </a:rPr>
              <a:t>Dextran-coated Si NPs from </a:t>
            </a:r>
            <a:r>
              <a:rPr lang="en-US" sz="3200" b="1" dirty="0" err="1" smtClean="0">
                <a:solidFill>
                  <a:schemeClr val="accent6">
                    <a:lumMod val="75000"/>
                  </a:schemeClr>
                </a:solidFill>
              </a:rPr>
              <a:t>meso</a:t>
            </a:r>
            <a:r>
              <a:rPr lang="en-US" sz="3200" b="1" dirty="0" smtClean="0">
                <a:solidFill>
                  <a:schemeClr val="accent6">
                    <a:lumMod val="75000"/>
                  </a:schemeClr>
                </a:solidFill>
              </a:rPr>
              <a:t>-Psi</a:t>
            </a:r>
          </a:p>
          <a:p>
            <a:pPr algn="ctr" eaLnBrk="1" hangingPunct="1">
              <a:defRPr/>
            </a:pPr>
            <a:r>
              <a:rPr lang="en-US" sz="2000" b="1" dirty="0" err="1" smtClean="0">
                <a:solidFill>
                  <a:schemeClr val="accent6">
                    <a:lumMod val="75000"/>
                  </a:schemeClr>
                </a:solidFill>
              </a:rPr>
              <a:t>SiNPs</a:t>
            </a:r>
            <a:r>
              <a:rPr lang="en-US" sz="2000" b="1" dirty="0" smtClean="0">
                <a:solidFill>
                  <a:schemeClr val="accent6">
                    <a:lumMod val="75000"/>
                  </a:schemeClr>
                </a:solidFill>
              </a:rPr>
              <a:t> and </a:t>
            </a:r>
            <a:r>
              <a:rPr lang="en-US" sz="2000" b="1" dirty="0" err="1" smtClean="0">
                <a:solidFill>
                  <a:schemeClr val="accent6">
                    <a:lumMod val="75000"/>
                  </a:schemeClr>
                </a:solidFill>
              </a:rPr>
              <a:t>DSiNPs</a:t>
            </a:r>
            <a:r>
              <a:rPr lang="en-US" sz="2000" b="1" dirty="0" smtClean="0">
                <a:solidFill>
                  <a:schemeClr val="accent6">
                    <a:lumMod val="75000"/>
                  </a:schemeClr>
                </a:solidFill>
              </a:rPr>
              <a:t> aqueous suspensions with concentration of 1 mg/mL </a:t>
            </a:r>
            <a:endParaRPr lang="en-US" sz="2000" b="1" dirty="0">
              <a:solidFill>
                <a:schemeClr val="accent6">
                  <a:lumMod val="75000"/>
                </a:schemeClr>
              </a:solidFill>
            </a:endParaRPr>
          </a:p>
        </p:txBody>
      </p:sp>
      <p:pic>
        <p:nvPicPr>
          <p:cNvPr id="217090" name="Picture 2"/>
          <p:cNvPicPr>
            <a:picLocks noChangeAspect="1" noChangeArrowheads="1"/>
          </p:cNvPicPr>
          <p:nvPr/>
        </p:nvPicPr>
        <p:blipFill>
          <a:blip r:embed="rId3" cstate="print"/>
          <a:srcRect/>
          <a:stretch>
            <a:fillRect/>
          </a:stretch>
        </p:blipFill>
        <p:spPr bwMode="auto">
          <a:xfrm>
            <a:off x="631368" y="931534"/>
            <a:ext cx="7973080" cy="4009634"/>
          </a:xfrm>
          <a:prstGeom prst="rect">
            <a:avLst/>
          </a:prstGeom>
          <a:noFill/>
          <a:ln w="9525">
            <a:noFill/>
            <a:miter lim="800000"/>
            <a:headEnd/>
            <a:tailEnd/>
          </a:ln>
        </p:spPr>
      </p:pic>
      <p:pic>
        <p:nvPicPr>
          <p:cNvPr id="217091" name="Picture 3"/>
          <p:cNvPicPr>
            <a:picLocks noChangeAspect="1" noChangeArrowheads="1"/>
          </p:cNvPicPr>
          <p:nvPr/>
        </p:nvPicPr>
        <p:blipFill>
          <a:blip r:embed="rId4" cstate="print"/>
          <a:srcRect/>
          <a:stretch>
            <a:fillRect/>
          </a:stretch>
        </p:blipFill>
        <p:spPr bwMode="auto">
          <a:xfrm>
            <a:off x="611560" y="908720"/>
            <a:ext cx="869392" cy="2808820"/>
          </a:xfrm>
          <a:prstGeom prst="rect">
            <a:avLst/>
          </a:prstGeom>
          <a:noFill/>
          <a:ln w="9525">
            <a:noFill/>
            <a:miter lim="800000"/>
            <a:headEnd/>
            <a:tailEnd/>
          </a:ln>
        </p:spPr>
      </p:pic>
      <p:pic>
        <p:nvPicPr>
          <p:cNvPr id="217092" name="Picture 4"/>
          <p:cNvPicPr>
            <a:picLocks noChangeAspect="1" noChangeArrowheads="1"/>
          </p:cNvPicPr>
          <p:nvPr/>
        </p:nvPicPr>
        <p:blipFill>
          <a:blip r:embed="rId5" cstate="print"/>
          <a:srcRect/>
          <a:stretch>
            <a:fillRect/>
          </a:stretch>
        </p:blipFill>
        <p:spPr bwMode="auto">
          <a:xfrm>
            <a:off x="4854912" y="836712"/>
            <a:ext cx="826346" cy="2633333"/>
          </a:xfrm>
          <a:prstGeom prst="rect">
            <a:avLst/>
          </a:prstGeom>
          <a:noFill/>
          <a:ln w="9525">
            <a:noFill/>
            <a:miter lim="800000"/>
            <a:headEnd/>
            <a:tailEnd/>
          </a:ln>
        </p:spPr>
      </p:pic>
      <p:pic>
        <p:nvPicPr>
          <p:cNvPr id="217093" name="Picture 5"/>
          <p:cNvPicPr>
            <a:picLocks noChangeAspect="1" noChangeArrowheads="1"/>
          </p:cNvPicPr>
          <p:nvPr/>
        </p:nvPicPr>
        <p:blipFill>
          <a:blip r:embed="rId6" cstate="print"/>
          <a:srcRect/>
          <a:stretch>
            <a:fillRect/>
          </a:stretch>
        </p:blipFill>
        <p:spPr bwMode="auto">
          <a:xfrm>
            <a:off x="4198980" y="6404569"/>
            <a:ext cx="4824536" cy="290635"/>
          </a:xfrm>
          <a:prstGeom prst="rect">
            <a:avLst/>
          </a:prstGeom>
          <a:noFill/>
          <a:ln w="9525">
            <a:noFill/>
            <a:miter lim="800000"/>
            <a:headEnd/>
            <a:tailEnd/>
          </a:ln>
        </p:spPr>
      </p:pic>
      <p:sp>
        <p:nvSpPr>
          <p:cNvPr id="10" name="TextBox 9"/>
          <p:cNvSpPr txBox="1"/>
          <p:nvPr/>
        </p:nvSpPr>
        <p:spPr>
          <a:xfrm>
            <a:off x="179512" y="4941168"/>
            <a:ext cx="8964488" cy="2031325"/>
          </a:xfrm>
          <a:prstGeom prst="rect">
            <a:avLst/>
          </a:prstGeom>
          <a:noFill/>
        </p:spPr>
        <p:txBody>
          <a:bodyPr wrap="square" rtlCol="0">
            <a:spAutoFit/>
          </a:bodyPr>
          <a:lstStyle/>
          <a:p>
            <a:r>
              <a:rPr lang="en-US" b="1" dirty="0">
                <a:solidFill>
                  <a:prstClr val="black"/>
                </a:solidFill>
              </a:rPr>
              <a:t>To prevent a rapid degradation of </a:t>
            </a:r>
            <a:r>
              <a:rPr lang="en-US" b="1" dirty="0" err="1">
                <a:solidFill>
                  <a:prstClr val="black"/>
                </a:solidFill>
              </a:rPr>
              <a:t>SiNPs</a:t>
            </a:r>
            <a:r>
              <a:rPr lang="en-US" b="1" dirty="0">
                <a:solidFill>
                  <a:prstClr val="black"/>
                </a:solidFill>
              </a:rPr>
              <a:t> after the intravenous injection and to increase their blood half-life, nanoparticles could be coated with a polysaccharide (dextran) .</a:t>
            </a:r>
          </a:p>
          <a:p>
            <a:endParaRPr lang="en-US" b="1" dirty="0" smtClean="0">
              <a:solidFill>
                <a:prstClr val="black"/>
              </a:solidFill>
            </a:endParaRPr>
          </a:p>
          <a:p>
            <a:r>
              <a:rPr lang="en-US" b="1" dirty="0" err="1" smtClean="0">
                <a:solidFill>
                  <a:prstClr val="black"/>
                </a:solidFill>
              </a:rPr>
              <a:t>DSi</a:t>
            </a:r>
            <a:r>
              <a:rPr lang="en-US" b="1" dirty="0" smtClean="0">
                <a:solidFill>
                  <a:prstClr val="black"/>
                </a:solidFill>
              </a:rPr>
              <a:t> NPs were prepared according to the same procedure as </a:t>
            </a:r>
            <a:r>
              <a:rPr lang="en-US" b="1" dirty="0" err="1" smtClean="0">
                <a:solidFill>
                  <a:prstClr val="black"/>
                </a:solidFill>
              </a:rPr>
              <a:t>PSiNPs</a:t>
            </a:r>
            <a:r>
              <a:rPr lang="en-US" b="1" dirty="0" smtClean="0">
                <a:solidFill>
                  <a:prstClr val="black"/>
                </a:solidFill>
              </a:rPr>
              <a:t> followed by coating with dextran. </a:t>
            </a:r>
          </a:p>
          <a:p>
            <a:endParaRPr lang="en-US" dirty="0">
              <a:solidFill>
                <a:prstClr val="black"/>
              </a:solidFill>
            </a:endParaRPr>
          </a:p>
        </p:txBody>
      </p:sp>
    </p:spTree>
    <p:extLst>
      <p:ext uri="{BB962C8B-B14F-4D97-AF65-F5344CB8AC3E}">
        <p14:creationId xmlns:p14="http://schemas.microsoft.com/office/powerpoint/2010/main" val="3102274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0" name="Rectangle 10"/>
          <p:cNvSpPr>
            <a:spLocks noChangeArrowheads="1"/>
          </p:cNvSpPr>
          <p:nvPr/>
        </p:nvSpPr>
        <p:spPr bwMode="auto">
          <a:xfrm>
            <a:off x="4866747" y="5461567"/>
            <a:ext cx="4624505" cy="1396433"/>
          </a:xfrm>
          <a:prstGeom prst="rect">
            <a:avLst/>
          </a:prstGeom>
          <a:noFill/>
          <a:ln w="9525">
            <a:noFill/>
            <a:miter lim="800000"/>
            <a:headEnd/>
            <a:tailEnd/>
          </a:ln>
          <a:effectLst/>
        </p:spPr>
        <p:txBody>
          <a:bodyPr anchor="ctr"/>
          <a:lstStyle/>
          <a:p>
            <a:pPr eaLnBrk="0" hangingPunct="0"/>
            <a:r>
              <a:rPr lang="en-GB" sz="1600" b="1" dirty="0" smtClean="0">
                <a:solidFill>
                  <a:srgbClr val="000000"/>
                </a:solidFill>
                <a:latin typeface="Times New Roman"/>
                <a:cs typeface="Times New Roman" pitchFamily="18" charset="0"/>
              </a:rPr>
              <a:t>STEP 1: Milling of a Si wafer (a)</a:t>
            </a:r>
          </a:p>
          <a:p>
            <a:pPr eaLnBrk="0" hangingPunct="0"/>
            <a:r>
              <a:rPr lang="en-GB" sz="1600" b="1" dirty="0" smtClean="0">
                <a:solidFill>
                  <a:srgbClr val="000000"/>
                </a:solidFill>
                <a:latin typeface="Times New Roman"/>
                <a:cs typeface="Times New Roman" pitchFamily="18" charset="0"/>
              </a:rPr>
              <a:t>STEP 2: fs fragmentation of </a:t>
            </a:r>
            <a:r>
              <a:rPr lang="en-GB" sz="1600" b="1" dirty="0" err="1" smtClean="0">
                <a:solidFill>
                  <a:srgbClr val="000000"/>
                </a:solidFill>
                <a:latin typeface="Times New Roman"/>
                <a:cs typeface="Times New Roman" pitchFamily="18" charset="0"/>
              </a:rPr>
              <a:t>microcolloids</a:t>
            </a:r>
            <a:r>
              <a:rPr lang="en-GB" sz="1600" b="1" dirty="0" smtClean="0">
                <a:solidFill>
                  <a:srgbClr val="000000"/>
                </a:solidFill>
                <a:latin typeface="Times New Roman"/>
                <a:cs typeface="Times New Roman" pitchFamily="18" charset="0"/>
              </a:rPr>
              <a:t> (</a:t>
            </a:r>
            <a:r>
              <a:rPr lang="en-GB" sz="1600" b="1" dirty="0" err="1" smtClean="0">
                <a:solidFill>
                  <a:srgbClr val="000000"/>
                </a:solidFill>
                <a:latin typeface="Times New Roman"/>
                <a:cs typeface="Times New Roman" pitchFamily="18" charset="0"/>
              </a:rPr>
              <a:t>b,c</a:t>
            </a:r>
            <a:r>
              <a:rPr lang="en-GB" sz="1600" b="1" dirty="0" smtClean="0">
                <a:solidFill>
                  <a:srgbClr val="000000"/>
                </a:solidFill>
                <a:latin typeface="Times New Roman"/>
                <a:cs typeface="Times New Roman" pitchFamily="18" charset="0"/>
              </a:rPr>
              <a:t>)</a:t>
            </a:r>
          </a:p>
          <a:p>
            <a:pPr eaLnBrk="0" hangingPunct="0"/>
            <a:r>
              <a:rPr lang="en-GB" sz="1600" b="1" dirty="0" smtClean="0">
                <a:solidFill>
                  <a:srgbClr val="000000"/>
                </a:solidFill>
                <a:latin typeface="Times New Roman"/>
                <a:cs typeface="Times New Roman" pitchFamily="18" charset="0"/>
              </a:rPr>
              <a:t> Linearly dependence of NP</a:t>
            </a:r>
            <a:r>
              <a:rPr lang="en-US" sz="1600" b="1" dirty="0" smtClean="0">
                <a:solidFill>
                  <a:srgbClr val="000000"/>
                </a:solidFill>
                <a:latin typeface="Times New Roman"/>
                <a:cs typeface="Times New Roman" pitchFamily="18" charset="0"/>
              </a:rPr>
              <a:t> </a:t>
            </a:r>
            <a:r>
              <a:rPr lang="en-US" sz="1600" b="1" dirty="0">
                <a:solidFill>
                  <a:srgbClr val="000000"/>
                </a:solidFill>
                <a:latin typeface="Times New Roman"/>
                <a:cs typeface="Times New Roman" pitchFamily="18" charset="0"/>
              </a:rPr>
              <a:t>mean size </a:t>
            </a:r>
            <a:r>
              <a:rPr lang="en-US" sz="1600" b="1" dirty="0" smtClean="0">
                <a:solidFill>
                  <a:srgbClr val="000000"/>
                </a:solidFill>
                <a:latin typeface="Times New Roman"/>
                <a:cs typeface="Times New Roman" pitchFamily="18" charset="0"/>
              </a:rPr>
              <a:t>on </a:t>
            </a:r>
            <a:r>
              <a:rPr lang="en-US" sz="1600" b="1" dirty="0">
                <a:solidFill>
                  <a:srgbClr val="000000"/>
                </a:solidFill>
                <a:latin typeface="Times New Roman"/>
                <a:cs typeface="Times New Roman" pitchFamily="18" charset="0"/>
              </a:rPr>
              <a:t>the </a:t>
            </a:r>
            <a:endParaRPr lang="en-US" sz="1600" b="1" dirty="0" smtClean="0">
              <a:solidFill>
                <a:srgbClr val="000000"/>
              </a:solidFill>
              <a:latin typeface="Times New Roman"/>
              <a:cs typeface="Times New Roman" pitchFamily="18" charset="0"/>
            </a:endParaRPr>
          </a:p>
          <a:p>
            <a:pPr eaLnBrk="0" hangingPunct="0"/>
            <a:r>
              <a:rPr lang="en-US" sz="1600" b="1" dirty="0" smtClean="0">
                <a:solidFill>
                  <a:srgbClr val="000000"/>
                </a:solidFill>
                <a:latin typeface="Times New Roman"/>
                <a:cs typeface="Times New Roman" pitchFamily="18" charset="0"/>
              </a:rPr>
              <a:t>initial </a:t>
            </a:r>
            <a:r>
              <a:rPr lang="en-US" sz="1600" b="1" dirty="0">
                <a:solidFill>
                  <a:srgbClr val="000000"/>
                </a:solidFill>
                <a:latin typeface="Times New Roman"/>
                <a:cs typeface="Times New Roman" pitchFamily="18" charset="0"/>
              </a:rPr>
              <a:t>concentration was </a:t>
            </a:r>
            <a:r>
              <a:rPr lang="en-US" sz="1600" b="1" dirty="0" smtClean="0">
                <a:solidFill>
                  <a:srgbClr val="000000"/>
                </a:solidFill>
                <a:latin typeface="Times New Roman"/>
                <a:cs typeface="Times New Roman" pitchFamily="18" charset="0"/>
              </a:rPr>
              <a:t>increased (d)</a:t>
            </a:r>
            <a:endParaRPr lang="en-GB" sz="1600" b="1" dirty="0">
              <a:solidFill>
                <a:srgbClr val="000000"/>
              </a:solidFill>
              <a:latin typeface="Times New Roman"/>
              <a:cs typeface="Times New Roman" pitchFamily="18" charset="0"/>
            </a:endParaRPr>
          </a:p>
        </p:txBody>
      </p:sp>
      <p:pic>
        <p:nvPicPr>
          <p:cNvPr id="10" name="Picture 9"/>
          <p:cNvPicPr/>
          <p:nvPr/>
        </p:nvPicPr>
        <p:blipFill>
          <a:blip r:embed="rId3"/>
          <a:srcRect r="888" b="1128"/>
          <a:stretch>
            <a:fillRect/>
          </a:stretch>
        </p:blipFill>
        <p:spPr bwMode="auto">
          <a:xfrm>
            <a:off x="5220072" y="556030"/>
            <a:ext cx="3564000" cy="5076000"/>
          </a:xfrm>
          <a:prstGeom prst="rect">
            <a:avLst/>
          </a:prstGeom>
          <a:noFill/>
          <a:ln w="9525">
            <a:noFill/>
            <a:miter lim="800000"/>
            <a:headEnd/>
            <a:tailEnd/>
          </a:ln>
        </p:spPr>
      </p:pic>
      <p:sp>
        <p:nvSpPr>
          <p:cNvPr id="12" name="Rectangle 10"/>
          <p:cNvSpPr>
            <a:spLocks noChangeArrowheads="1"/>
          </p:cNvSpPr>
          <p:nvPr/>
        </p:nvSpPr>
        <p:spPr bwMode="auto">
          <a:xfrm>
            <a:off x="132869" y="1484784"/>
            <a:ext cx="3362732" cy="1435537"/>
          </a:xfrm>
          <a:prstGeom prst="rect">
            <a:avLst/>
          </a:prstGeom>
          <a:noFill/>
          <a:ln w="9525">
            <a:noFill/>
            <a:miter lim="800000"/>
            <a:headEnd/>
            <a:tailEnd/>
          </a:ln>
          <a:effectLst/>
        </p:spPr>
        <p:txBody>
          <a:bodyPr anchor="ctr"/>
          <a:lstStyle/>
          <a:p>
            <a:pPr eaLnBrk="0" hangingPunct="0"/>
            <a:r>
              <a:rPr lang="en-GB" sz="2000" b="1" dirty="0" smtClean="0">
                <a:latin typeface="Times New Roman"/>
                <a:cs typeface="Times New Roman" pitchFamily="18" charset="0"/>
              </a:rPr>
              <a:t>Fragmentation Advantages</a:t>
            </a:r>
            <a:r>
              <a:rPr lang="en-GB" sz="2000" b="1" dirty="0" smtClean="0">
                <a:solidFill>
                  <a:schemeClr val="accent1">
                    <a:lumMod val="50000"/>
                  </a:schemeClr>
                </a:solidFill>
                <a:latin typeface="Times New Roman"/>
                <a:cs typeface="Times New Roman" pitchFamily="18" charset="0"/>
              </a:rPr>
              <a:t>:</a:t>
            </a:r>
            <a:endParaRPr lang="en-GB" sz="2000" b="1" dirty="0">
              <a:solidFill>
                <a:schemeClr val="accent1">
                  <a:lumMod val="50000"/>
                </a:schemeClr>
              </a:solidFill>
              <a:latin typeface="Times New Roman"/>
              <a:cs typeface="Times New Roman" pitchFamily="18" charset="0"/>
            </a:endParaRPr>
          </a:p>
          <a:p>
            <a:pPr marL="342900" indent="-342900" eaLnBrk="0" hangingPunct="0">
              <a:buFont typeface="Arial" panose="020B0604020202020204" pitchFamily="34" charset="0"/>
              <a:buChar char="•"/>
            </a:pPr>
            <a:r>
              <a:rPr lang="en-GB" sz="2000" b="1" dirty="0" smtClean="0">
                <a:solidFill>
                  <a:schemeClr val="accent1">
                    <a:lumMod val="50000"/>
                  </a:schemeClr>
                </a:solidFill>
                <a:latin typeface="Times New Roman"/>
                <a:cs typeface="Times New Roman" pitchFamily="18" charset="0"/>
              </a:rPr>
              <a:t>Fast synthesis of concentrated solutions</a:t>
            </a:r>
          </a:p>
          <a:p>
            <a:pPr marL="342900" indent="-342900" eaLnBrk="0" hangingPunct="0">
              <a:buFont typeface="Arial" panose="020B0604020202020204" pitchFamily="34" charset="0"/>
              <a:buChar char="•"/>
            </a:pPr>
            <a:r>
              <a:rPr lang="en-GB" sz="2000" b="1" dirty="0" smtClean="0">
                <a:solidFill>
                  <a:schemeClr val="accent1">
                    <a:lumMod val="50000"/>
                  </a:schemeClr>
                </a:solidFill>
                <a:latin typeface="Times New Roman"/>
                <a:cs typeface="Times New Roman" pitchFamily="18" charset="0"/>
              </a:rPr>
              <a:t>Mean size can be controlled by changing initial concentration of </a:t>
            </a:r>
            <a:r>
              <a:rPr lang="en-GB" sz="2000" b="1" dirty="0" err="1" smtClean="0">
                <a:solidFill>
                  <a:schemeClr val="accent1">
                    <a:lumMod val="50000"/>
                  </a:schemeClr>
                </a:solidFill>
                <a:latin typeface="Times New Roman"/>
                <a:cs typeface="Times New Roman" pitchFamily="18" charset="0"/>
              </a:rPr>
              <a:t>microparticles</a:t>
            </a:r>
            <a:endParaRPr lang="en-GB" sz="2000" b="1" dirty="0" smtClean="0">
              <a:solidFill>
                <a:schemeClr val="accent1">
                  <a:lumMod val="50000"/>
                </a:schemeClr>
              </a:solidFill>
              <a:latin typeface="Times New Roman"/>
              <a:cs typeface="Times New Roman" pitchFamily="18" charset="0"/>
            </a:endParaRPr>
          </a:p>
          <a:p>
            <a:pPr marL="342900" indent="-342900" eaLnBrk="0" hangingPunct="0">
              <a:buFont typeface="Arial" panose="020B0604020202020204" pitchFamily="34" charset="0"/>
              <a:buChar char="•"/>
            </a:pPr>
            <a:r>
              <a:rPr lang="en-US" sz="2000" b="1" dirty="0">
                <a:solidFill>
                  <a:schemeClr val="accent1">
                    <a:lumMod val="50000"/>
                  </a:schemeClr>
                </a:solidFill>
                <a:latin typeface="Times New Roman"/>
                <a:cs typeface="Times New Roman" pitchFamily="18" charset="0"/>
              </a:rPr>
              <a:t>PL efficiency can be </a:t>
            </a:r>
            <a:r>
              <a:rPr lang="en-US" sz="2000" b="1" dirty="0" smtClean="0">
                <a:solidFill>
                  <a:schemeClr val="accent1">
                    <a:lumMod val="50000"/>
                  </a:schemeClr>
                </a:solidFill>
                <a:latin typeface="Times New Roman"/>
                <a:cs typeface="Times New Roman" pitchFamily="18" charset="0"/>
              </a:rPr>
              <a:t>improved </a:t>
            </a:r>
            <a:r>
              <a:rPr lang="en-US" sz="2000" b="1" dirty="0">
                <a:solidFill>
                  <a:schemeClr val="accent1">
                    <a:lumMod val="50000"/>
                  </a:schemeClr>
                </a:solidFill>
                <a:latin typeface="Times New Roman"/>
                <a:cs typeface="Times New Roman" pitchFamily="18" charset="0"/>
              </a:rPr>
              <a:t>through the optimization of </a:t>
            </a:r>
            <a:r>
              <a:rPr lang="en-US" sz="2000" b="1" dirty="0" smtClean="0">
                <a:solidFill>
                  <a:schemeClr val="accent1">
                    <a:lumMod val="50000"/>
                  </a:schemeClr>
                </a:solidFill>
                <a:latin typeface="Times New Roman"/>
                <a:cs typeface="Times New Roman" pitchFamily="18" charset="0"/>
              </a:rPr>
              <a:t>laser </a:t>
            </a:r>
            <a:r>
              <a:rPr lang="en-US" sz="2000" b="1" dirty="0">
                <a:solidFill>
                  <a:schemeClr val="accent1">
                    <a:lumMod val="50000"/>
                  </a:schemeClr>
                </a:solidFill>
                <a:latin typeface="Times New Roman"/>
                <a:cs typeface="Times New Roman" pitchFamily="18" charset="0"/>
              </a:rPr>
              <a:t>fragmentation </a:t>
            </a:r>
            <a:r>
              <a:rPr lang="en-US" sz="2000" b="1" dirty="0" smtClean="0">
                <a:solidFill>
                  <a:schemeClr val="accent1">
                    <a:lumMod val="50000"/>
                  </a:schemeClr>
                </a:solidFill>
                <a:latin typeface="Times New Roman"/>
                <a:cs typeface="Times New Roman" pitchFamily="18" charset="0"/>
              </a:rPr>
              <a:t>process</a:t>
            </a:r>
            <a:endParaRPr lang="en-GB" sz="2000" b="1" dirty="0">
              <a:solidFill>
                <a:schemeClr val="accent1">
                  <a:lumMod val="50000"/>
                </a:schemeClr>
              </a:solidFill>
              <a:latin typeface="Times New Roman"/>
              <a:cs typeface="Times New Roman" pitchFamily="18" charset="0"/>
            </a:endParaRPr>
          </a:p>
        </p:txBody>
      </p:sp>
      <p:sp>
        <p:nvSpPr>
          <p:cNvPr id="7" name="Rectangle 23"/>
          <p:cNvSpPr>
            <a:spLocks noChangeArrowheads="1"/>
          </p:cNvSpPr>
          <p:nvPr/>
        </p:nvSpPr>
        <p:spPr bwMode="auto">
          <a:xfrm>
            <a:off x="75521" y="6359995"/>
            <a:ext cx="3416359" cy="369332"/>
          </a:xfrm>
          <a:prstGeom prst="rect">
            <a:avLst/>
          </a:prstGeom>
          <a:solidFill>
            <a:schemeClr val="tx1"/>
          </a:solidFill>
          <a:ln w="9525">
            <a:noFill/>
            <a:miter lim="800000"/>
            <a:headEnd/>
            <a:tailEnd/>
          </a:ln>
          <a:effectLst/>
        </p:spPr>
        <p:txBody>
          <a:bodyPr wrap="square" anchor="ctr">
            <a:spAutoFit/>
          </a:bodyPr>
          <a:lstStyle/>
          <a:p>
            <a:r>
              <a:rPr lang="fr-CA" i="1" dirty="0" smtClean="0">
                <a:solidFill>
                  <a:srgbClr val="FFFFFF"/>
                </a:solidFill>
                <a:latin typeface="Times New Roman"/>
              </a:rPr>
              <a:t>J</a:t>
            </a:r>
            <a:r>
              <a:rPr lang="fr-CA" i="1" dirty="0">
                <a:solidFill>
                  <a:srgbClr val="FFFFFF"/>
                </a:solidFill>
                <a:latin typeface="Times New Roman"/>
              </a:rPr>
              <a:t>. Mater. </a:t>
            </a:r>
            <a:r>
              <a:rPr lang="fr-CA" i="1" dirty="0" err="1">
                <a:solidFill>
                  <a:srgbClr val="FFFFFF"/>
                </a:solidFill>
                <a:latin typeface="Times New Roman"/>
              </a:rPr>
              <a:t>Chem</a:t>
            </a:r>
            <a:r>
              <a:rPr lang="fr-CA" i="1" dirty="0">
                <a:solidFill>
                  <a:srgbClr val="FFFFFF"/>
                </a:solidFill>
                <a:latin typeface="Times New Roman"/>
              </a:rPr>
              <a:t>. B</a:t>
            </a:r>
            <a:r>
              <a:rPr lang="fr-CA" dirty="0">
                <a:solidFill>
                  <a:srgbClr val="FFFFFF"/>
                </a:solidFill>
                <a:latin typeface="Times New Roman"/>
              </a:rPr>
              <a:t>, 1, </a:t>
            </a:r>
            <a:r>
              <a:rPr lang="fr-CA" dirty="0" smtClean="0">
                <a:solidFill>
                  <a:srgbClr val="FFFFFF"/>
                </a:solidFill>
                <a:latin typeface="Times New Roman"/>
              </a:rPr>
              <a:t>2489 </a:t>
            </a:r>
            <a:r>
              <a:rPr lang="fr-CA" dirty="0">
                <a:solidFill>
                  <a:srgbClr val="FFFFFF"/>
                </a:solidFill>
                <a:latin typeface="Times New Roman"/>
              </a:rPr>
              <a:t>(2013) </a:t>
            </a:r>
          </a:p>
        </p:txBody>
      </p:sp>
      <p:sp>
        <p:nvSpPr>
          <p:cNvPr id="9" name="Rectangle 8"/>
          <p:cNvSpPr>
            <a:spLocks noChangeArrowheads="1"/>
          </p:cNvSpPr>
          <p:nvPr/>
        </p:nvSpPr>
        <p:spPr bwMode="auto">
          <a:xfrm>
            <a:off x="-180528" y="-41726"/>
            <a:ext cx="9505056" cy="708582"/>
          </a:xfrm>
          <a:prstGeom prst="rect">
            <a:avLst/>
          </a:prstGeom>
          <a:noFill/>
          <a:ln w="9525">
            <a:noFill/>
            <a:miter lim="800000"/>
            <a:headEnd/>
            <a:tailEnd/>
          </a:ln>
          <a:effectLst/>
        </p:spPr>
        <p:txBody>
          <a:bodyPr anchor="ctr"/>
          <a:lstStyle/>
          <a:p>
            <a:pPr algn="ctr" eaLnBrk="0" fontAlgn="auto" hangingPunct="0">
              <a:spcAft>
                <a:spcPts val="0"/>
              </a:spcAft>
              <a:defRPr/>
            </a:pPr>
            <a:r>
              <a:rPr lang="en-US" sz="2400" b="1" spc="-100" dirty="0">
                <a:solidFill>
                  <a:schemeClr val="accent1">
                    <a:lumMod val="50000"/>
                  </a:schemeClr>
                </a:solidFill>
                <a:ea typeface="+mj-ea"/>
                <a:cs typeface="+mj-cs"/>
              </a:rPr>
              <a:t>Si NPs Synthesis by </a:t>
            </a:r>
            <a:r>
              <a:rPr lang="en-US" sz="2400" b="1" spc="-100" dirty="0" smtClean="0">
                <a:solidFill>
                  <a:schemeClr val="accent1">
                    <a:lumMod val="50000"/>
                  </a:schemeClr>
                </a:solidFill>
                <a:ea typeface="+mj-ea"/>
                <a:cs typeface="+mj-cs"/>
              </a:rPr>
              <a:t>FS </a:t>
            </a:r>
            <a:r>
              <a:rPr lang="en-US" sz="2400" b="1" spc="-100" dirty="0">
                <a:solidFill>
                  <a:schemeClr val="accent1">
                    <a:lumMod val="50000"/>
                  </a:schemeClr>
                </a:solidFill>
                <a:ea typeface="+mj-ea"/>
                <a:cs typeface="+mj-cs"/>
              </a:rPr>
              <a:t>Laser Ablation/ Fragmentation in Water</a:t>
            </a:r>
            <a:endParaRPr lang="en-GB" sz="2400" b="1" kern="0" dirty="0" smtClean="0">
              <a:solidFill>
                <a:schemeClr val="accent1">
                  <a:lumMod val="50000"/>
                </a:schemeClr>
              </a:solidFill>
              <a:latin typeface="Times New Roman"/>
            </a:endParaRPr>
          </a:p>
        </p:txBody>
      </p:sp>
      <p:sp>
        <p:nvSpPr>
          <p:cNvPr id="11" name="Rectangle 12"/>
          <p:cNvSpPr>
            <a:spLocks noChangeArrowheads="1"/>
          </p:cNvSpPr>
          <p:nvPr/>
        </p:nvSpPr>
        <p:spPr bwMode="auto">
          <a:xfrm>
            <a:off x="-147738" y="136930"/>
            <a:ext cx="3643339" cy="838200"/>
          </a:xfrm>
          <a:prstGeom prst="rect">
            <a:avLst/>
          </a:prstGeom>
          <a:noFill/>
          <a:ln w="9525">
            <a:noFill/>
            <a:miter lim="800000"/>
            <a:headEnd/>
            <a:tailEnd/>
          </a:ln>
        </p:spPr>
        <p:txBody>
          <a:bodyPr anchor="ctr"/>
          <a:lstStyle/>
          <a:p>
            <a:pPr algn="ctr" eaLnBrk="0" fontAlgn="auto" hangingPunct="0">
              <a:spcAft>
                <a:spcPts val="0"/>
              </a:spcAft>
            </a:pPr>
            <a:endParaRPr lang="en-GB" sz="2000" b="1" dirty="0">
              <a:solidFill>
                <a:srgbClr val="000000"/>
              </a:solidFill>
              <a:latin typeface="Times New Roman"/>
            </a:endParaRP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01" y="556030"/>
            <a:ext cx="1494813" cy="221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0"/>
          <p:cNvSpPr>
            <a:spLocks noChangeArrowheads="1"/>
          </p:cNvSpPr>
          <p:nvPr/>
        </p:nvSpPr>
        <p:spPr bwMode="auto">
          <a:xfrm>
            <a:off x="3442647" y="3076023"/>
            <a:ext cx="1552699" cy="505908"/>
          </a:xfrm>
          <a:prstGeom prst="rect">
            <a:avLst/>
          </a:prstGeom>
          <a:noFill/>
          <a:ln w="9525">
            <a:noFill/>
            <a:miter lim="800000"/>
            <a:headEnd/>
            <a:tailEnd/>
          </a:ln>
          <a:effectLst/>
        </p:spPr>
        <p:txBody>
          <a:bodyPr anchor="ctr"/>
          <a:lstStyle/>
          <a:p>
            <a:pPr eaLnBrk="0" hangingPunct="0"/>
            <a:r>
              <a:rPr lang="en-GB" sz="1600" b="1" dirty="0" smtClean="0">
                <a:solidFill>
                  <a:srgbClr val="000000"/>
                </a:solidFill>
                <a:latin typeface="Times New Roman"/>
                <a:cs typeface="Times New Roman" pitchFamily="18" charset="0"/>
              </a:rPr>
              <a:t>High </a:t>
            </a:r>
            <a:r>
              <a:rPr lang="en-GB" sz="1600" b="1" dirty="0" err="1" smtClean="0">
                <a:solidFill>
                  <a:srgbClr val="000000"/>
                </a:solidFill>
                <a:latin typeface="Times New Roman"/>
                <a:cs typeface="Times New Roman" pitchFamily="18" charset="0"/>
              </a:rPr>
              <a:t>Resolutin</a:t>
            </a:r>
            <a:r>
              <a:rPr lang="en-GB" sz="1600" b="1" dirty="0" smtClean="0">
                <a:solidFill>
                  <a:srgbClr val="000000"/>
                </a:solidFill>
                <a:latin typeface="Times New Roman"/>
                <a:cs typeface="Times New Roman" pitchFamily="18" charset="0"/>
              </a:rPr>
              <a:t> TEM: High crystallinity  of </a:t>
            </a:r>
            <a:r>
              <a:rPr lang="en-GB" sz="1600" b="1" dirty="0" err="1" smtClean="0">
                <a:solidFill>
                  <a:srgbClr val="000000"/>
                </a:solidFill>
                <a:latin typeface="Times New Roman"/>
                <a:cs typeface="Times New Roman" pitchFamily="18" charset="0"/>
              </a:rPr>
              <a:t>SiNPs</a:t>
            </a:r>
            <a:endParaRPr lang="en-GB" sz="1600" b="1" dirty="0">
              <a:solidFill>
                <a:srgbClr val="000000"/>
              </a:solidFill>
              <a:latin typeface="Times New Roman"/>
              <a:cs typeface="Times New Roman" pitchFamily="18" charset="0"/>
            </a:endParaRPr>
          </a:p>
        </p:txBody>
      </p:sp>
      <p:sp>
        <p:nvSpPr>
          <p:cNvPr id="18" name="Rectangle 10"/>
          <p:cNvSpPr>
            <a:spLocks noChangeArrowheads="1"/>
          </p:cNvSpPr>
          <p:nvPr/>
        </p:nvSpPr>
        <p:spPr bwMode="auto">
          <a:xfrm>
            <a:off x="75411" y="3140968"/>
            <a:ext cx="3059832" cy="505908"/>
          </a:xfrm>
          <a:prstGeom prst="rect">
            <a:avLst/>
          </a:prstGeom>
          <a:noFill/>
          <a:ln w="9525">
            <a:noFill/>
            <a:miter lim="800000"/>
            <a:headEnd/>
            <a:tailEnd/>
          </a:ln>
          <a:effectLst/>
        </p:spPr>
        <p:txBody>
          <a:bodyPr anchor="ctr"/>
          <a:lstStyle/>
          <a:p>
            <a:pPr eaLnBrk="0" hangingPunct="0"/>
            <a:endParaRPr lang="en-GB" sz="1600" b="1" dirty="0">
              <a:solidFill>
                <a:srgbClr val="000000"/>
              </a:solidFill>
              <a:latin typeface="Times New Roman"/>
              <a:cs typeface="Times New Roman" pitchFamily="18" charset="0"/>
            </a:endParaRPr>
          </a:p>
        </p:txBody>
      </p:sp>
      <p:sp>
        <p:nvSpPr>
          <p:cNvPr id="3" name="Прямоугольник 2"/>
          <p:cNvSpPr/>
          <p:nvPr/>
        </p:nvSpPr>
        <p:spPr>
          <a:xfrm>
            <a:off x="251520" y="4005064"/>
            <a:ext cx="4615227" cy="2031325"/>
          </a:xfrm>
          <a:prstGeom prst="rect">
            <a:avLst/>
          </a:prstGeom>
        </p:spPr>
        <p:txBody>
          <a:bodyPr wrap="square">
            <a:spAutoFit/>
          </a:bodyPr>
          <a:lstStyle/>
          <a:p>
            <a:r>
              <a:rPr lang="en-US" b="1" i="1" dirty="0">
                <a:solidFill>
                  <a:srgbClr val="C00000"/>
                </a:solidFill>
              </a:rPr>
              <a:t>Having much superior purity compared to chemically synthesized counterparts and exhibiting photoluminescence response, the nanoparticles present a unique object for biological in vivo applications such as drug vectoring, imaging, and </a:t>
            </a:r>
            <a:r>
              <a:rPr lang="en-US" b="1" i="1" dirty="0" smtClean="0">
                <a:solidFill>
                  <a:srgbClr val="C00000"/>
                </a:solidFill>
              </a:rPr>
              <a:t>therapeutics!</a:t>
            </a:r>
            <a:endParaRPr lang="en-US" b="1" i="1" dirty="0">
              <a:solidFill>
                <a:srgbClr val="C00000"/>
              </a:solidFill>
            </a:endParaRPr>
          </a:p>
        </p:txBody>
      </p:sp>
    </p:spTree>
    <p:extLst>
      <p:ext uri="{BB962C8B-B14F-4D97-AF65-F5344CB8AC3E}">
        <p14:creationId xmlns:p14="http://schemas.microsoft.com/office/powerpoint/2010/main" val="2424058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png"/></Relationships>
</file>

<file path=ppt/theme/_rels/theme9.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7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7_Metro">
      <a:majorFont>
        <a:latin typeface=""/>
        <a:ea typeface=""/>
        <a:cs typeface=""/>
      </a:majorFont>
      <a:minorFont>
        <a:latin typeface=""/>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7_Metro">
      <a:majorFont>
        <a:latin typeface=""/>
        <a:ea typeface=""/>
        <a:cs typeface=""/>
      </a:majorFont>
      <a:minorFont>
        <a:latin typeface=""/>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Современный">
  <a:themeElements>
    <a:clrScheme name="1_Современный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1_Современный">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Современный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1_Современный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Современный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7_Metro">
      <a:majorFont>
        <a:latin typeface=""/>
        <a:ea typeface=""/>
        <a:cs typeface=""/>
      </a:majorFont>
      <a:minorFont>
        <a:latin typeface=""/>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4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9890</TotalTime>
  <Words>4767</Words>
  <Application>Microsoft Office PowerPoint</Application>
  <PresentationFormat>Экран (4:3)</PresentationFormat>
  <Paragraphs>334</Paragraphs>
  <Slides>23</Slides>
  <Notes>18</Notes>
  <HiddenSlides>0</HiddenSlides>
  <MMClips>0</MMClips>
  <ScaleCrop>false</ScaleCrop>
  <HeadingPairs>
    <vt:vector size="6" baseType="variant">
      <vt:variant>
        <vt:lpstr>Тема</vt:lpstr>
      </vt:variant>
      <vt:variant>
        <vt:i4>10</vt:i4>
      </vt:variant>
      <vt:variant>
        <vt:lpstr>Внедренные серверы OLE</vt:lpstr>
      </vt:variant>
      <vt:variant>
        <vt:i4>3</vt:i4>
      </vt:variant>
      <vt:variant>
        <vt:lpstr>Заголовки слайдов</vt:lpstr>
      </vt:variant>
      <vt:variant>
        <vt:i4>23</vt:i4>
      </vt:variant>
    </vt:vector>
  </HeadingPairs>
  <TitlesOfParts>
    <vt:vector size="36" baseType="lpstr">
      <vt:lpstr>7_Metro</vt:lpstr>
      <vt:lpstr>Специальное оформление</vt:lpstr>
      <vt:lpstr>1_Modèle par défaut</vt:lpstr>
      <vt:lpstr>8_Metro</vt:lpstr>
      <vt:lpstr>Тема Office</vt:lpstr>
      <vt:lpstr>1_Современный</vt:lpstr>
      <vt:lpstr>9_Metro</vt:lpstr>
      <vt:lpstr>4_White</vt:lpstr>
      <vt:lpstr>1_White</vt:lpstr>
      <vt:lpstr>1_Тема Office</vt:lpstr>
      <vt:lpstr>Формула</vt:lpstr>
      <vt:lpstr>Graph</vt:lpstr>
      <vt:lpstr>Origin50.Graph</vt:lpstr>
      <vt:lpstr>  International Workshop  on Biophysics and materials at NICA  BIOMAT Dubna, Russia, December 12-13, 2016  ____________________________________________  Radiofrequency radiation effects  in biomedical applications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PL Bioimaging with Si nanoparticles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elena</dc:creator>
  <cp:lastModifiedBy>Ирина</cp:lastModifiedBy>
  <cp:revision>367</cp:revision>
  <dcterms:created xsi:type="dcterms:W3CDTF">2008-12-16T17:42:00Z</dcterms:created>
  <dcterms:modified xsi:type="dcterms:W3CDTF">2016-12-12T09:35:11Z</dcterms:modified>
</cp:coreProperties>
</file>