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Default Extension="doc" ContentType="application/msword"/>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89" r:id="rId4"/>
    <p:sldId id="298" r:id="rId5"/>
    <p:sldId id="292" r:id="rId6"/>
    <p:sldId id="293" r:id="rId7"/>
    <p:sldId id="367" r:id="rId8"/>
    <p:sldId id="262" r:id="rId9"/>
    <p:sldId id="368" r:id="rId10"/>
    <p:sldId id="347" r:id="rId11"/>
    <p:sldId id="261" r:id="rId12"/>
    <p:sldId id="263" r:id="rId13"/>
    <p:sldId id="343" r:id="rId14"/>
    <p:sldId id="281" r:id="rId15"/>
    <p:sldId id="345" r:id="rId16"/>
    <p:sldId id="284" r:id="rId17"/>
    <p:sldId id="285" r:id="rId18"/>
    <p:sldId id="311" r:id="rId19"/>
    <p:sldId id="348" r:id="rId20"/>
    <p:sldId id="349" r:id="rId21"/>
    <p:sldId id="350" r:id="rId22"/>
    <p:sldId id="351" r:id="rId23"/>
    <p:sldId id="352" r:id="rId24"/>
    <p:sldId id="317" r:id="rId25"/>
    <p:sldId id="354" r:id="rId26"/>
    <p:sldId id="355" r:id="rId27"/>
    <p:sldId id="331" r:id="rId28"/>
    <p:sldId id="334" r:id="rId29"/>
    <p:sldId id="335" r:id="rId30"/>
    <p:sldId id="332" r:id="rId31"/>
    <p:sldId id="333" r:id="rId32"/>
    <p:sldId id="371" r:id="rId33"/>
    <p:sldId id="372" r:id="rId34"/>
    <p:sldId id="376" r:id="rId35"/>
    <p:sldId id="267" r:id="rId36"/>
    <p:sldId id="269" r:id="rId37"/>
    <p:sldId id="270" r:id="rId38"/>
    <p:sldId id="370" r:id="rId39"/>
    <p:sldId id="357" r:id="rId40"/>
    <p:sldId id="358" r:id="rId41"/>
    <p:sldId id="359" r:id="rId42"/>
    <p:sldId id="337" r:id="rId43"/>
    <p:sldId id="338" r:id="rId44"/>
    <p:sldId id="339" r:id="rId45"/>
    <p:sldId id="360" r:id="rId46"/>
    <p:sldId id="361" r:id="rId47"/>
    <p:sldId id="362" r:id="rId48"/>
    <p:sldId id="363" r:id="rId49"/>
    <p:sldId id="318" r:id="rId50"/>
    <p:sldId id="319" r:id="rId51"/>
    <p:sldId id="320" r:id="rId52"/>
    <p:sldId id="321" r:id="rId53"/>
    <p:sldId id="322" r:id="rId54"/>
    <p:sldId id="323" r:id="rId55"/>
    <p:sldId id="364" r:id="rId56"/>
    <p:sldId id="365" r:id="rId57"/>
    <p:sldId id="366" r:id="rId58"/>
    <p:sldId id="288" r:id="rId59"/>
    <p:sldId id="340" r:id="rId60"/>
    <p:sldId id="356"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3399"/>
    <a:srgbClr val="FF66FF"/>
    <a:srgbClr val="00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888" y="16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36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Swierk\Moje%20i%20nasze%20Prace\Konferencja%202016_05%20ISINN-23%20Dubna\Y89_2012_12%202014_12%20Pole%20neutron&#243;w%203%20zakr%20i%20parametr%20B%20-%20KWINTA%20660MeV%20i%202%204%208%20GeV%20ca&#322;y%20EN%20ver2%20(wykresy%20bez%20t&#322;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lang="pl-PL" sz="1100" b="1" i="0" u="none" strike="noStrike" baseline="0">
                <a:solidFill>
                  <a:srgbClr val="000000"/>
                </a:solidFill>
                <a:latin typeface="Arial"/>
                <a:ea typeface="Arial"/>
                <a:cs typeface="Arial"/>
              </a:defRPr>
            </a:pPr>
            <a:r>
              <a:rPr lang="pl-PL" sz="1100" b="1"/>
              <a:t>Radius R=8cm, Energy range 20,8-32,7 MeV </a:t>
            </a:r>
          </a:p>
        </c:rich>
      </c:tx>
      <c:layout>
        <c:manualLayout>
          <c:xMode val="edge"/>
          <c:yMode val="edge"/>
          <c:x val="0.17739645692767841"/>
          <c:y val="3.4557104942887731E-2"/>
        </c:manualLayout>
      </c:layout>
      <c:spPr>
        <a:noFill/>
        <a:ln w="25400">
          <a:noFill/>
        </a:ln>
      </c:spPr>
    </c:title>
    <c:plotArea>
      <c:layout>
        <c:manualLayout>
          <c:layoutTarget val="inner"/>
          <c:xMode val="edge"/>
          <c:yMode val="edge"/>
          <c:x val="0.19027198302260698"/>
          <c:y val="0.19006544625816343"/>
          <c:w val="0.63805492051190005"/>
          <c:h val="0.66738889652014499"/>
        </c:manualLayout>
      </c:layout>
      <c:lineChart>
        <c:grouping val="standard"/>
        <c:ser>
          <c:idx val="0"/>
          <c:order val="0"/>
          <c:tx>
            <c:v>2 GeV</c:v>
          </c:tx>
          <c:spPr>
            <a:ln w="12700">
              <a:solidFill>
                <a:srgbClr val="000080"/>
              </a:solidFill>
              <a:prstDash val="solid"/>
            </a:ln>
          </c:spPr>
          <c:marker>
            <c:symbol val="diamond"/>
            <c:size val="5"/>
            <c:spPr>
              <a:solidFill>
                <a:srgbClr val="000080"/>
              </a:solidFill>
              <a:ln>
                <a:solidFill>
                  <a:srgbClr val="000080"/>
                </a:solidFill>
                <a:prstDash val="solid"/>
              </a:ln>
            </c:spPr>
          </c:marker>
          <c:cat>
            <c:strRef>
              <c:f>'Results 2012 2,0 GeV d'!$AE$13:$AJ$13</c:f>
              <c:strCache>
                <c:ptCount val="6"/>
                <c:pt idx="0">
                  <c:v>0</c:v>
                </c:pt>
                <c:pt idx="1">
                  <c:v>1 (13.1)</c:v>
                </c:pt>
                <c:pt idx="2">
                  <c:v>2 (26.2)</c:v>
                </c:pt>
                <c:pt idx="3">
                  <c:v>3 (39.3)</c:v>
                </c:pt>
                <c:pt idx="4">
                  <c:v>4 (52.4)</c:v>
                </c:pt>
                <c:pt idx="5">
                  <c:v>5 (65.5)</c:v>
                </c:pt>
              </c:strCache>
            </c:strRef>
          </c:cat>
          <c:val>
            <c:numRef>
              <c:f>'Results 2012 2,0 GeV d'!$AE$18:$AJ$18</c:f>
              <c:numCache>
                <c:formatCode>0.00E+00</c:formatCode>
                <c:ptCount val="6"/>
                <c:pt idx="0">
                  <c:v>1.3815057797489725E-6</c:v>
                </c:pt>
                <c:pt idx="1">
                  <c:v>1.4709322950937527E-5</c:v>
                </c:pt>
                <c:pt idx="2">
                  <c:v>2.4929002839941184E-5</c:v>
                </c:pt>
                <c:pt idx="3">
                  <c:v>1.9608668990362262E-5</c:v>
                </c:pt>
                <c:pt idx="4">
                  <c:v>3.4363369558199939E-6</c:v>
                </c:pt>
                <c:pt idx="5">
                  <c:v>4.8298476046130852E-6</c:v>
                </c:pt>
              </c:numCache>
            </c:numRef>
          </c:val>
        </c:ser>
        <c:ser>
          <c:idx val="1"/>
          <c:order val="1"/>
          <c:tx>
            <c:v>4 GeV</c:v>
          </c:tx>
          <c:spPr>
            <a:ln w="12700">
              <a:solidFill>
                <a:srgbClr val="FF00FF"/>
              </a:solidFill>
              <a:prstDash val="solid"/>
            </a:ln>
          </c:spPr>
          <c:marker>
            <c:symbol val="square"/>
            <c:size val="5"/>
            <c:spPr>
              <a:solidFill>
                <a:srgbClr val="FF00FF"/>
              </a:solidFill>
              <a:ln>
                <a:solidFill>
                  <a:srgbClr val="FF00FF"/>
                </a:solidFill>
                <a:prstDash val="solid"/>
              </a:ln>
            </c:spPr>
          </c:marker>
          <c:cat>
            <c:strRef>
              <c:f>'Results 2012 2,0 GeV d'!$AE$13:$AJ$13</c:f>
              <c:strCache>
                <c:ptCount val="6"/>
                <c:pt idx="0">
                  <c:v>0</c:v>
                </c:pt>
                <c:pt idx="1">
                  <c:v>1 (13.1)</c:v>
                </c:pt>
                <c:pt idx="2">
                  <c:v>2 (26.2)</c:v>
                </c:pt>
                <c:pt idx="3">
                  <c:v>3 (39.3)</c:v>
                </c:pt>
                <c:pt idx="4">
                  <c:v>4 (52.4)</c:v>
                </c:pt>
                <c:pt idx="5">
                  <c:v>5 (65.5)</c:v>
                </c:pt>
              </c:strCache>
            </c:strRef>
          </c:cat>
          <c:val>
            <c:numRef>
              <c:f>'Results 2012 4,0 GeV d'!$AE$18:$AJ$18</c:f>
              <c:numCache>
                <c:formatCode>0.00E+00</c:formatCode>
                <c:ptCount val="6"/>
                <c:pt idx="0">
                  <c:v>1.3004097062863362E-6</c:v>
                </c:pt>
                <c:pt idx="1">
                  <c:v>1.3192152522870342E-5</c:v>
                </c:pt>
                <c:pt idx="2">
                  <c:v>3.2907257336854573E-5</c:v>
                </c:pt>
                <c:pt idx="3">
                  <c:v>2.3181931668417508E-5</c:v>
                </c:pt>
                <c:pt idx="4">
                  <c:v>1.2042709548330053E-5</c:v>
                </c:pt>
                <c:pt idx="5">
                  <c:v>5.2983205523042802E-6</c:v>
                </c:pt>
              </c:numCache>
            </c:numRef>
          </c:val>
        </c:ser>
        <c:ser>
          <c:idx val="2"/>
          <c:order val="2"/>
          <c:tx>
            <c:v>8 GeV</c:v>
          </c:tx>
          <c:spPr>
            <a:ln w="12700">
              <a:solidFill>
                <a:schemeClr val="accent2">
                  <a:lumMod val="75000"/>
                </a:schemeClr>
              </a:solidFill>
              <a:prstDash val="solid"/>
            </a:ln>
          </c:spPr>
          <c:marker>
            <c:symbol val="triangle"/>
            <c:size val="5"/>
            <c:spPr>
              <a:solidFill>
                <a:schemeClr val="accent2">
                  <a:lumMod val="75000"/>
                </a:schemeClr>
              </a:solidFill>
              <a:ln>
                <a:solidFill>
                  <a:schemeClr val="accent2">
                    <a:lumMod val="60000"/>
                    <a:lumOff val="40000"/>
                  </a:schemeClr>
                </a:solidFill>
                <a:prstDash val="solid"/>
              </a:ln>
            </c:spPr>
          </c:marker>
          <c:cat>
            <c:strRef>
              <c:f>'Results 2012 2,0 GeV d'!$AE$13:$AJ$13</c:f>
              <c:strCache>
                <c:ptCount val="6"/>
                <c:pt idx="0">
                  <c:v>0</c:v>
                </c:pt>
                <c:pt idx="1">
                  <c:v>1 (13.1)</c:v>
                </c:pt>
                <c:pt idx="2">
                  <c:v>2 (26.2)</c:v>
                </c:pt>
                <c:pt idx="3">
                  <c:v>3 (39.3)</c:v>
                </c:pt>
                <c:pt idx="4">
                  <c:v>4 (52.4)</c:v>
                </c:pt>
                <c:pt idx="5">
                  <c:v>5 (65.5)</c:v>
                </c:pt>
              </c:strCache>
            </c:strRef>
          </c:cat>
          <c:val>
            <c:numRef>
              <c:f>'Results 2012 8.0 GeV d'!$AE$18:$AJ$18</c:f>
              <c:numCache>
                <c:formatCode>0.00E+00</c:formatCode>
                <c:ptCount val="6"/>
                <c:pt idx="0">
                  <c:v>-5.4352328631941744E-7</c:v>
                </c:pt>
                <c:pt idx="1">
                  <c:v>1.0810960246315827E-5</c:v>
                </c:pt>
                <c:pt idx="2">
                  <c:v>2.4805240442579106E-5</c:v>
                </c:pt>
                <c:pt idx="3">
                  <c:v>1.9259488217405854E-5</c:v>
                </c:pt>
                <c:pt idx="4">
                  <c:v>1.0769338349452234E-5</c:v>
                </c:pt>
                <c:pt idx="5">
                  <c:v>-1.7464362716446341E-6</c:v>
                </c:pt>
              </c:numCache>
            </c:numRef>
          </c:val>
        </c:ser>
        <c:ser>
          <c:idx val="3"/>
          <c:order val="3"/>
          <c:tx>
            <c:v>660 MeV</c:v>
          </c:tx>
          <c:val>
            <c:numRef>
              <c:f>'Results 2014 660 MeV p'!$AE$18:$AJ$18</c:f>
              <c:numCache>
                <c:formatCode>0.00E+00</c:formatCode>
                <c:ptCount val="6"/>
                <c:pt idx="0">
                  <c:v>3.1689350805302732E-6</c:v>
                </c:pt>
                <c:pt idx="1">
                  <c:v>1.4941426388942442E-5</c:v>
                </c:pt>
                <c:pt idx="2">
                  <c:v>2.9454726418475159E-5</c:v>
                </c:pt>
                <c:pt idx="3">
                  <c:v>1.7016982896601889E-5</c:v>
                </c:pt>
                <c:pt idx="4">
                  <c:v>5.6630106461698493E-6</c:v>
                </c:pt>
                <c:pt idx="5">
                  <c:v>1.6823248449027098E-6</c:v>
                </c:pt>
              </c:numCache>
            </c:numRef>
          </c:val>
        </c:ser>
        <c:marker val="1"/>
        <c:axId val="77315072"/>
        <c:axId val="77448320"/>
      </c:lineChart>
      <c:catAx>
        <c:axId val="77315072"/>
        <c:scaling>
          <c:orientation val="minMax"/>
        </c:scaling>
        <c:axPos val="b"/>
        <c:title>
          <c:tx>
            <c:rich>
              <a:bodyPr/>
              <a:lstStyle/>
              <a:p>
                <a:pPr>
                  <a:defRPr lang="pl-PL" sz="1000" b="1" i="0" u="none" strike="noStrike" baseline="0">
                    <a:solidFill>
                      <a:srgbClr val="000000"/>
                    </a:solidFill>
                    <a:latin typeface="Arial"/>
                    <a:ea typeface="Arial"/>
                    <a:cs typeface="Arial"/>
                  </a:defRPr>
                </a:pPr>
                <a:r>
                  <a:rPr lang="pl-PL" sz="1000"/>
                  <a:t>Distance</a:t>
                </a:r>
                <a:r>
                  <a:rPr lang="pl-PL" sz="1000" baseline="0"/>
                  <a:t> from the front of the Quinta target</a:t>
                </a:r>
                <a:r>
                  <a:rPr lang="pl-PL" sz="1000"/>
                  <a:t> [cm]</a:t>
                </a:r>
              </a:p>
            </c:rich>
          </c:tx>
          <c:layout>
            <c:manualLayout>
              <c:xMode val="edge"/>
              <c:yMode val="edge"/>
              <c:x val="0.24225130177153678"/>
              <c:y val="0.88769248815965063"/>
            </c:manualLayout>
          </c:layout>
          <c:spPr>
            <a:noFill/>
            <a:ln w="25400">
              <a:noFill/>
            </a:ln>
          </c:spPr>
        </c:title>
        <c:numFmt formatCode="General" sourceLinked="1"/>
        <c:tickLblPos val="nextTo"/>
        <c:spPr>
          <a:ln w="3175">
            <a:solidFill>
              <a:srgbClr val="000000"/>
            </a:solidFill>
            <a:prstDash val="solid"/>
          </a:ln>
        </c:spPr>
        <c:txPr>
          <a:bodyPr rot="0" vert="horz"/>
          <a:lstStyle/>
          <a:p>
            <a:pPr>
              <a:defRPr lang="pl-PL" sz="925" b="0" i="0" u="none" strike="noStrike" baseline="0">
                <a:solidFill>
                  <a:srgbClr val="000000"/>
                </a:solidFill>
                <a:latin typeface="Arial"/>
                <a:ea typeface="Arial"/>
                <a:cs typeface="Arial"/>
              </a:defRPr>
            </a:pPr>
            <a:endParaRPr lang="ru-RU"/>
          </a:p>
        </c:txPr>
        <c:crossAx val="77448320"/>
        <c:crosses val="autoZero"/>
        <c:auto val="1"/>
        <c:lblAlgn val="ctr"/>
        <c:lblOffset val="100"/>
        <c:tickLblSkip val="1"/>
        <c:tickMarkSkip val="1"/>
      </c:catAx>
      <c:valAx>
        <c:axId val="77448320"/>
        <c:scaling>
          <c:orientation val="minMax"/>
        </c:scaling>
        <c:axPos val="l"/>
        <c:title>
          <c:tx>
            <c:rich>
              <a:bodyPr/>
              <a:lstStyle/>
              <a:p>
                <a:pPr>
                  <a:defRPr lang="pl-PL" sz="900" b="1" i="0" u="none" strike="noStrike" baseline="0">
                    <a:solidFill>
                      <a:srgbClr val="000000"/>
                    </a:solidFill>
                    <a:latin typeface="Arial"/>
                    <a:ea typeface="Arial"/>
                    <a:cs typeface="Arial"/>
                  </a:defRPr>
                </a:pPr>
                <a:r>
                  <a:rPr lang="pl-PL" sz="900"/>
                  <a:t>Average</a:t>
                </a:r>
                <a:r>
                  <a:rPr lang="pl-PL" sz="900" baseline="0"/>
                  <a:t> neutron flux density per deuteron</a:t>
                </a:r>
                <a:r>
                  <a:rPr lang="en-US" sz="900" baseline="0"/>
                  <a:t>/GeV</a:t>
                </a:r>
                <a:r>
                  <a:rPr lang="pl-PL" sz="900" baseline="0"/>
                  <a:t> </a:t>
                </a:r>
                <a:r>
                  <a:rPr lang="pl-PL" sz="900"/>
                  <a:t>[1/cm2/MeV/deuteron</a:t>
                </a:r>
                <a:r>
                  <a:rPr lang="en-US" sz="900"/>
                  <a:t>/GeV</a:t>
                </a:r>
                <a:r>
                  <a:rPr lang="pl-PL" sz="900"/>
                  <a:t>]</a:t>
                </a:r>
              </a:p>
            </c:rich>
          </c:tx>
          <c:layout>
            <c:manualLayout>
              <c:xMode val="edge"/>
              <c:yMode val="edge"/>
              <c:x val="1.1919297207705929E-2"/>
              <c:y val="8.783863660878001E-2"/>
            </c:manualLayout>
          </c:layout>
          <c:spPr>
            <a:noFill/>
            <a:ln w="25400">
              <a:noFill/>
            </a:ln>
          </c:spPr>
        </c:title>
        <c:numFmt formatCode="0.00E+00" sourceLinked="1"/>
        <c:tickLblPos val="nextTo"/>
        <c:spPr>
          <a:ln w="3175">
            <a:solidFill>
              <a:srgbClr val="000000"/>
            </a:solidFill>
            <a:prstDash val="solid"/>
          </a:ln>
        </c:spPr>
        <c:txPr>
          <a:bodyPr rot="0" vert="horz"/>
          <a:lstStyle/>
          <a:p>
            <a:pPr>
              <a:defRPr lang="pl-PL" sz="925" b="0" i="0" u="none" strike="noStrike" baseline="0">
                <a:solidFill>
                  <a:srgbClr val="000000"/>
                </a:solidFill>
                <a:latin typeface="Arial"/>
                <a:ea typeface="Arial"/>
                <a:cs typeface="Arial"/>
              </a:defRPr>
            </a:pPr>
            <a:endParaRPr lang="ru-RU"/>
          </a:p>
        </c:txPr>
        <c:crossAx val="77315072"/>
        <c:crosses val="autoZero"/>
        <c:crossBetween val="between"/>
      </c:valAx>
      <c:spPr>
        <a:noFill/>
        <a:ln w="25400">
          <a:noFill/>
        </a:ln>
      </c:spPr>
    </c:plotArea>
    <c:legend>
      <c:legendPos val="r"/>
      <c:layout>
        <c:manualLayout>
          <c:xMode val="edge"/>
          <c:yMode val="edge"/>
          <c:x val="0.70960122829011474"/>
          <c:y val="0.18498831481681277"/>
          <c:w val="0.18658327816357484"/>
          <c:h val="0.32698148347894979"/>
        </c:manualLayout>
      </c:layout>
      <c:spPr>
        <a:solidFill>
          <a:srgbClr val="FFFFFF"/>
        </a:solidFill>
        <a:ln w="3175">
          <a:solidFill>
            <a:srgbClr val="000000"/>
          </a:solidFill>
          <a:prstDash val="solid"/>
        </a:ln>
      </c:spPr>
      <c:txPr>
        <a:bodyPr/>
        <a:lstStyle/>
        <a:p>
          <a:pPr>
            <a:defRPr lang="pl-PL" sz="780" b="0" i="0" u="none" strike="noStrike" baseline="0">
              <a:solidFill>
                <a:srgbClr val="000000"/>
              </a:solidFill>
              <a:latin typeface="Arial"/>
              <a:ea typeface="Arial"/>
              <a:cs typeface="Arial"/>
            </a:defRPr>
          </a:pPr>
          <a:endParaRPr lang="ru-RU"/>
        </a:p>
      </c:txPr>
    </c:legend>
    <c:plotVisOnly val="1"/>
    <c:dispBlanksAs val="gap"/>
  </c:chart>
  <c:spPr>
    <a:solidFill>
      <a:srgbClr val="FFFFFF">
        <a:alpha val="85000"/>
      </a:srgbClr>
    </a:solidFill>
    <a:ln w="3175">
      <a:solidFill>
        <a:srgbClr val="000000"/>
      </a:solidFill>
      <a:prstDash val="solid"/>
    </a:ln>
  </c:spPr>
  <c:txPr>
    <a:bodyPr/>
    <a:lstStyle/>
    <a:p>
      <a:pPr>
        <a:defRPr sz="850" b="0" i="0" u="none" strike="noStrike" baseline="0">
          <a:solidFill>
            <a:srgbClr val="000000"/>
          </a:solidFill>
          <a:latin typeface="Arial"/>
          <a:ea typeface="Arial"/>
          <a:cs typeface="Arial"/>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198428290766214"/>
          <c:y val="0.15716486902927584"/>
          <c:w val="0.85658153241650437"/>
          <c:h val="0.71032357473035357"/>
        </c:manualLayout>
      </c:layout>
      <c:lineChart>
        <c:grouping val="standard"/>
        <c:ser>
          <c:idx val="0"/>
          <c:order val="0"/>
          <c:tx>
            <c:v>0,66 GeV/A</c:v>
          </c:tx>
          <c:spPr>
            <a:ln w="34734">
              <a:solidFill>
                <a:srgbClr val="000080"/>
              </a:solidFill>
              <a:prstDash val="solid"/>
            </a:ln>
          </c:spPr>
          <c:marker>
            <c:symbol val="diamond"/>
            <c:size val="8"/>
            <c:spPr>
              <a:solidFill>
                <a:srgbClr val="000080"/>
              </a:solidFill>
              <a:ln>
                <a:solidFill>
                  <a:srgbClr val="000080"/>
                </a:solidFill>
                <a:prstDash val="solid"/>
              </a:ln>
            </c:spPr>
          </c:marker>
          <c:errBars>
            <c:errDir val="y"/>
            <c:errBarType val="both"/>
            <c:errValType val="percentage"/>
            <c:val val="10"/>
            <c:spPr>
              <a:ln w="17367">
                <a:solidFill>
                  <a:srgbClr val="FF0000"/>
                </a:solidFill>
                <a:prstDash val="solid"/>
              </a:ln>
            </c:spPr>
          </c:errBars>
          <c:val>
            <c:numRef>
              <c:f>Лист1!$J$5:$J$14</c:f>
              <c:numCache>
                <c:formatCode>0.00E+00</c:formatCode>
                <c:ptCount val="10"/>
                <c:pt idx="0">
                  <c:v>7.3920000000000097E-3</c:v>
                </c:pt>
                <c:pt idx="1">
                  <c:v>4.8160000000000034E-3</c:v>
                </c:pt>
                <c:pt idx="2">
                  <c:v>7.0560000000000119E-3</c:v>
                </c:pt>
                <c:pt idx="3">
                  <c:v>8.6240000000000049E-3</c:v>
                </c:pt>
                <c:pt idx="4">
                  <c:v>9.5200000000000146E-3</c:v>
                </c:pt>
                <c:pt idx="5">
                  <c:v>7.7280000000000109E-3</c:v>
                </c:pt>
                <c:pt idx="6">
                  <c:v>5.0400000000000097E-3</c:v>
                </c:pt>
                <c:pt idx="7">
                  <c:v>3.5840000000000086E-3</c:v>
                </c:pt>
                <c:pt idx="8">
                  <c:v>6.9440000000000118E-3</c:v>
                </c:pt>
                <c:pt idx="9">
                  <c:v>1.0864000000000021E-2</c:v>
                </c:pt>
              </c:numCache>
            </c:numRef>
          </c:val>
        </c:ser>
        <c:ser>
          <c:idx val="1"/>
          <c:order val="1"/>
          <c:tx>
            <c:v>1 GeV/A</c:v>
          </c:tx>
          <c:spPr>
            <a:ln w="34734">
              <a:solidFill>
                <a:srgbClr val="3366FF"/>
              </a:solidFill>
              <a:prstDash val="solid"/>
            </a:ln>
          </c:spPr>
          <c:marker>
            <c:symbol val="square"/>
            <c:size val="8"/>
            <c:spPr>
              <a:solidFill>
                <a:srgbClr val="3366FF"/>
              </a:solidFill>
              <a:ln>
                <a:solidFill>
                  <a:srgbClr val="3366FF"/>
                </a:solidFill>
                <a:prstDash val="solid"/>
              </a:ln>
            </c:spPr>
          </c:marker>
          <c:errBars>
            <c:errDir val="y"/>
            <c:errBarType val="both"/>
            <c:errValType val="percentage"/>
            <c:val val="10"/>
            <c:spPr>
              <a:ln w="17367">
                <a:solidFill>
                  <a:srgbClr val="FF0000"/>
                </a:solidFill>
                <a:prstDash val="solid"/>
              </a:ln>
            </c:spPr>
          </c:errBars>
          <c:val>
            <c:numRef>
              <c:f>Лист1!$K$5:$K$14</c:f>
              <c:numCache>
                <c:formatCode>0.00E+00</c:formatCode>
                <c:ptCount val="10"/>
                <c:pt idx="0">
                  <c:v>1.0752500000000021E-2</c:v>
                </c:pt>
                <c:pt idx="1">
                  <c:v>5.8190000000000099E-3</c:v>
                </c:pt>
                <c:pt idx="2">
                  <c:v>1.0373E-2</c:v>
                </c:pt>
                <c:pt idx="3">
                  <c:v>1.4294500000000003E-2</c:v>
                </c:pt>
                <c:pt idx="4">
                  <c:v>1.4674E-2</c:v>
                </c:pt>
                <c:pt idx="5">
                  <c:v>1.29789E-2</c:v>
                </c:pt>
                <c:pt idx="6">
                  <c:v>7.8430000000000132E-3</c:v>
                </c:pt>
                <c:pt idx="7">
                  <c:v>5.3889000000000038E-3</c:v>
                </c:pt>
                <c:pt idx="8">
                  <c:v>8.7032000000000047E-3</c:v>
                </c:pt>
                <c:pt idx="9">
                  <c:v>1.5686000000000023E-2</c:v>
                </c:pt>
              </c:numCache>
            </c:numRef>
          </c:val>
        </c:ser>
        <c:ser>
          <c:idx val="2"/>
          <c:order val="2"/>
          <c:tx>
            <c:v>2 GeV/A</c:v>
          </c:tx>
          <c:spPr>
            <a:ln w="34734">
              <a:solidFill>
                <a:srgbClr val="339966"/>
              </a:solidFill>
              <a:prstDash val="solid"/>
            </a:ln>
          </c:spPr>
          <c:marker>
            <c:symbol val="triangle"/>
            <c:size val="8"/>
            <c:spPr>
              <a:solidFill>
                <a:srgbClr val="339966"/>
              </a:solidFill>
              <a:ln>
                <a:solidFill>
                  <a:srgbClr val="339966"/>
                </a:solidFill>
                <a:prstDash val="solid"/>
              </a:ln>
            </c:spPr>
          </c:marker>
          <c:errBars>
            <c:errDir val="y"/>
            <c:errBarType val="both"/>
            <c:errValType val="percentage"/>
            <c:val val="10"/>
            <c:spPr>
              <a:ln w="17367">
                <a:solidFill>
                  <a:srgbClr val="FF0000"/>
                </a:solidFill>
                <a:prstDash val="solid"/>
              </a:ln>
            </c:spPr>
          </c:errBars>
          <c:val>
            <c:numRef>
              <c:f>Лист1!$L$5:$L$14</c:f>
              <c:numCache>
                <c:formatCode>0.00E+00</c:formatCode>
                <c:ptCount val="10"/>
                <c:pt idx="0">
                  <c:v>2.0299500000000002E-2</c:v>
                </c:pt>
                <c:pt idx="1">
                  <c:v>1.1232000000000009E-2</c:v>
                </c:pt>
                <c:pt idx="2">
                  <c:v>2.0416500000000001E-2</c:v>
                </c:pt>
                <c:pt idx="3">
                  <c:v>2.7319500000000031E-2</c:v>
                </c:pt>
                <c:pt idx="4">
                  <c:v>3.2994000000000002E-2</c:v>
                </c:pt>
                <c:pt idx="5">
                  <c:v>2.6676000000000054E-2</c:v>
                </c:pt>
                <c:pt idx="6">
                  <c:v>1.8603000000000033E-2</c:v>
                </c:pt>
                <c:pt idx="7">
                  <c:v>1.0647000000000016E-2</c:v>
                </c:pt>
                <c:pt idx="8">
                  <c:v>1.9012500000000036E-2</c:v>
                </c:pt>
                <c:pt idx="9">
                  <c:v>3.4515000000000011E-2</c:v>
                </c:pt>
              </c:numCache>
            </c:numRef>
          </c:val>
        </c:ser>
        <c:ser>
          <c:idx val="3"/>
          <c:order val="3"/>
          <c:tx>
            <c:v>4 GeV/A</c:v>
          </c:tx>
          <c:spPr>
            <a:ln w="34734">
              <a:solidFill>
                <a:srgbClr val="FF0000"/>
              </a:solidFill>
              <a:prstDash val="solid"/>
            </a:ln>
          </c:spPr>
          <c:marker>
            <c:symbol val="circle"/>
            <c:size val="8"/>
            <c:spPr>
              <a:solidFill>
                <a:srgbClr val="FF0000"/>
              </a:solidFill>
              <a:ln>
                <a:solidFill>
                  <a:srgbClr val="FF0000"/>
                </a:solidFill>
                <a:prstDash val="solid"/>
              </a:ln>
            </c:spPr>
          </c:marker>
          <c:errBars>
            <c:errDir val="y"/>
            <c:errBarType val="both"/>
            <c:errValType val="percentage"/>
            <c:val val="10"/>
            <c:spPr>
              <a:ln w="17367">
                <a:solidFill>
                  <a:srgbClr val="FF0000"/>
                </a:solidFill>
                <a:prstDash val="solid"/>
              </a:ln>
            </c:spPr>
          </c:errBars>
          <c:val>
            <c:numRef>
              <c:f>Лист1!$M$5:$M$14</c:f>
              <c:numCache>
                <c:formatCode>0.00E+00</c:formatCode>
                <c:ptCount val="10"/>
                <c:pt idx="0">
                  <c:v>3.3327000000000002E-2</c:v>
                </c:pt>
                <c:pt idx="1">
                  <c:v>1.9573000000000021E-2</c:v>
                </c:pt>
                <c:pt idx="2">
                  <c:v>3.3856000000000011E-2</c:v>
                </c:pt>
                <c:pt idx="3">
                  <c:v>4.7610000000000034E-2</c:v>
                </c:pt>
                <c:pt idx="4">
                  <c:v>5.4487000000000133E-2</c:v>
                </c:pt>
                <c:pt idx="5">
                  <c:v>5.2900000000000093E-2</c:v>
                </c:pt>
                <c:pt idx="6">
                  <c:v>3.6501000000000061E-2</c:v>
                </c:pt>
                <c:pt idx="7">
                  <c:v>2.3805000000000052E-2</c:v>
                </c:pt>
                <c:pt idx="8">
                  <c:v>4.7610000000000034E-2</c:v>
                </c:pt>
                <c:pt idx="9">
                  <c:v>9.2046000000000044E-2</c:v>
                </c:pt>
              </c:numCache>
            </c:numRef>
          </c:val>
        </c:ser>
        <c:marker val="1"/>
        <c:axId val="125001088"/>
        <c:axId val="125015552"/>
      </c:lineChart>
      <c:catAx>
        <c:axId val="125001088"/>
        <c:scaling>
          <c:orientation val="minMax"/>
        </c:scaling>
        <c:axPos val="b"/>
        <c:minorGridlines>
          <c:spPr>
            <a:ln w="4342">
              <a:solidFill>
                <a:srgbClr val="969696"/>
              </a:solidFill>
              <a:prstDash val="solid"/>
            </a:ln>
          </c:spPr>
        </c:minorGridlines>
        <c:title>
          <c:tx>
            <c:rich>
              <a:bodyPr/>
              <a:lstStyle/>
              <a:p>
                <a:pPr>
                  <a:defRPr sz="2222" b="1" i="0" u="none" strike="noStrike" baseline="0">
                    <a:solidFill>
                      <a:srgbClr val="000000"/>
                    </a:solidFill>
                    <a:latin typeface="Arial Cyr"/>
                    <a:ea typeface="Arial Cyr"/>
                    <a:cs typeface="Arial Cyr"/>
                  </a:defRPr>
                </a:pPr>
                <a:r>
                  <a:rPr lang="en-US" sz="1800" b="1" i="0" u="none" strike="noStrike" baseline="0" dirty="0" smtClean="0">
                    <a:solidFill>
                      <a:srgbClr val="7030A0"/>
                    </a:solidFill>
                  </a:rPr>
                  <a:t>position number </a:t>
                </a:r>
                <a:endParaRPr lang="ru-RU" sz="1800" dirty="0">
                  <a:solidFill>
                    <a:srgbClr val="7030A0"/>
                  </a:solidFill>
                </a:endParaRPr>
              </a:p>
            </c:rich>
          </c:tx>
          <c:layout>
            <c:manualLayout>
              <c:xMode val="edge"/>
              <c:yMode val="edge"/>
              <c:x val="0.39922233158355291"/>
              <c:y val="0.94629184605562666"/>
            </c:manualLayout>
          </c:layout>
          <c:spPr>
            <a:noFill/>
            <a:ln w="34734">
              <a:noFill/>
            </a:ln>
          </c:spPr>
        </c:title>
        <c:numFmt formatCode="General" sourceLinked="1"/>
        <c:majorTickMark val="none"/>
        <c:minorTickMark val="out"/>
        <c:tickLblPos val="nextTo"/>
        <c:spPr>
          <a:noFill/>
          <a:ln w="4342">
            <a:solidFill>
              <a:srgbClr val="808080"/>
            </a:solidFill>
            <a:prstDash val="solid"/>
          </a:ln>
        </c:spPr>
        <c:txPr>
          <a:bodyPr rot="0" vert="horz"/>
          <a:lstStyle/>
          <a:p>
            <a:pPr>
              <a:defRPr sz="1641" b="1" i="0" u="none" strike="noStrike" baseline="0">
                <a:solidFill>
                  <a:srgbClr val="000000"/>
                </a:solidFill>
                <a:latin typeface="Arial Cyr"/>
                <a:ea typeface="Arial Cyr"/>
                <a:cs typeface="Arial Cyr"/>
              </a:defRPr>
            </a:pPr>
            <a:endParaRPr lang="ru-RU"/>
          </a:p>
        </c:txPr>
        <c:crossAx val="125015552"/>
        <c:crosses val="autoZero"/>
        <c:auto val="1"/>
        <c:lblAlgn val="ctr"/>
        <c:lblOffset val="100"/>
        <c:tickLblSkip val="1"/>
        <c:tickMarkSkip val="1"/>
      </c:catAx>
      <c:valAx>
        <c:axId val="125015552"/>
        <c:scaling>
          <c:orientation val="minMax"/>
        </c:scaling>
        <c:axPos val="l"/>
        <c:majorGridlines>
          <c:spPr>
            <a:ln w="4342">
              <a:solidFill>
                <a:srgbClr val="969696"/>
              </a:solidFill>
              <a:prstDash val="solid"/>
            </a:ln>
          </c:spPr>
        </c:majorGridlines>
        <c:title>
          <c:tx>
            <c:rich>
              <a:bodyPr/>
              <a:lstStyle/>
              <a:p>
                <a:pPr>
                  <a:defRPr sz="2222" b="1" i="0" u="none" strike="noStrike" baseline="0">
                    <a:solidFill>
                      <a:srgbClr val="000000"/>
                    </a:solidFill>
                    <a:latin typeface="Arial Cyr"/>
                    <a:ea typeface="Arial Cyr"/>
                    <a:cs typeface="Arial Cyr"/>
                  </a:defRPr>
                </a:pPr>
                <a:r>
                  <a:rPr lang="en-US" sz="1400" b="0" i="0" u="none" strike="noStrike" baseline="0" dirty="0" smtClean="0">
                    <a:solidFill>
                      <a:srgbClr val="7030A0"/>
                    </a:solidFill>
                  </a:rPr>
                  <a:t>Flow  </a:t>
                </a:r>
                <a:r>
                  <a:rPr lang="en-US" sz="1400" b="0" dirty="0" smtClean="0">
                    <a:solidFill>
                      <a:srgbClr val="7030A0"/>
                    </a:solidFill>
                  </a:rPr>
                  <a:t>n</a:t>
                </a:r>
                <a:r>
                  <a:rPr lang="en-US" sz="1000" dirty="0">
                    <a:solidFill>
                      <a:srgbClr val="7030A0"/>
                    </a:solidFill>
                  </a:rPr>
                  <a:t>/(sm^2*d)</a:t>
                </a:r>
              </a:p>
            </c:rich>
          </c:tx>
          <c:layout>
            <c:manualLayout>
              <c:xMode val="edge"/>
              <c:yMode val="edge"/>
              <c:x val="8.840864440078585E-3"/>
              <c:y val="0.36825885978428435"/>
            </c:manualLayout>
          </c:layout>
          <c:spPr>
            <a:noFill/>
            <a:ln w="34734">
              <a:noFill/>
            </a:ln>
          </c:spPr>
        </c:title>
        <c:numFmt formatCode="0.E+00" sourceLinked="0"/>
        <c:tickLblPos val="nextTo"/>
        <c:spPr>
          <a:ln w="4342">
            <a:solidFill>
              <a:srgbClr val="808080"/>
            </a:solidFill>
            <a:prstDash val="solid"/>
          </a:ln>
        </c:spPr>
        <c:txPr>
          <a:bodyPr rot="0" vert="horz"/>
          <a:lstStyle/>
          <a:p>
            <a:pPr>
              <a:defRPr sz="1100" b="0" i="0" u="none" strike="noStrike" baseline="0">
                <a:solidFill>
                  <a:srgbClr val="000000"/>
                </a:solidFill>
                <a:latin typeface="Arial Cyr"/>
                <a:ea typeface="Arial Cyr"/>
                <a:cs typeface="Arial Cyr"/>
              </a:defRPr>
            </a:pPr>
            <a:endParaRPr lang="ru-RU"/>
          </a:p>
        </c:txPr>
        <c:crossAx val="125001088"/>
        <c:crosses val="autoZero"/>
        <c:crossBetween val="between"/>
        <c:majorUnit val="1.0000000000000021E-2"/>
      </c:valAx>
      <c:spPr>
        <a:noFill/>
        <a:ln w="17367">
          <a:solidFill>
            <a:srgbClr val="808080"/>
          </a:solidFill>
          <a:prstDash val="solid"/>
        </a:ln>
      </c:spPr>
    </c:plotArea>
    <c:legend>
      <c:legendPos val="r"/>
      <c:layout>
        <c:manualLayout>
          <c:xMode val="edge"/>
          <c:yMode val="edge"/>
          <c:x val="0.11628466754155754"/>
          <c:y val="0.18807127539411003"/>
          <c:w val="0.19599431321084881"/>
          <c:h val="0.22222584183214147"/>
        </c:manualLayout>
      </c:layout>
      <c:spPr>
        <a:solidFill>
          <a:srgbClr val="FFFFFF"/>
        </a:solidFill>
        <a:ln w="4342">
          <a:solidFill>
            <a:srgbClr val="000000"/>
          </a:solidFill>
          <a:prstDash val="solid"/>
        </a:ln>
      </c:spPr>
      <c:txPr>
        <a:bodyPr/>
        <a:lstStyle/>
        <a:p>
          <a:pPr>
            <a:defRPr sz="1504" b="1" i="0" u="none" strike="noStrike" baseline="0">
              <a:solidFill>
                <a:srgbClr val="000000"/>
              </a:solidFill>
              <a:latin typeface="Arial Cyr"/>
              <a:ea typeface="Arial Cyr"/>
              <a:cs typeface="Arial Cyr"/>
            </a:defRPr>
          </a:pPr>
          <a:endParaRPr lang="ru-RU"/>
        </a:p>
      </c:txPr>
    </c:legend>
    <c:plotVisOnly val="1"/>
    <c:dispBlanksAs val="gap"/>
  </c:chart>
  <c:spPr>
    <a:solidFill>
      <a:prstClr val="white">
        <a:alpha val="70000"/>
      </a:prstClr>
    </a:solidFill>
    <a:ln>
      <a:noFill/>
    </a:ln>
  </c:spPr>
  <c:txPr>
    <a:bodyPr/>
    <a:lstStyle/>
    <a:p>
      <a:pPr>
        <a:defRPr sz="2154" b="0" i="0" u="none" strike="noStrike" baseline="0">
          <a:solidFill>
            <a:srgbClr val="000000"/>
          </a:solidFill>
          <a:latin typeface="Arial Cyr"/>
          <a:ea typeface="Arial Cyr"/>
          <a:cs typeface="Arial Cyr"/>
        </a:defRPr>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D46C41-5E49-4DD4-9BE0-155F19432628}" type="datetimeFigureOut">
              <a:rPr lang="ru-RU" smtClean="0"/>
              <a:pPr/>
              <a:t>07.12.2016</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C73F7C-CC3E-46D4-A7AB-9CEA0AC1050E}"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6D9B08-5FAE-4CAD-8E71-1913CEAC7286}" type="slidenum">
              <a:rPr lang="ru-RU" smtClean="0"/>
              <a:pPr fontAlgn="base">
                <a:spcBef>
                  <a:spcPct val="0"/>
                </a:spcBef>
                <a:spcAft>
                  <a:spcPct val="0"/>
                </a:spcAft>
                <a:defRPr/>
              </a:pPr>
              <a:t>11</a:t>
            </a:fld>
            <a:endParaRPr lang="ru-RU"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A3AEFF-BBD3-4347-946B-4F5ACB803736}" type="slidenum">
              <a:rPr lang="ru-RU"/>
              <a:pPr fontAlgn="base">
                <a:spcBef>
                  <a:spcPct val="0"/>
                </a:spcBef>
                <a:spcAft>
                  <a:spcPct val="0"/>
                </a:spcAft>
                <a:defRPr/>
              </a:pPr>
              <a:t>56</a:t>
            </a:fld>
            <a:endParaRPr lang="ru-RU"/>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24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EA3578-ADC2-4F0A-9CA1-98C8E2C81C3C}" type="slidenum">
              <a:rPr lang="ru-RU"/>
              <a:pPr fontAlgn="base">
                <a:spcBef>
                  <a:spcPct val="0"/>
                </a:spcBef>
                <a:spcAft>
                  <a:spcPct val="0"/>
                </a:spcAft>
                <a:defRPr/>
              </a:pPr>
              <a:t>15</a:t>
            </a:fld>
            <a:endParaRPr lang="ru-RU"/>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945FD2-CAAC-48E3-B88C-5EDECE9F0FBC}" type="slidenum">
              <a:rPr lang="ru-RU" smtClean="0"/>
              <a:pPr fontAlgn="base">
                <a:spcBef>
                  <a:spcPct val="0"/>
                </a:spcBef>
                <a:spcAft>
                  <a:spcPct val="0"/>
                </a:spcAft>
                <a:defRPr/>
              </a:pPr>
              <a:t>35</a:t>
            </a:fld>
            <a:endParaRPr lang="ru-RU"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7685C4-D2C2-4882-94A8-521BF0FB9F35}" type="slidenum">
              <a:rPr lang="ru-RU" smtClean="0"/>
              <a:pPr fontAlgn="base">
                <a:spcBef>
                  <a:spcPct val="0"/>
                </a:spcBef>
                <a:spcAft>
                  <a:spcPct val="0"/>
                </a:spcAft>
                <a:defRPr/>
              </a:pPr>
              <a:t>36</a:t>
            </a:fld>
            <a:endParaRPr lang="ru-RU" smtClean="0"/>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CE11F-00CC-454C-BB3A-03CDD13A8A75}" type="slidenum">
              <a:rPr lang="ru-RU" smtClean="0"/>
              <a:pPr fontAlgn="base">
                <a:spcBef>
                  <a:spcPct val="0"/>
                </a:spcBef>
                <a:spcAft>
                  <a:spcPct val="0"/>
                </a:spcAft>
                <a:defRPr/>
              </a:pPr>
              <a:t>37</a:t>
            </a:fld>
            <a:endParaRPr lang="ru-RU" smtClean="0"/>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89767D-6B9F-483E-9221-32076A4520E2}" type="slidenum">
              <a:rPr lang="ru-RU"/>
              <a:pPr fontAlgn="base">
                <a:spcBef>
                  <a:spcPct val="0"/>
                </a:spcBef>
                <a:spcAft>
                  <a:spcPct val="0"/>
                </a:spcAft>
                <a:defRPr/>
              </a:pPr>
              <a:t>38</a:t>
            </a:fld>
            <a:endParaRPr lang="ru-RU"/>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B4E536-24B6-4851-AABD-E66054169283}" type="slidenum">
              <a:rPr lang="ru-RU"/>
              <a:pPr fontAlgn="base">
                <a:spcBef>
                  <a:spcPct val="0"/>
                </a:spcBef>
                <a:spcAft>
                  <a:spcPct val="0"/>
                </a:spcAft>
                <a:defRPr/>
              </a:pPr>
              <a:t>45</a:t>
            </a:fld>
            <a:endParaRPr lang="ru-RU"/>
          </a:p>
        </p:txBody>
      </p:sp>
      <p:sp>
        <p:nvSpPr>
          <p:cNvPr id="113667" name="Rectangle 8"/>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buFont typeface="Times New Roman" pitchFamily="18" charset="0"/>
              <a:buNone/>
            </a:pPr>
            <a:fld id="{056AB872-4CBA-485A-AB30-3A1CCA216BEF}" type="slidenum">
              <a:rPr lang="en-GB" sz="1200">
                <a:latin typeface="Calibri" pitchFamily="34" charset="0"/>
                <a:cs typeface="Lucida Sans Unicode" pitchFamily="34" charset="0"/>
              </a:rPr>
              <a:pPr algn="r">
                <a:buFont typeface="Times New Roman" pitchFamily="18" charset="0"/>
                <a:buNone/>
              </a:pPr>
              <a:t>45</a:t>
            </a:fld>
            <a:endParaRPr lang="en-GB" sz="1200">
              <a:latin typeface="Calibri" pitchFamily="34" charset="0"/>
              <a:cs typeface="Lucida Sans Unicode" pitchFamily="34" charset="0"/>
            </a:endParaRPr>
          </a:p>
        </p:txBody>
      </p:sp>
      <p:sp>
        <p:nvSpPr>
          <p:cNvPr id="113668" name="Text Box 1"/>
          <p:cNvSpPr txBox="1">
            <a:spLocks noChangeArrowheads="1"/>
          </p:cNvSpPr>
          <p:nvPr/>
        </p:nvSpPr>
        <p:spPr bwMode="auto">
          <a:xfrm>
            <a:off x="3886200" y="8686800"/>
            <a:ext cx="2971800" cy="457200"/>
          </a:xfrm>
          <a:prstGeom prst="rect">
            <a:avLst/>
          </a:prstGeom>
          <a:noFill/>
          <a:ln w="9525">
            <a:noFill/>
            <a:round/>
            <a:headEnd/>
            <a:tailEnd/>
          </a:ln>
        </p:spPr>
        <p:txBody>
          <a:bodyPr lIns="90000" tIns="46800" rIns="90000" bIns="46800" anchor="b"/>
          <a:lstStyle/>
          <a:p>
            <a:pPr algn="r">
              <a:buClr>
                <a:srgbClr val="000000"/>
              </a:buClr>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A85254D-EF47-4C3D-B48B-3531750EF198}" type="slidenum">
              <a:rPr lang="en-GB" sz="1200">
                <a:solidFill>
                  <a:srgbClr val="4B2500"/>
                </a:solidFill>
                <a:latin typeface="Calibri" pitchFamily="34" charset="0"/>
                <a:cs typeface="Lucida Sans Unicode" pitchFamily="34" charset="0"/>
              </a:rPr>
              <a:pPr algn="r">
                <a:buClr>
                  <a:srgbClr val="000000"/>
                </a:buClr>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45</a:t>
            </a:fld>
            <a:endParaRPr lang="en-GB" sz="1200">
              <a:solidFill>
                <a:srgbClr val="4B2500"/>
              </a:solidFill>
              <a:latin typeface="Calibri" pitchFamily="34" charset="0"/>
              <a:cs typeface="Lucida Sans Unicode" pitchFamily="34" charset="0"/>
            </a:endParaRPr>
          </a:p>
        </p:txBody>
      </p:sp>
      <p:sp>
        <p:nvSpPr>
          <p:cNvPr id="113669" name="Text Box 2"/>
          <p:cNvSpPr txBox="1">
            <a:spLocks noChangeArrowheads="1"/>
          </p:cNvSpPr>
          <p:nvPr/>
        </p:nvSpPr>
        <p:spPr bwMode="auto">
          <a:xfrm>
            <a:off x="996950" y="685800"/>
            <a:ext cx="4864100" cy="3429000"/>
          </a:xfrm>
          <a:prstGeom prst="rect">
            <a:avLst/>
          </a:prstGeom>
          <a:solidFill>
            <a:srgbClr val="FFFFFF"/>
          </a:solidFill>
          <a:ln w="9360">
            <a:solidFill>
              <a:srgbClr val="000000"/>
            </a:solidFill>
            <a:miter lim="800000"/>
            <a:headEnd/>
            <a:tailEnd/>
          </a:ln>
        </p:spPr>
        <p:txBody>
          <a:bodyPr wrap="none" anchor="ctr"/>
          <a:lstStyle/>
          <a:p>
            <a:pPr>
              <a:buClr>
                <a:srgbClr val="4B2500"/>
              </a:buClr>
              <a:buFont typeface="Garamond" pitchFamily="18" charset="0"/>
              <a:buNone/>
            </a:pPr>
            <a:endParaRPr lang="ru-RU">
              <a:latin typeface="Calibri" pitchFamily="34" charset="0"/>
              <a:cs typeface="Lucida Sans Unicode" pitchFamily="34" charset="0"/>
            </a:endParaRPr>
          </a:p>
        </p:txBody>
      </p:sp>
      <p:sp>
        <p:nvSpPr>
          <p:cNvPr id="113670" name="Rectangle 3"/>
          <p:cNvSpPr>
            <a:spLocks noGrp="1" noChangeArrowheads="1"/>
          </p:cNvSpPr>
          <p:nvPr>
            <p:ph type="body"/>
          </p:nvPr>
        </p:nvSpPr>
        <p:spPr bwMode="auto">
          <a:xfrm>
            <a:off x="914400" y="4343400"/>
            <a:ext cx="5027613" cy="4113213"/>
          </a:xfrm>
          <a:noFill/>
          <a:ln>
            <a:solidFill>
              <a:srgbClr val="000000"/>
            </a:solidFill>
            <a:miter lim="800000"/>
            <a:headEnd/>
            <a:tailEnd/>
          </a:ln>
        </p:spPr>
        <p:txBody>
          <a:bodyPr wrap="none" numCol="1" anchor="ctr"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9F4D8C-4E80-4235-98D2-5FBFB4647257}" type="slidenum">
              <a:rPr lang="ru-RU"/>
              <a:pPr fontAlgn="base">
                <a:spcBef>
                  <a:spcPct val="0"/>
                </a:spcBef>
                <a:spcAft>
                  <a:spcPct val="0"/>
                </a:spcAft>
                <a:defRPr/>
              </a:pPr>
              <a:t>55</a:t>
            </a:fld>
            <a:endParaRPr lang="ru-RU"/>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E2ECA616-6D61-42F1-80A4-5E010006E9D9}"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ytuł, 2 elementy zawartości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85800" y="228600"/>
            <a:ext cx="7772400" cy="1219200"/>
          </a:xfrm>
        </p:spPr>
        <p:txBody>
          <a:bodyPr/>
          <a:lstStyle/>
          <a:p>
            <a:r>
              <a:rPr lang="pl-PL" smtClean="0"/>
              <a:t>Kliknij, aby edytować styl</a:t>
            </a:r>
            <a:endParaRPr lang="pl-PL"/>
          </a:p>
        </p:txBody>
      </p:sp>
      <p:sp>
        <p:nvSpPr>
          <p:cNvPr id="3" name="Symbol zastępczy zawartości 2"/>
          <p:cNvSpPr>
            <a:spLocks noGrp="1"/>
          </p:cNvSpPr>
          <p:nvPr>
            <p:ph sz="quarter" idx="1"/>
          </p:nvPr>
        </p:nvSpPr>
        <p:spPr>
          <a:xfrm>
            <a:off x="685800" y="1641475"/>
            <a:ext cx="3810000" cy="21510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685800" y="3944938"/>
            <a:ext cx="3810000" cy="215106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half" idx="3"/>
          </p:nvPr>
        </p:nvSpPr>
        <p:spPr>
          <a:xfrm>
            <a:off x="4648200" y="1641475"/>
            <a:ext cx="3810000" cy="44545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Rectangle 9"/>
          <p:cNvSpPr>
            <a:spLocks noGrp="1" noChangeArrowheads="1"/>
          </p:cNvSpPr>
          <p:nvPr>
            <p:ph type="dt" sz="half" idx="10"/>
          </p:nvPr>
        </p:nvSpPr>
        <p:spPr>
          <a:ln/>
        </p:spPr>
        <p:txBody>
          <a:bodyPr/>
          <a:lstStyle>
            <a:lvl1pPr>
              <a:defRPr/>
            </a:lvl1pPr>
          </a:lstStyle>
          <a:p>
            <a:pPr>
              <a:defRPr/>
            </a:pPr>
            <a:endParaRPr lang="pl-PL"/>
          </a:p>
        </p:txBody>
      </p:sp>
      <p:sp>
        <p:nvSpPr>
          <p:cNvPr id="7" name="Rectangle 10"/>
          <p:cNvSpPr>
            <a:spLocks noGrp="1" noChangeArrowheads="1"/>
          </p:cNvSpPr>
          <p:nvPr>
            <p:ph type="ftr" sz="quarter" idx="11"/>
          </p:nvPr>
        </p:nvSpPr>
        <p:spPr>
          <a:ln/>
        </p:spPr>
        <p:txBody>
          <a:bodyPr/>
          <a:lstStyle>
            <a:lvl1pPr>
              <a:defRPr/>
            </a:lvl1pPr>
          </a:lstStyle>
          <a:p>
            <a:pPr>
              <a:defRPr/>
            </a:pPr>
            <a:r>
              <a:rPr lang="pl-PL" smtClean="0"/>
              <a:t>ISINN-24 23-27 May 2016 </a:t>
            </a:r>
            <a:endParaRPr lang="pl-PL"/>
          </a:p>
        </p:txBody>
      </p:sp>
      <p:sp>
        <p:nvSpPr>
          <p:cNvPr id="8" name="Rectangle 11"/>
          <p:cNvSpPr>
            <a:spLocks noGrp="1" noChangeArrowheads="1"/>
          </p:cNvSpPr>
          <p:nvPr>
            <p:ph type="sldNum" sz="quarter" idx="12"/>
          </p:nvPr>
        </p:nvSpPr>
        <p:spPr>
          <a:ln/>
        </p:spPr>
        <p:txBody>
          <a:bodyPr/>
          <a:lstStyle>
            <a:lvl1pPr>
              <a:defRPr/>
            </a:lvl1pPr>
          </a:lstStyle>
          <a:p>
            <a:pPr>
              <a:defRPr/>
            </a:pPr>
            <a:fld id="{DE51F09D-937A-42D8-895C-36975A76F724}"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35F87-39A5-4816-A198-8EC5EEA0D450}" type="datetimeFigureOut">
              <a:rPr lang="ru-RU" smtClean="0"/>
              <a:pPr/>
              <a:t>07.12.2016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EF36C6-B2FA-413A-9FF1-4CC85B85758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35F87-39A5-4816-A198-8EC5EEA0D450}" type="datetimeFigureOut">
              <a:rPr lang="ru-RU" smtClean="0"/>
              <a:pPr/>
              <a:t>07.12.2016</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F36C6-B2FA-413A-9FF1-4CC85B85758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Microsoft_Office_Word_97_-_2003_Document1.doc"/><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oleObject" Target="../embeddings/Microsoft_Office_Word_97_-_2003_Document3.doc"/></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1142984"/>
            <a:ext cx="7772400" cy="3429024"/>
          </a:xfrm>
        </p:spPr>
        <p:txBody>
          <a:bodyPr>
            <a:normAutofit fontScale="90000"/>
            <a:scene3d>
              <a:camera prst="orthographicFront"/>
              <a:lightRig rig="chilly" dir="t"/>
            </a:scene3d>
            <a:sp3d extrusionH="57150">
              <a:bevelT w="38100" h="38100" prst="angle"/>
            </a:sp3d>
          </a:bodyPr>
          <a:lstStyle/>
          <a:p>
            <a:r>
              <a:rPr lang="en-US" b="1" dirty="0" smtClean="0">
                <a:ln>
                  <a:solidFill>
                    <a:schemeClr val="bg1">
                      <a:alpha val="85000"/>
                    </a:schemeClr>
                  </a:solidFill>
                </a:ln>
                <a:solidFill>
                  <a:srgbClr val="00FFCC"/>
                </a:solidFill>
                <a:effectLst>
                  <a:innerShdw blurRad="63500" dist="50800">
                    <a:prstClr val="black">
                      <a:alpha val="50000"/>
                    </a:prstClr>
                  </a:innerShdw>
                </a:effectLst>
              </a:rPr>
              <a:t>Area of applied technologies and scientific infrastructure at the accelerator complex NICA</a:t>
            </a:r>
            <a:r>
              <a:rPr lang="ru-RU" b="1" dirty="0" smtClean="0">
                <a:ln>
                  <a:solidFill>
                    <a:schemeClr val="bg1">
                      <a:alpha val="85000"/>
                    </a:schemeClr>
                  </a:solidFill>
                </a:ln>
                <a:solidFill>
                  <a:srgbClr val="00FFCC"/>
                </a:solidFill>
                <a:effectLst>
                  <a:outerShdw blurRad="38100" dist="38100" dir="2700000" algn="tl">
                    <a:srgbClr val="000000">
                      <a:alpha val="43137"/>
                    </a:srgbClr>
                  </a:outerShdw>
                </a:effectLst>
              </a:rPr>
              <a:t/>
            </a:r>
            <a:br>
              <a:rPr lang="ru-RU" b="1" dirty="0" smtClean="0">
                <a:ln>
                  <a:solidFill>
                    <a:schemeClr val="bg1">
                      <a:alpha val="85000"/>
                    </a:schemeClr>
                  </a:solidFill>
                </a:ln>
                <a:solidFill>
                  <a:srgbClr val="00FFCC"/>
                </a:solidFill>
                <a:effectLst>
                  <a:outerShdw blurRad="38100" dist="38100" dir="2700000" algn="tl">
                    <a:srgbClr val="000000">
                      <a:alpha val="43137"/>
                    </a:srgbClr>
                  </a:outerShdw>
                </a:effectLst>
              </a:rPr>
            </a:br>
            <a:r>
              <a:rPr lang="ru-RU" b="1" dirty="0" smtClean="0">
                <a:ln>
                  <a:solidFill>
                    <a:schemeClr val="bg1">
                      <a:alpha val="85000"/>
                    </a:schemeClr>
                  </a:solidFill>
                </a:ln>
                <a:solidFill>
                  <a:srgbClr val="00FFCC"/>
                </a:solidFill>
                <a:effectLst>
                  <a:outerShdw blurRad="38100" dist="38100" dir="2700000" algn="tl">
                    <a:srgbClr val="000000">
                      <a:alpha val="43137"/>
                    </a:srgbClr>
                  </a:outerShdw>
                </a:effectLst>
              </a:rPr>
              <a:t/>
            </a:r>
            <a:br>
              <a:rPr lang="ru-RU" b="1" dirty="0" smtClean="0">
                <a:ln>
                  <a:solidFill>
                    <a:schemeClr val="bg1">
                      <a:alpha val="85000"/>
                    </a:schemeClr>
                  </a:solidFill>
                </a:ln>
                <a:solidFill>
                  <a:srgbClr val="00FFCC"/>
                </a:solidFill>
                <a:effectLst>
                  <a:outerShdw blurRad="38100" dist="38100" dir="2700000" algn="tl">
                    <a:srgbClr val="000000">
                      <a:alpha val="43137"/>
                    </a:srgbClr>
                  </a:outerShdw>
                </a:effectLst>
              </a:rPr>
            </a:br>
            <a:r>
              <a:rPr lang="en-US" sz="3100" b="1" dirty="0" err="1" smtClean="0">
                <a:ln>
                  <a:solidFill>
                    <a:schemeClr val="bg1">
                      <a:alpha val="85000"/>
                    </a:schemeClr>
                  </a:solidFill>
                </a:ln>
                <a:solidFill>
                  <a:srgbClr val="00CCFF"/>
                </a:solidFill>
                <a:effectLst>
                  <a:innerShdw blurRad="63500" dist="50800">
                    <a:prstClr val="black">
                      <a:alpha val="50000"/>
                    </a:prstClr>
                  </a:innerShdw>
                </a:effectLst>
              </a:rPr>
              <a:t>S.Tyutyunnikov</a:t>
            </a:r>
            <a:r>
              <a:rPr lang="en-US" sz="3100" b="1" dirty="0" smtClean="0">
                <a:ln>
                  <a:solidFill>
                    <a:schemeClr val="bg1">
                      <a:alpha val="85000"/>
                    </a:schemeClr>
                  </a:solidFill>
                </a:ln>
                <a:solidFill>
                  <a:srgbClr val="00CCFF"/>
                </a:solidFill>
                <a:effectLst>
                  <a:innerShdw blurRad="63500" dist="50800">
                    <a:prstClr val="black">
                      <a:alpha val="50000"/>
                    </a:prstClr>
                  </a:innerShdw>
                </a:effectLst>
              </a:rPr>
              <a:t/>
            </a:r>
            <a:br>
              <a:rPr lang="en-US" sz="3100" b="1" dirty="0" smtClean="0">
                <a:ln>
                  <a:solidFill>
                    <a:schemeClr val="bg1">
                      <a:alpha val="85000"/>
                    </a:schemeClr>
                  </a:solidFill>
                </a:ln>
                <a:solidFill>
                  <a:srgbClr val="00CCFF"/>
                </a:solidFill>
                <a:effectLst>
                  <a:innerShdw blurRad="63500" dist="50800">
                    <a:prstClr val="black">
                      <a:alpha val="50000"/>
                    </a:prstClr>
                  </a:innerShdw>
                </a:effectLst>
              </a:rPr>
            </a:br>
            <a:r>
              <a:rPr lang="en-US" sz="3100" b="1" dirty="0" smtClean="0">
                <a:ln>
                  <a:solidFill>
                    <a:schemeClr val="bg1">
                      <a:alpha val="85000"/>
                    </a:schemeClr>
                  </a:solidFill>
                </a:ln>
                <a:solidFill>
                  <a:srgbClr val="00CCFF"/>
                </a:solidFill>
                <a:effectLst>
                  <a:innerShdw blurRad="63500" dist="50800">
                    <a:prstClr val="black">
                      <a:alpha val="50000"/>
                    </a:prstClr>
                  </a:innerShdw>
                </a:effectLst>
              </a:rPr>
              <a:t>LHEP JINR</a:t>
            </a:r>
            <a:endParaRPr lang="ru-RU" sz="3100" b="1" dirty="0">
              <a:ln>
                <a:solidFill>
                  <a:schemeClr val="bg1">
                    <a:alpha val="85000"/>
                  </a:schemeClr>
                </a:solidFill>
              </a:ln>
              <a:solidFill>
                <a:srgbClr val="00CCFF"/>
              </a:solidFill>
              <a:effectLst>
                <a:innerShdw blurRad="63500" dist="50800">
                  <a:prstClr val="black">
                    <a:alpha val="50000"/>
                  </a:prstClr>
                </a:innerShdw>
              </a:effectLst>
            </a:endParaRPr>
          </a:p>
        </p:txBody>
      </p:sp>
      <p:sp>
        <p:nvSpPr>
          <p:cNvPr id="3" name="TextBox 2"/>
          <p:cNvSpPr txBox="1"/>
          <p:nvPr/>
        </p:nvSpPr>
        <p:spPr>
          <a:xfrm>
            <a:off x="6429388" y="6143644"/>
            <a:ext cx="2500330" cy="369332"/>
          </a:xfrm>
          <a:prstGeom prst="rect">
            <a:avLst/>
          </a:prstGeom>
          <a:noFill/>
        </p:spPr>
        <p:txBody>
          <a:bodyPr wrap="square" rtlCol="0">
            <a:spAutoFit/>
          </a:bodyPr>
          <a:lstStyle/>
          <a:p>
            <a:r>
              <a:rPr lang="en-US" dirty="0" smtClean="0">
                <a:solidFill>
                  <a:srgbClr val="00FFCC"/>
                </a:solidFill>
              </a:rPr>
              <a:t>12-13 December 2016</a:t>
            </a:r>
            <a:endParaRPr lang="ru-RU" dirty="0">
              <a:solidFill>
                <a:srgbClr val="00FFC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Group 36"/>
          <p:cNvGrpSpPr>
            <a:grpSpLocks/>
          </p:cNvGrpSpPr>
          <p:nvPr/>
        </p:nvGrpSpPr>
        <p:grpSpPr bwMode="auto">
          <a:xfrm>
            <a:off x="685800" y="214313"/>
            <a:ext cx="8315325" cy="6500812"/>
            <a:chOff x="685800" y="214290"/>
            <a:chExt cx="8315324" cy="6500858"/>
          </a:xfrm>
          <a:noFill/>
        </p:grpSpPr>
        <p:sp>
          <p:nvSpPr>
            <p:cNvPr id="31747" name="Text Box 235"/>
            <p:cNvSpPr txBox="1">
              <a:spLocks noChangeArrowheads="1"/>
            </p:cNvSpPr>
            <p:nvPr/>
          </p:nvSpPr>
          <p:spPr bwMode="auto">
            <a:xfrm>
              <a:off x="685800" y="214290"/>
              <a:ext cx="7772400" cy="585204"/>
            </a:xfrm>
            <a:prstGeom prst="rect">
              <a:avLst/>
            </a:prstGeom>
            <a:grpFill/>
            <a:ln w="9525" algn="ctr">
              <a:noFill/>
              <a:miter lim="800000"/>
              <a:headEnd/>
              <a:tailEnd/>
            </a:ln>
          </p:spPr>
          <p:txBody>
            <a:bodyPr>
              <a:spAutoFit/>
              <a:scene3d>
                <a:camera prst="orthographicFront"/>
                <a:lightRig rig="threePt" dir="t"/>
              </a:scene3d>
              <a:sp3d extrusionH="57150">
                <a:bevelT w="38100" h="38100"/>
              </a:sp3d>
            </a:bodyPr>
            <a:lstStyle/>
            <a:p>
              <a:pPr>
                <a:spcBef>
                  <a:spcPct val="50000"/>
                </a:spcBef>
              </a:pPr>
              <a:r>
                <a:rPr lang="en-US" sz="3200" b="1" dirty="0">
                  <a:solidFill>
                    <a:srgbClr val="FFFF00"/>
                  </a:solidFill>
                  <a:latin typeface="Bookman Old Style" pitchFamily="18" charset="0"/>
                </a:rPr>
                <a:t>NICA scheme</a:t>
              </a:r>
              <a:endParaRPr lang="ru-RU" sz="3200" b="1" dirty="0">
                <a:solidFill>
                  <a:srgbClr val="FFFF00"/>
                </a:solidFill>
                <a:latin typeface="Bookman Old Style" pitchFamily="18" charset="0"/>
              </a:endParaRPr>
            </a:p>
          </p:txBody>
        </p:sp>
        <p:sp>
          <p:nvSpPr>
            <p:cNvPr id="31748" name="AutoShape 8"/>
            <p:cNvSpPr>
              <a:spLocks noChangeAspect="1" noChangeArrowheads="1"/>
            </p:cNvSpPr>
            <p:nvPr/>
          </p:nvSpPr>
          <p:spPr bwMode="auto">
            <a:xfrm>
              <a:off x="997497" y="902765"/>
              <a:ext cx="7343460" cy="5740944"/>
            </a:xfrm>
            <a:prstGeom prst="rect">
              <a:avLst/>
            </a:prstGeom>
            <a:grpFill/>
            <a:ln w="19050">
              <a:solidFill>
                <a:srgbClr val="CC0000"/>
              </a:solidFill>
              <a:miter lim="800000"/>
              <a:headEnd/>
              <a:tailEnd/>
            </a:ln>
          </p:spPr>
          <p:txBody>
            <a:bodyPr/>
            <a:lstStyle/>
            <a:p>
              <a:endParaRPr lang="ru-RU"/>
            </a:p>
          </p:txBody>
        </p:sp>
        <p:sp>
          <p:nvSpPr>
            <p:cNvPr id="31749" name="Line 9"/>
            <p:cNvSpPr>
              <a:spLocks noChangeShapeType="1"/>
            </p:cNvSpPr>
            <p:nvPr/>
          </p:nvSpPr>
          <p:spPr bwMode="auto">
            <a:xfrm flipV="1">
              <a:off x="6004661" y="1206320"/>
              <a:ext cx="915073" cy="1565"/>
            </a:xfrm>
            <a:prstGeom prst="line">
              <a:avLst/>
            </a:prstGeom>
            <a:grpFill/>
            <a:ln w="28575">
              <a:solidFill>
                <a:srgbClr val="000000"/>
              </a:solidFill>
              <a:round/>
              <a:headEnd/>
              <a:tailEnd type="triangle" w="med" len="med"/>
            </a:ln>
          </p:spPr>
          <p:txBody>
            <a:bodyPr/>
            <a:lstStyle/>
            <a:p>
              <a:endParaRPr lang="ru-RU"/>
            </a:p>
          </p:txBody>
        </p:sp>
        <p:sp>
          <p:nvSpPr>
            <p:cNvPr id="31750" name="Oval 10"/>
            <p:cNvSpPr>
              <a:spLocks noChangeArrowheads="1"/>
            </p:cNvSpPr>
            <p:nvPr/>
          </p:nvSpPr>
          <p:spPr bwMode="auto">
            <a:xfrm>
              <a:off x="5652930" y="1215708"/>
              <a:ext cx="2492144" cy="2339251"/>
            </a:xfrm>
            <a:prstGeom prst="ellipse">
              <a:avLst/>
            </a:prstGeom>
            <a:grpFill/>
            <a:ln w="28575">
              <a:solidFill>
                <a:srgbClr val="000000"/>
              </a:solidFill>
              <a:round/>
              <a:headEnd/>
              <a:tailEnd/>
            </a:ln>
          </p:spPr>
          <p:txBody>
            <a:bodyPr/>
            <a:lstStyle/>
            <a:p>
              <a:endParaRPr lang="ru-RU"/>
            </a:p>
          </p:txBody>
        </p:sp>
        <p:sp>
          <p:nvSpPr>
            <p:cNvPr id="31751" name="Oval 12"/>
            <p:cNvSpPr>
              <a:spLocks noChangeArrowheads="1"/>
            </p:cNvSpPr>
            <p:nvPr/>
          </p:nvSpPr>
          <p:spPr bwMode="auto">
            <a:xfrm>
              <a:off x="1819632" y="3899197"/>
              <a:ext cx="2330576" cy="2209379"/>
            </a:xfrm>
            <a:prstGeom prst="ellipse">
              <a:avLst/>
            </a:prstGeom>
            <a:grpFill/>
            <a:ln w="28575">
              <a:solidFill>
                <a:srgbClr val="000000"/>
              </a:solidFill>
              <a:round/>
              <a:headEnd/>
              <a:tailEnd/>
            </a:ln>
          </p:spPr>
          <p:txBody>
            <a:bodyPr/>
            <a:lstStyle/>
            <a:p>
              <a:endParaRPr lang="ru-RU"/>
            </a:p>
          </p:txBody>
        </p:sp>
        <p:sp>
          <p:nvSpPr>
            <p:cNvPr id="31752" name="Line 13"/>
            <p:cNvSpPr>
              <a:spLocks noChangeShapeType="1"/>
            </p:cNvSpPr>
            <p:nvPr/>
          </p:nvSpPr>
          <p:spPr bwMode="auto">
            <a:xfrm flipH="1">
              <a:off x="3004938" y="6365190"/>
              <a:ext cx="3876191" cy="1565"/>
            </a:xfrm>
            <a:prstGeom prst="line">
              <a:avLst/>
            </a:prstGeom>
            <a:grpFill/>
            <a:ln w="28575">
              <a:solidFill>
                <a:srgbClr val="000000"/>
              </a:solidFill>
              <a:round/>
              <a:headEnd/>
              <a:tailEnd type="triangle" w="med" len="med"/>
            </a:ln>
          </p:spPr>
          <p:txBody>
            <a:bodyPr/>
            <a:lstStyle/>
            <a:p>
              <a:endParaRPr lang="ru-RU"/>
            </a:p>
          </p:txBody>
        </p:sp>
        <p:sp>
          <p:nvSpPr>
            <p:cNvPr id="31753" name="Text Box 14"/>
            <p:cNvSpPr txBox="1">
              <a:spLocks noChangeArrowheads="1"/>
            </p:cNvSpPr>
            <p:nvPr/>
          </p:nvSpPr>
          <p:spPr bwMode="auto">
            <a:xfrm>
              <a:off x="6000759" y="1428723"/>
              <a:ext cx="1857388" cy="1811729"/>
            </a:xfrm>
            <a:prstGeom prst="rect">
              <a:avLst/>
            </a:prstGeom>
            <a:grpFill/>
            <a:ln w="19050">
              <a:noFill/>
              <a:miter lim="800000"/>
              <a:headEnd/>
              <a:tailEnd/>
            </a:ln>
          </p:spPr>
          <p:txBody>
            <a:bodyPr/>
            <a:lstStyle/>
            <a:p>
              <a:r>
                <a:rPr lang="en-US" sz="1400" b="1" u="sng">
                  <a:solidFill>
                    <a:srgbClr val="FFFF00"/>
                  </a:solidFill>
                </a:rPr>
                <a:t>Booster (30 Tm)</a:t>
              </a:r>
            </a:p>
            <a:p>
              <a:r>
                <a:rPr lang="en-US" sz="1400" b="1">
                  <a:solidFill>
                    <a:srgbClr val="000066"/>
                  </a:solidFill>
                </a:rPr>
                <a:t>5 single-turn injections, </a:t>
              </a:r>
            </a:p>
            <a:p>
              <a:r>
                <a:rPr lang="en-US" sz="1400" b="1">
                  <a:solidFill>
                    <a:srgbClr val="000066"/>
                  </a:solidFill>
                </a:rPr>
                <a:t>storage of 8</a:t>
              </a:r>
              <a:r>
                <a:rPr lang="en-US" sz="1400" b="1">
                  <a:solidFill>
                    <a:srgbClr val="000066"/>
                  </a:solidFill>
                  <a:latin typeface="Times New Roman" pitchFamily="18" charset="0"/>
                </a:rPr>
                <a:t>×</a:t>
              </a:r>
              <a:r>
                <a:rPr lang="en-US" sz="1400" b="1">
                  <a:solidFill>
                    <a:srgbClr val="000066"/>
                  </a:solidFill>
                </a:rPr>
                <a:t>10</a:t>
              </a:r>
              <a:r>
                <a:rPr lang="en-US" sz="1400" b="1" baseline="30000">
                  <a:solidFill>
                    <a:srgbClr val="000066"/>
                  </a:solidFill>
                </a:rPr>
                <a:t>9</a:t>
              </a:r>
              <a:r>
                <a:rPr lang="en-US" sz="1400" b="1">
                  <a:solidFill>
                    <a:srgbClr val="000066"/>
                  </a:solidFill>
                </a:rPr>
                <a:t> </a:t>
              </a:r>
            </a:p>
            <a:p>
              <a:r>
                <a:rPr lang="en-US" sz="1400" b="1">
                  <a:solidFill>
                    <a:srgbClr val="000066"/>
                  </a:solidFill>
                </a:rPr>
                <a:t>at electron cooling bunching &amp; acceleration</a:t>
              </a:r>
            </a:p>
            <a:p>
              <a:r>
                <a:rPr lang="en-US" sz="1400" b="1">
                  <a:solidFill>
                    <a:srgbClr val="000066"/>
                  </a:solidFill>
                </a:rPr>
                <a:t>up to 590 MeV/u</a:t>
              </a:r>
            </a:p>
            <a:p>
              <a:endParaRPr lang="ru-RU" sz="1400" b="1">
                <a:solidFill>
                  <a:srgbClr val="000066"/>
                </a:solidFill>
              </a:endParaRPr>
            </a:p>
          </p:txBody>
        </p:sp>
        <p:sp>
          <p:nvSpPr>
            <p:cNvPr id="31754" name="Text Box 15"/>
            <p:cNvSpPr txBox="1">
              <a:spLocks noChangeArrowheads="1"/>
            </p:cNvSpPr>
            <p:nvPr/>
          </p:nvSpPr>
          <p:spPr bwMode="auto">
            <a:xfrm>
              <a:off x="6000758" y="4454671"/>
              <a:ext cx="2000265" cy="1365997"/>
            </a:xfrm>
            <a:prstGeom prst="rect">
              <a:avLst/>
            </a:prstGeom>
            <a:grpFill/>
            <a:ln w="19050">
              <a:noFill/>
              <a:miter lim="800000"/>
              <a:headEnd/>
              <a:tailEnd/>
            </a:ln>
          </p:spPr>
          <p:txBody>
            <a:bodyPr/>
            <a:lstStyle/>
            <a:p>
              <a:r>
                <a:rPr lang="en-US" sz="1400" b="1" u="sng">
                  <a:solidFill>
                    <a:srgbClr val="FF0000"/>
                  </a:solidFill>
                </a:rPr>
                <a:t>Nuclotron (45) Tm)</a:t>
              </a:r>
            </a:p>
            <a:p>
              <a:r>
                <a:rPr lang="en-US" sz="1400" b="1">
                  <a:solidFill>
                    <a:srgbClr val="000066"/>
                  </a:solidFill>
                </a:rPr>
                <a:t>injection of one bunch </a:t>
              </a:r>
            </a:p>
            <a:p>
              <a:r>
                <a:rPr lang="en-US" sz="1400" b="1">
                  <a:solidFill>
                    <a:srgbClr val="000066"/>
                  </a:solidFill>
                </a:rPr>
                <a:t>of 3</a:t>
              </a:r>
              <a:r>
                <a:rPr lang="en-US" sz="1400" b="1">
                  <a:solidFill>
                    <a:srgbClr val="000066"/>
                  </a:solidFill>
                  <a:latin typeface="Times New Roman" pitchFamily="18" charset="0"/>
                </a:rPr>
                <a:t>×</a:t>
              </a:r>
              <a:r>
                <a:rPr lang="en-US" sz="1400" b="1">
                  <a:solidFill>
                    <a:srgbClr val="000066"/>
                  </a:solidFill>
                </a:rPr>
                <a:t>10</a:t>
              </a:r>
              <a:r>
                <a:rPr lang="en-US" sz="1400" b="1" baseline="30000">
                  <a:solidFill>
                    <a:srgbClr val="000066"/>
                  </a:solidFill>
                </a:rPr>
                <a:t>9</a:t>
              </a:r>
              <a:r>
                <a:rPr lang="en-US" sz="1400" b="1">
                  <a:solidFill>
                    <a:srgbClr val="000066"/>
                  </a:solidFill>
                </a:rPr>
                <a:t> ions,</a:t>
              </a:r>
            </a:p>
            <a:p>
              <a:r>
                <a:rPr lang="en-US" sz="1400" b="1">
                  <a:solidFill>
                    <a:srgbClr val="000066"/>
                  </a:solidFill>
                </a:rPr>
                <a:t>acceleration up to </a:t>
              </a:r>
            </a:p>
            <a:p>
              <a:r>
                <a:rPr lang="en-US" sz="1400" b="1">
                  <a:solidFill>
                    <a:srgbClr val="000066"/>
                  </a:solidFill>
                </a:rPr>
                <a:t>3.5 GeV/u max.</a:t>
              </a:r>
              <a:endParaRPr lang="ru-RU" sz="1400" b="1">
                <a:solidFill>
                  <a:srgbClr val="000066"/>
                </a:solidFill>
              </a:endParaRPr>
            </a:p>
          </p:txBody>
        </p:sp>
        <p:sp>
          <p:nvSpPr>
            <p:cNvPr id="31755" name="Text Box 16"/>
            <p:cNvSpPr txBox="1">
              <a:spLocks noChangeArrowheads="1"/>
            </p:cNvSpPr>
            <p:nvPr/>
          </p:nvSpPr>
          <p:spPr bwMode="auto">
            <a:xfrm>
              <a:off x="1372105" y="2523811"/>
              <a:ext cx="3284254" cy="1283067"/>
            </a:xfrm>
            <a:prstGeom prst="rect">
              <a:avLst/>
            </a:prstGeom>
            <a:grpFill/>
            <a:ln w="19050">
              <a:solidFill>
                <a:srgbClr val="FF0000"/>
              </a:solidFill>
              <a:miter lim="800000"/>
              <a:headEnd/>
              <a:tailEnd/>
            </a:ln>
          </p:spPr>
          <p:txBody>
            <a:bodyPr/>
            <a:lstStyle/>
            <a:p>
              <a:r>
                <a:rPr lang="en-US" sz="1400" b="1" u="sng">
                  <a:solidFill>
                    <a:srgbClr val="FF0000"/>
                  </a:solidFill>
                </a:rPr>
                <a:t>Collider (37 </a:t>
              </a:r>
              <a:r>
                <a:rPr lang="en-US" sz="1400" b="1" u="sng">
                  <a:solidFill>
                    <a:srgbClr val="FF0000"/>
                  </a:solidFill>
                  <a:cs typeface="Arial" pitchFamily="34" charset="0"/>
                  <a:sym typeface="Symbol" pitchFamily="18" charset="2"/>
                </a:rPr>
                <a:t> </a:t>
              </a:r>
              <a:r>
                <a:rPr lang="en-US" sz="1400" b="1" u="sng">
                  <a:solidFill>
                    <a:srgbClr val="FF0000"/>
                  </a:solidFill>
                  <a:cs typeface="Arial" pitchFamily="34" charset="0"/>
                </a:rPr>
                <a:t>45</a:t>
              </a:r>
              <a:r>
                <a:rPr lang="en-US" sz="1400" b="1" u="sng">
                  <a:solidFill>
                    <a:srgbClr val="FF0000"/>
                  </a:solidFill>
                </a:rPr>
                <a:t> Tm)</a:t>
              </a:r>
            </a:p>
            <a:p>
              <a:r>
                <a:rPr lang="en-US" sz="1400" b="1">
                  <a:solidFill>
                    <a:srgbClr val="000066"/>
                  </a:solidFill>
                </a:rPr>
                <a:t>Storage of </a:t>
              </a:r>
            </a:p>
            <a:p>
              <a:r>
                <a:rPr lang="en-US" sz="1400" b="1">
                  <a:solidFill>
                    <a:srgbClr val="000066"/>
                  </a:solidFill>
                </a:rPr>
                <a:t>20 bunches </a:t>
              </a:r>
              <a:r>
                <a:rPr lang="en-US" sz="1400" b="1">
                  <a:solidFill>
                    <a:srgbClr val="000066"/>
                  </a:solidFill>
                  <a:sym typeface="Symbol" pitchFamily="18" charset="2"/>
                </a:rPr>
                <a:t> </a:t>
              </a:r>
              <a:r>
                <a:rPr lang="en-US" sz="1400" b="1">
                  <a:solidFill>
                    <a:srgbClr val="000066"/>
                  </a:solidFill>
                </a:rPr>
                <a:t>2.5</a:t>
              </a:r>
              <a:r>
                <a:rPr lang="en-US" sz="1400" b="1">
                  <a:solidFill>
                    <a:srgbClr val="000066"/>
                  </a:solidFill>
                  <a:sym typeface="Symbol" pitchFamily="18" charset="2"/>
                </a:rPr>
                <a:t></a:t>
              </a:r>
              <a:r>
                <a:rPr lang="en-US" sz="1400" b="1">
                  <a:solidFill>
                    <a:srgbClr val="000066"/>
                  </a:solidFill>
                </a:rPr>
                <a:t>10</a:t>
              </a:r>
              <a:r>
                <a:rPr lang="en-US" sz="1400" b="1" baseline="30000">
                  <a:solidFill>
                    <a:srgbClr val="000066"/>
                  </a:solidFill>
                </a:rPr>
                <a:t>9  </a:t>
              </a:r>
              <a:r>
                <a:rPr lang="en-US" sz="1400" b="1">
                  <a:solidFill>
                    <a:srgbClr val="000066"/>
                  </a:solidFill>
                </a:rPr>
                <a:t>ions per ring </a:t>
              </a:r>
            </a:p>
            <a:p>
              <a:r>
                <a:rPr lang="en-US" sz="1400" b="1">
                  <a:solidFill>
                    <a:srgbClr val="000066"/>
                  </a:solidFill>
                </a:rPr>
                <a:t>at 3.5 GeV/u max.,</a:t>
              </a:r>
            </a:p>
            <a:p>
              <a:r>
                <a:rPr lang="en-US" sz="1400" b="1">
                  <a:solidFill>
                    <a:srgbClr val="000066"/>
                  </a:solidFill>
                </a:rPr>
                <a:t>electron and/or stochastic cooling </a:t>
              </a:r>
              <a:endParaRPr lang="ru-RU" sz="1400" b="1">
                <a:solidFill>
                  <a:srgbClr val="000066"/>
                </a:solidFill>
              </a:endParaRPr>
            </a:p>
          </p:txBody>
        </p:sp>
        <p:sp>
          <p:nvSpPr>
            <p:cNvPr id="31756" name="Oval 17"/>
            <p:cNvSpPr>
              <a:spLocks noChangeArrowheads="1"/>
            </p:cNvSpPr>
            <p:nvPr/>
          </p:nvSpPr>
          <p:spPr bwMode="auto">
            <a:xfrm>
              <a:off x="1819632" y="4149551"/>
              <a:ext cx="2327717" cy="2209379"/>
            </a:xfrm>
            <a:prstGeom prst="ellipse">
              <a:avLst/>
            </a:prstGeom>
            <a:grpFill/>
            <a:ln w="28575">
              <a:solidFill>
                <a:srgbClr val="000000"/>
              </a:solidFill>
              <a:round/>
              <a:headEnd/>
              <a:tailEnd/>
            </a:ln>
          </p:spPr>
          <p:txBody>
            <a:bodyPr/>
            <a:lstStyle/>
            <a:p>
              <a:endParaRPr lang="ru-RU"/>
            </a:p>
          </p:txBody>
        </p:sp>
        <p:grpSp>
          <p:nvGrpSpPr>
            <p:cNvPr id="3" name="Group 18"/>
            <p:cNvGrpSpPr>
              <a:grpSpLocks/>
            </p:cNvGrpSpPr>
            <p:nvPr/>
          </p:nvGrpSpPr>
          <p:grpSpPr bwMode="auto">
            <a:xfrm>
              <a:off x="2992066" y="3905454"/>
              <a:ext cx="2968267" cy="2448781"/>
              <a:chOff x="1748" y="2195"/>
              <a:chExt cx="2076" cy="1502"/>
            </a:xfrm>
            <a:grpFill/>
          </p:grpSpPr>
          <p:sp>
            <p:nvSpPr>
              <p:cNvPr id="31776" name="Arc 19"/>
              <p:cNvSpPr>
                <a:spLocks/>
              </p:cNvSpPr>
              <p:nvPr/>
            </p:nvSpPr>
            <p:spPr bwMode="auto">
              <a:xfrm rot="10800000" flipH="1" flipV="1">
                <a:off x="2177" y="2196"/>
                <a:ext cx="459" cy="427"/>
              </a:xfrm>
              <a:custGeom>
                <a:avLst/>
                <a:gdLst>
                  <a:gd name="T0" fmla="*/ 0 w 17676"/>
                  <a:gd name="T1" fmla="*/ 0 h 21600"/>
                  <a:gd name="T2" fmla="*/ 0 w 17676"/>
                  <a:gd name="T3" fmla="*/ 0 h 21600"/>
                  <a:gd name="T4" fmla="*/ 0 w 17676"/>
                  <a:gd name="T5" fmla="*/ 0 h 21600"/>
                  <a:gd name="T6" fmla="*/ 0 60000 65536"/>
                  <a:gd name="T7" fmla="*/ 0 60000 65536"/>
                  <a:gd name="T8" fmla="*/ 0 60000 65536"/>
                  <a:gd name="T9" fmla="*/ 0 w 17676"/>
                  <a:gd name="T10" fmla="*/ 0 h 21600"/>
                  <a:gd name="T11" fmla="*/ 17676 w 17676"/>
                  <a:gd name="T12" fmla="*/ 21600 h 21600"/>
                </a:gdLst>
                <a:ahLst/>
                <a:cxnLst>
                  <a:cxn ang="T6">
                    <a:pos x="T0" y="T1"/>
                  </a:cxn>
                  <a:cxn ang="T7">
                    <a:pos x="T2" y="T3"/>
                  </a:cxn>
                  <a:cxn ang="T8">
                    <a:pos x="T4" y="T5"/>
                  </a:cxn>
                </a:cxnLst>
                <a:rect l="T9" t="T10" r="T11" b="T12"/>
                <a:pathLst>
                  <a:path w="17676" h="21600" fill="none" extrusionOk="0">
                    <a:moveTo>
                      <a:pt x="-1" y="0"/>
                    </a:moveTo>
                    <a:cubicBezTo>
                      <a:pt x="7036" y="0"/>
                      <a:pt x="13631" y="3427"/>
                      <a:pt x="17675" y="9185"/>
                    </a:cubicBezTo>
                  </a:path>
                  <a:path w="17676" h="21600" stroke="0" extrusionOk="0">
                    <a:moveTo>
                      <a:pt x="-1" y="0"/>
                    </a:moveTo>
                    <a:cubicBezTo>
                      <a:pt x="7036" y="0"/>
                      <a:pt x="13631" y="3427"/>
                      <a:pt x="17675" y="9185"/>
                    </a:cubicBezTo>
                    <a:lnTo>
                      <a:pt x="0" y="21600"/>
                    </a:lnTo>
                    <a:close/>
                  </a:path>
                </a:pathLst>
              </a:custGeom>
              <a:grpFill/>
              <a:ln w="28575">
                <a:solidFill>
                  <a:srgbClr val="000000"/>
                </a:solidFill>
                <a:round/>
                <a:headEnd/>
                <a:tailEnd/>
              </a:ln>
            </p:spPr>
            <p:txBody>
              <a:bodyPr/>
              <a:lstStyle/>
              <a:p>
                <a:endParaRPr lang="ru-RU"/>
              </a:p>
            </p:txBody>
          </p:sp>
          <p:sp>
            <p:nvSpPr>
              <p:cNvPr id="31777" name="Arc 20"/>
              <p:cNvSpPr>
                <a:spLocks/>
              </p:cNvSpPr>
              <p:nvPr/>
            </p:nvSpPr>
            <p:spPr bwMode="auto">
              <a:xfrm rot="10800000">
                <a:off x="3343" y="3311"/>
                <a:ext cx="481" cy="386"/>
              </a:xfrm>
              <a:custGeom>
                <a:avLst/>
                <a:gdLst>
                  <a:gd name="T0" fmla="*/ 0 w 19720"/>
                  <a:gd name="T1" fmla="*/ 0 h 21186"/>
                  <a:gd name="T2" fmla="*/ 0 w 19720"/>
                  <a:gd name="T3" fmla="*/ 0 h 21186"/>
                  <a:gd name="T4" fmla="*/ 0 w 19720"/>
                  <a:gd name="T5" fmla="*/ 0 h 21186"/>
                  <a:gd name="T6" fmla="*/ 0 60000 65536"/>
                  <a:gd name="T7" fmla="*/ 0 60000 65536"/>
                  <a:gd name="T8" fmla="*/ 0 60000 65536"/>
                  <a:gd name="T9" fmla="*/ 0 w 19720"/>
                  <a:gd name="T10" fmla="*/ 0 h 21186"/>
                  <a:gd name="T11" fmla="*/ 19720 w 19720"/>
                  <a:gd name="T12" fmla="*/ 21186 h 21186"/>
                </a:gdLst>
                <a:ahLst/>
                <a:cxnLst>
                  <a:cxn ang="T6">
                    <a:pos x="T0" y="T1"/>
                  </a:cxn>
                  <a:cxn ang="T7">
                    <a:pos x="T2" y="T3"/>
                  </a:cxn>
                  <a:cxn ang="T8">
                    <a:pos x="T4" y="T5"/>
                  </a:cxn>
                </a:cxnLst>
                <a:rect l="T9" t="T10" r="T11" b="T12"/>
                <a:pathLst>
                  <a:path w="19720" h="21186" fill="none" extrusionOk="0">
                    <a:moveTo>
                      <a:pt x="4209" y="0"/>
                    </a:moveTo>
                    <a:cubicBezTo>
                      <a:pt x="11080" y="1365"/>
                      <a:pt x="16861" y="5977"/>
                      <a:pt x="19719" y="12372"/>
                    </a:cubicBezTo>
                  </a:path>
                  <a:path w="19720" h="21186" stroke="0" extrusionOk="0">
                    <a:moveTo>
                      <a:pt x="4209" y="0"/>
                    </a:moveTo>
                    <a:cubicBezTo>
                      <a:pt x="11080" y="1365"/>
                      <a:pt x="16861" y="5977"/>
                      <a:pt x="19719" y="12372"/>
                    </a:cubicBezTo>
                    <a:lnTo>
                      <a:pt x="0" y="21186"/>
                    </a:lnTo>
                    <a:close/>
                  </a:path>
                </a:pathLst>
              </a:custGeom>
              <a:grpFill/>
              <a:ln w="28575">
                <a:solidFill>
                  <a:srgbClr val="000000"/>
                </a:solidFill>
                <a:round/>
                <a:headEnd/>
                <a:tailEnd/>
              </a:ln>
            </p:spPr>
            <p:txBody>
              <a:bodyPr/>
              <a:lstStyle/>
              <a:p>
                <a:endParaRPr lang="ru-RU"/>
              </a:p>
            </p:txBody>
          </p:sp>
          <p:sp>
            <p:nvSpPr>
              <p:cNvPr id="31778" name="Line 21"/>
              <p:cNvSpPr>
                <a:spLocks noChangeShapeType="1"/>
              </p:cNvSpPr>
              <p:nvPr/>
            </p:nvSpPr>
            <p:spPr bwMode="auto">
              <a:xfrm flipH="1" flipV="1">
                <a:off x="2641" y="2386"/>
                <a:ext cx="702" cy="1085"/>
              </a:xfrm>
              <a:prstGeom prst="line">
                <a:avLst/>
              </a:prstGeom>
              <a:grpFill/>
              <a:ln w="28575">
                <a:solidFill>
                  <a:srgbClr val="000000"/>
                </a:solidFill>
                <a:round/>
                <a:headEnd/>
                <a:tailEnd/>
              </a:ln>
            </p:spPr>
            <p:txBody>
              <a:bodyPr/>
              <a:lstStyle/>
              <a:p>
                <a:endParaRPr lang="ru-RU"/>
              </a:p>
            </p:txBody>
          </p:sp>
          <p:sp>
            <p:nvSpPr>
              <p:cNvPr id="31779" name="Line 22"/>
              <p:cNvSpPr>
                <a:spLocks noChangeShapeType="1"/>
              </p:cNvSpPr>
              <p:nvPr/>
            </p:nvSpPr>
            <p:spPr bwMode="auto">
              <a:xfrm flipH="1">
                <a:off x="1748" y="2195"/>
                <a:ext cx="424" cy="1"/>
              </a:xfrm>
              <a:prstGeom prst="line">
                <a:avLst/>
              </a:prstGeom>
              <a:grpFill/>
              <a:ln w="28575">
                <a:solidFill>
                  <a:srgbClr val="000000"/>
                </a:solidFill>
                <a:round/>
                <a:headEnd/>
                <a:tailEnd type="triangle" w="med" len="med"/>
              </a:ln>
            </p:spPr>
            <p:txBody>
              <a:bodyPr/>
              <a:lstStyle/>
              <a:p>
                <a:endParaRPr lang="ru-RU"/>
              </a:p>
            </p:txBody>
          </p:sp>
        </p:grpSp>
        <p:sp>
          <p:nvSpPr>
            <p:cNvPr id="31758" name="Oval 23"/>
            <p:cNvSpPr>
              <a:spLocks noChangeArrowheads="1"/>
            </p:cNvSpPr>
            <p:nvPr/>
          </p:nvSpPr>
          <p:spPr bwMode="auto">
            <a:xfrm>
              <a:off x="1786747" y="5075863"/>
              <a:ext cx="91507" cy="100142"/>
            </a:xfrm>
            <a:prstGeom prst="ellipse">
              <a:avLst/>
            </a:prstGeom>
            <a:grpFill/>
            <a:ln w="28575">
              <a:solidFill>
                <a:srgbClr val="000000"/>
              </a:solidFill>
              <a:round/>
              <a:headEnd/>
              <a:tailEnd/>
            </a:ln>
          </p:spPr>
          <p:txBody>
            <a:bodyPr/>
            <a:lstStyle/>
            <a:p>
              <a:endParaRPr lang="ru-RU"/>
            </a:p>
          </p:txBody>
        </p:sp>
        <p:sp>
          <p:nvSpPr>
            <p:cNvPr id="31759" name="Text Box 24"/>
            <p:cNvSpPr txBox="1">
              <a:spLocks noChangeArrowheads="1"/>
            </p:cNvSpPr>
            <p:nvPr/>
          </p:nvSpPr>
          <p:spPr bwMode="auto">
            <a:xfrm>
              <a:off x="1123319" y="993519"/>
              <a:ext cx="4889921" cy="400567"/>
            </a:xfrm>
            <a:prstGeom prst="rect">
              <a:avLst/>
            </a:prstGeom>
            <a:grpFill/>
            <a:ln w="28575">
              <a:solidFill>
                <a:srgbClr val="000000"/>
              </a:solidFill>
              <a:miter lim="800000"/>
              <a:headEnd/>
              <a:tailEnd/>
            </a:ln>
          </p:spPr>
          <p:txBody>
            <a:bodyPr/>
            <a:lstStyle/>
            <a:p>
              <a:r>
                <a:rPr lang="en-US" sz="1400" b="1">
                  <a:solidFill>
                    <a:srgbClr val="FF0000"/>
                  </a:solidFill>
                </a:rPr>
                <a:t>Injector:</a:t>
              </a:r>
              <a:r>
                <a:rPr lang="en-US" sz="1400" b="1">
                  <a:solidFill>
                    <a:srgbClr val="333399"/>
                  </a:solidFill>
                </a:rPr>
                <a:t> 2×10</a:t>
              </a:r>
              <a:r>
                <a:rPr lang="en-US" sz="1400" b="1" baseline="30000">
                  <a:solidFill>
                    <a:srgbClr val="333399"/>
                  </a:solidFill>
                </a:rPr>
                <a:t>9</a:t>
              </a:r>
              <a:r>
                <a:rPr lang="en-US" sz="1400" b="1">
                  <a:solidFill>
                    <a:srgbClr val="333399"/>
                  </a:solidFill>
                </a:rPr>
                <a:t> ions/pulse of </a:t>
              </a:r>
              <a:r>
                <a:rPr lang="en-US" sz="1400" b="1" baseline="30000">
                  <a:solidFill>
                    <a:srgbClr val="333399"/>
                  </a:solidFill>
                </a:rPr>
                <a:t>238</a:t>
              </a:r>
              <a:r>
                <a:rPr lang="en-US" sz="1400" b="1">
                  <a:solidFill>
                    <a:srgbClr val="333399"/>
                  </a:solidFill>
                </a:rPr>
                <a:t>U</a:t>
              </a:r>
              <a:r>
                <a:rPr lang="en-US" sz="1400" b="1" baseline="30000">
                  <a:solidFill>
                    <a:srgbClr val="333399"/>
                  </a:solidFill>
                </a:rPr>
                <a:t>30+</a:t>
              </a:r>
              <a:r>
                <a:rPr lang="en-US" sz="1400" b="1">
                  <a:solidFill>
                    <a:srgbClr val="333399"/>
                  </a:solidFill>
                </a:rPr>
                <a:t> at energy 5 MeV/u</a:t>
              </a:r>
              <a:endParaRPr lang="ru-RU" sz="1400" b="1">
                <a:solidFill>
                  <a:srgbClr val="333399"/>
                </a:solidFill>
              </a:endParaRPr>
            </a:p>
          </p:txBody>
        </p:sp>
        <p:sp>
          <p:nvSpPr>
            <p:cNvPr id="31760" name="Rectangle 25" descr="Темный диагональный 2"/>
            <p:cNvSpPr>
              <a:spLocks noChangeArrowheads="1"/>
            </p:cNvSpPr>
            <p:nvPr/>
          </p:nvSpPr>
          <p:spPr bwMode="auto">
            <a:xfrm rot="-5400000">
              <a:off x="8083429" y="3561720"/>
              <a:ext cx="103271" cy="275952"/>
            </a:xfrm>
            <a:prstGeom prst="rect">
              <a:avLst/>
            </a:prstGeom>
            <a:grpFill/>
            <a:ln w="28575">
              <a:solidFill>
                <a:srgbClr val="000000"/>
              </a:solidFill>
              <a:miter lim="800000"/>
              <a:headEnd/>
              <a:tailEnd/>
            </a:ln>
          </p:spPr>
          <p:txBody>
            <a:bodyPr/>
            <a:lstStyle/>
            <a:p>
              <a:endParaRPr lang="ru-RU"/>
            </a:p>
          </p:txBody>
        </p:sp>
        <p:sp>
          <p:nvSpPr>
            <p:cNvPr id="31761" name="Oval 26"/>
            <p:cNvSpPr>
              <a:spLocks noChangeArrowheads="1"/>
            </p:cNvSpPr>
            <p:nvPr/>
          </p:nvSpPr>
          <p:spPr bwMode="auto">
            <a:xfrm>
              <a:off x="4083008" y="5075863"/>
              <a:ext cx="92937" cy="100142"/>
            </a:xfrm>
            <a:prstGeom prst="ellipse">
              <a:avLst/>
            </a:prstGeom>
            <a:grpFill/>
            <a:ln w="28575">
              <a:solidFill>
                <a:srgbClr val="000000"/>
              </a:solidFill>
              <a:round/>
              <a:headEnd/>
              <a:tailEnd/>
            </a:ln>
          </p:spPr>
          <p:txBody>
            <a:bodyPr/>
            <a:lstStyle/>
            <a:p>
              <a:endParaRPr lang="ru-RU"/>
            </a:p>
          </p:txBody>
        </p:sp>
        <p:sp>
          <p:nvSpPr>
            <p:cNvPr id="31762" name="Text Box 27"/>
            <p:cNvSpPr txBox="1">
              <a:spLocks noChangeArrowheads="1"/>
            </p:cNvSpPr>
            <p:nvPr/>
          </p:nvSpPr>
          <p:spPr bwMode="auto">
            <a:xfrm>
              <a:off x="1372105" y="4922521"/>
              <a:ext cx="566201" cy="397438"/>
            </a:xfrm>
            <a:prstGeom prst="rect">
              <a:avLst/>
            </a:prstGeom>
            <a:grpFill/>
            <a:ln w="28575">
              <a:noFill/>
              <a:miter lim="800000"/>
              <a:headEnd/>
              <a:tailEnd/>
            </a:ln>
          </p:spPr>
          <p:txBody>
            <a:bodyPr lIns="36000"/>
            <a:lstStyle/>
            <a:p>
              <a:r>
                <a:rPr lang="en-US" sz="1600" b="1">
                  <a:solidFill>
                    <a:srgbClr val="000066"/>
                  </a:solidFill>
                </a:rPr>
                <a:t>IP-1</a:t>
              </a:r>
              <a:endParaRPr lang="ru-RU" sz="1600">
                <a:solidFill>
                  <a:srgbClr val="000066"/>
                </a:solidFill>
              </a:endParaRPr>
            </a:p>
          </p:txBody>
        </p:sp>
        <p:sp>
          <p:nvSpPr>
            <p:cNvPr id="31763" name="Text Box 28"/>
            <p:cNvSpPr txBox="1">
              <a:spLocks noChangeArrowheads="1"/>
            </p:cNvSpPr>
            <p:nvPr/>
          </p:nvSpPr>
          <p:spPr bwMode="auto">
            <a:xfrm>
              <a:off x="4131621" y="4972592"/>
              <a:ext cx="670577" cy="395873"/>
            </a:xfrm>
            <a:prstGeom prst="rect">
              <a:avLst/>
            </a:prstGeom>
            <a:grpFill/>
            <a:ln w="28575">
              <a:noFill/>
              <a:miter lim="800000"/>
              <a:headEnd/>
              <a:tailEnd/>
            </a:ln>
          </p:spPr>
          <p:txBody>
            <a:bodyPr/>
            <a:lstStyle/>
            <a:p>
              <a:r>
                <a:rPr lang="en-US" sz="1600" b="1">
                  <a:solidFill>
                    <a:srgbClr val="000066"/>
                  </a:solidFill>
                </a:rPr>
                <a:t>IP-2</a:t>
              </a:r>
              <a:endParaRPr lang="ru-RU" sz="1600">
                <a:solidFill>
                  <a:srgbClr val="000066"/>
                </a:solidFill>
              </a:endParaRPr>
            </a:p>
          </p:txBody>
        </p:sp>
        <p:sp>
          <p:nvSpPr>
            <p:cNvPr id="31764" name="Text Box 29"/>
            <p:cNvSpPr txBox="1">
              <a:spLocks noChangeArrowheads="1"/>
            </p:cNvSpPr>
            <p:nvPr/>
          </p:nvSpPr>
          <p:spPr bwMode="auto">
            <a:xfrm>
              <a:off x="4639201" y="3548700"/>
              <a:ext cx="3337156" cy="403697"/>
            </a:xfrm>
            <a:prstGeom prst="rect">
              <a:avLst/>
            </a:prstGeom>
            <a:grpFill/>
            <a:ln w="19050">
              <a:solidFill>
                <a:srgbClr val="FF0000"/>
              </a:solidFill>
              <a:miter lim="800000"/>
              <a:headEnd/>
              <a:tailEnd/>
            </a:ln>
          </p:spPr>
          <p:txBody>
            <a:bodyPr/>
            <a:lstStyle/>
            <a:p>
              <a:r>
                <a:rPr lang="en-US" sz="1400" b="1">
                  <a:solidFill>
                    <a:srgbClr val="000066"/>
                  </a:solidFill>
                </a:rPr>
                <a:t>Stripping (eff. 40%) </a:t>
              </a:r>
              <a:r>
                <a:rPr lang="ru-RU" sz="1400" b="1" baseline="30000">
                  <a:solidFill>
                    <a:srgbClr val="000066"/>
                  </a:solidFill>
                </a:rPr>
                <a:t>238</a:t>
              </a:r>
              <a:r>
                <a:rPr lang="en-US" sz="1400" b="1">
                  <a:solidFill>
                    <a:srgbClr val="000066"/>
                  </a:solidFill>
                </a:rPr>
                <a:t>U</a:t>
              </a:r>
              <a:r>
                <a:rPr lang="en-US" sz="1400" b="1" baseline="30000">
                  <a:solidFill>
                    <a:srgbClr val="000066"/>
                  </a:solidFill>
                </a:rPr>
                <a:t>32+ </a:t>
              </a:r>
              <a:r>
                <a:rPr lang="en-US" sz="1400" b="1" baseline="30000">
                  <a:solidFill>
                    <a:srgbClr val="000066"/>
                  </a:solidFill>
                  <a:sym typeface="Symbol" pitchFamily="18" charset="2"/>
                </a:rPr>
                <a:t> </a:t>
              </a:r>
              <a:r>
                <a:rPr lang="ru-RU" sz="1400" b="1" baseline="30000">
                  <a:solidFill>
                    <a:srgbClr val="FF0000"/>
                  </a:solidFill>
                </a:rPr>
                <a:t>238</a:t>
              </a:r>
              <a:r>
                <a:rPr lang="en-US" sz="1400" b="1">
                  <a:solidFill>
                    <a:srgbClr val="FF0000"/>
                  </a:solidFill>
                </a:rPr>
                <a:t>U</a:t>
              </a:r>
              <a:r>
                <a:rPr lang="en-US" sz="1400" b="1" baseline="30000">
                  <a:solidFill>
                    <a:srgbClr val="FF0000"/>
                  </a:solidFill>
                </a:rPr>
                <a:t>92+</a:t>
              </a:r>
              <a:endParaRPr lang="ru-RU" sz="1400" b="1">
                <a:solidFill>
                  <a:srgbClr val="FF0000"/>
                </a:solidFill>
              </a:endParaRPr>
            </a:p>
          </p:txBody>
        </p:sp>
        <p:sp>
          <p:nvSpPr>
            <p:cNvPr id="31765" name="Text Box 30"/>
            <p:cNvSpPr txBox="1">
              <a:spLocks noChangeArrowheads="1"/>
            </p:cNvSpPr>
            <p:nvPr/>
          </p:nvSpPr>
          <p:spPr bwMode="auto">
            <a:xfrm>
              <a:off x="2034103" y="4892792"/>
              <a:ext cx="1911644" cy="406826"/>
            </a:xfrm>
            <a:prstGeom prst="rect">
              <a:avLst/>
            </a:prstGeom>
            <a:grpFill/>
            <a:ln w="19050">
              <a:noFill/>
              <a:miter lim="800000"/>
              <a:headEnd/>
              <a:tailEnd/>
            </a:ln>
          </p:spPr>
          <p:txBody>
            <a:bodyPr/>
            <a:lstStyle/>
            <a:p>
              <a:r>
                <a:rPr lang="en-US" sz="1600" b="1">
                  <a:solidFill>
                    <a:srgbClr val="FF0000"/>
                  </a:solidFill>
                </a:rPr>
                <a:t>Two collider rings</a:t>
              </a:r>
            </a:p>
          </p:txBody>
        </p:sp>
        <p:sp>
          <p:nvSpPr>
            <p:cNvPr id="31766" name="Line 31"/>
            <p:cNvSpPr>
              <a:spLocks noChangeShapeType="1"/>
            </p:cNvSpPr>
            <p:nvPr/>
          </p:nvSpPr>
          <p:spPr bwMode="auto">
            <a:xfrm>
              <a:off x="8142214" y="2481564"/>
              <a:ext cx="4289" cy="1154761"/>
            </a:xfrm>
            <a:prstGeom prst="line">
              <a:avLst/>
            </a:prstGeom>
            <a:grpFill/>
            <a:ln w="28575">
              <a:solidFill>
                <a:srgbClr val="000000"/>
              </a:solidFill>
              <a:round/>
              <a:headEnd/>
              <a:tailEnd type="triangle" w="med" len="med"/>
            </a:ln>
          </p:spPr>
          <p:txBody>
            <a:bodyPr/>
            <a:lstStyle/>
            <a:p>
              <a:endParaRPr lang="ru-RU"/>
            </a:p>
          </p:txBody>
        </p:sp>
        <p:sp>
          <p:nvSpPr>
            <p:cNvPr id="31767" name="Line 32"/>
            <p:cNvSpPr>
              <a:spLocks noChangeShapeType="1"/>
            </p:cNvSpPr>
            <p:nvPr/>
          </p:nvSpPr>
          <p:spPr bwMode="auto">
            <a:xfrm>
              <a:off x="8123626" y="3769325"/>
              <a:ext cx="4289" cy="1397292"/>
            </a:xfrm>
            <a:prstGeom prst="line">
              <a:avLst/>
            </a:prstGeom>
            <a:grpFill/>
            <a:ln w="28575">
              <a:solidFill>
                <a:srgbClr val="000000"/>
              </a:solidFill>
              <a:round/>
              <a:headEnd/>
              <a:tailEnd type="triangle" w="med" len="med"/>
            </a:ln>
          </p:spPr>
          <p:txBody>
            <a:bodyPr/>
            <a:lstStyle/>
            <a:p>
              <a:endParaRPr lang="ru-RU"/>
            </a:p>
          </p:txBody>
        </p:sp>
        <p:sp>
          <p:nvSpPr>
            <p:cNvPr id="31768" name="Text Box 33"/>
            <p:cNvSpPr txBox="1">
              <a:spLocks noChangeArrowheads="1"/>
            </p:cNvSpPr>
            <p:nvPr/>
          </p:nvSpPr>
          <p:spPr bwMode="auto">
            <a:xfrm>
              <a:off x="3894274" y="5778421"/>
              <a:ext cx="1424082" cy="522615"/>
            </a:xfrm>
            <a:prstGeom prst="rect">
              <a:avLst/>
            </a:prstGeom>
            <a:grpFill/>
            <a:ln w="9525">
              <a:noFill/>
              <a:miter lim="800000"/>
              <a:headEnd/>
              <a:tailEnd/>
            </a:ln>
          </p:spPr>
          <p:txBody>
            <a:bodyPr>
              <a:spAutoFit/>
            </a:bodyPr>
            <a:lstStyle/>
            <a:p>
              <a:pPr>
                <a:spcBef>
                  <a:spcPct val="50000"/>
                </a:spcBef>
              </a:pPr>
              <a:r>
                <a:rPr lang="en-US" sz="1400" b="1"/>
                <a:t>2x20 injection cycles</a:t>
              </a:r>
              <a:endParaRPr lang="ru-RU" sz="1400" b="1"/>
            </a:p>
          </p:txBody>
        </p:sp>
        <p:sp>
          <p:nvSpPr>
            <p:cNvPr id="31769" name="Oval 11"/>
            <p:cNvSpPr>
              <a:spLocks noChangeArrowheads="1"/>
            </p:cNvSpPr>
            <p:nvPr/>
          </p:nvSpPr>
          <p:spPr bwMode="auto">
            <a:xfrm>
              <a:off x="5785901" y="3949268"/>
              <a:ext cx="2359172" cy="2417487"/>
            </a:xfrm>
            <a:prstGeom prst="ellipse">
              <a:avLst/>
            </a:prstGeom>
            <a:grpFill/>
            <a:ln w="28575">
              <a:solidFill>
                <a:srgbClr val="000000"/>
              </a:solidFill>
              <a:round/>
              <a:headEnd/>
              <a:tailEnd/>
            </a:ln>
          </p:spPr>
          <p:txBody>
            <a:bodyPr/>
            <a:lstStyle/>
            <a:p>
              <a:endParaRPr lang="ru-RU"/>
            </a:p>
          </p:txBody>
        </p:sp>
        <p:sp>
          <p:nvSpPr>
            <p:cNvPr id="30" name="Line Callout 1 29"/>
            <p:cNvSpPr/>
            <p:nvPr/>
          </p:nvSpPr>
          <p:spPr>
            <a:xfrm>
              <a:off x="6572249" y="428604"/>
              <a:ext cx="928688" cy="714380"/>
            </a:xfrm>
            <a:prstGeom prst="borderCallout1">
              <a:avLst>
                <a:gd name="adj1" fmla="val 53914"/>
                <a:gd name="adj2" fmla="val -5087"/>
                <a:gd name="adj3" fmla="val 112500"/>
                <a:gd name="adj4" fmla="val -38333"/>
              </a:avLst>
            </a:prstGeom>
            <a:grpFill/>
            <a:ln>
              <a:solidFill>
                <a:srgbClr val="7030A0"/>
              </a:solidFill>
              <a:headEnd type="none" w="med"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1" name="Line Callout 1 30"/>
            <p:cNvSpPr/>
            <p:nvPr/>
          </p:nvSpPr>
          <p:spPr>
            <a:xfrm>
              <a:off x="8358187" y="3714752"/>
              <a:ext cx="642937" cy="714380"/>
            </a:xfrm>
            <a:prstGeom prst="borderCallout1">
              <a:avLst>
                <a:gd name="adj1" fmla="val 53914"/>
                <a:gd name="adj2" fmla="val -5087"/>
                <a:gd name="adj3" fmla="val 30918"/>
                <a:gd name="adj4" fmla="val -39896"/>
              </a:avLst>
            </a:prstGeom>
            <a:grpFill/>
            <a:ln>
              <a:solidFill>
                <a:srgbClr val="7030A0"/>
              </a:solidFill>
              <a:headEnd type="none" w="med"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2" name="Line Callout 1 31"/>
            <p:cNvSpPr/>
            <p:nvPr/>
          </p:nvSpPr>
          <p:spPr>
            <a:xfrm>
              <a:off x="6572249" y="6000768"/>
              <a:ext cx="928688" cy="714380"/>
            </a:xfrm>
            <a:prstGeom prst="borderCallout1">
              <a:avLst>
                <a:gd name="adj1" fmla="val 84859"/>
                <a:gd name="adj2" fmla="val -759"/>
                <a:gd name="adj3" fmla="val 53424"/>
                <a:gd name="adj4" fmla="val -46989"/>
              </a:avLst>
            </a:prstGeom>
            <a:grpFill/>
            <a:ln>
              <a:solidFill>
                <a:srgbClr val="7030A0"/>
              </a:solidFill>
              <a:headEnd type="none" w="med"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1773" name="TextBox 32"/>
            <p:cNvSpPr txBox="1">
              <a:spLocks noChangeArrowheads="1"/>
            </p:cNvSpPr>
            <p:nvPr/>
          </p:nvSpPr>
          <p:spPr bwMode="auto">
            <a:xfrm>
              <a:off x="6643701" y="500042"/>
              <a:ext cx="928693" cy="626705"/>
            </a:xfrm>
            <a:prstGeom prst="rect">
              <a:avLst/>
            </a:prstGeom>
            <a:grpFill/>
            <a:ln w="9525">
              <a:noFill/>
              <a:miter lim="800000"/>
              <a:headEnd/>
              <a:tailEnd/>
            </a:ln>
          </p:spPr>
          <p:txBody>
            <a:bodyPr lIns="36000" tIns="36000" rIns="36000" bIns="36000">
              <a:spAutoFit/>
            </a:bodyPr>
            <a:lstStyle/>
            <a:p>
              <a:r>
                <a:rPr lang="ru-RU" sz="1200" dirty="0" err="1">
                  <a:solidFill>
                    <a:srgbClr val="FFFF00"/>
                  </a:solidFill>
                </a:rPr>
                <a:t>area</a:t>
              </a:r>
              <a:r>
                <a:rPr lang="en-US" sz="1200" dirty="0">
                  <a:solidFill>
                    <a:srgbClr val="FFFF00"/>
                  </a:solidFill>
                </a:rPr>
                <a:t>-1</a:t>
              </a:r>
              <a:endParaRPr lang="ru-RU" sz="1200" dirty="0">
                <a:solidFill>
                  <a:srgbClr val="FFFF00"/>
                </a:solidFill>
              </a:endParaRPr>
            </a:p>
            <a:p>
              <a:r>
                <a:rPr lang="ru-RU" sz="1200" dirty="0" err="1">
                  <a:solidFill>
                    <a:srgbClr val="FFFF00"/>
                  </a:solidFill>
                </a:rPr>
                <a:t>beams</a:t>
              </a:r>
              <a:r>
                <a:rPr lang="ru-RU" sz="1200" dirty="0">
                  <a:solidFill>
                    <a:srgbClr val="FFFF00"/>
                  </a:solidFill>
                </a:rPr>
                <a:t> </a:t>
              </a:r>
              <a:r>
                <a:rPr lang="ru-RU" sz="1200" dirty="0" err="1">
                  <a:solidFill>
                    <a:srgbClr val="FFFF00"/>
                  </a:solidFill>
                </a:rPr>
                <a:t>of</a:t>
              </a:r>
              <a:r>
                <a:rPr lang="ru-RU" sz="1200" dirty="0">
                  <a:solidFill>
                    <a:srgbClr val="FFFF00"/>
                  </a:solidFill>
                </a:rPr>
                <a:t> </a:t>
              </a:r>
              <a:r>
                <a:rPr lang="ru-RU" sz="1200" b="1" dirty="0" err="1">
                  <a:solidFill>
                    <a:srgbClr val="FFFF00"/>
                  </a:solidFill>
                </a:rPr>
                <a:t>low</a:t>
              </a:r>
              <a:r>
                <a:rPr lang="ru-RU" sz="1200" dirty="0" err="1">
                  <a:solidFill>
                    <a:srgbClr val="FFFF00"/>
                  </a:solidFill>
                </a:rPr>
                <a:t>-energy</a:t>
              </a:r>
              <a:endParaRPr lang="ru-RU" sz="1200" dirty="0">
                <a:solidFill>
                  <a:srgbClr val="FFFF00"/>
                </a:solidFill>
              </a:endParaRPr>
            </a:p>
          </p:txBody>
        </p:sp>
        <p:sp>
          <p:nvSpPr>
            <p:cNvPr id="31774" name="TextBox 33"/>
            <p:cNvSpPr txBox="1">
              <a:spLocks noChangeArrowheads="1"/>
            </p:cNvSpPr>
            <p:nvPr/>
          </p:nvSpPr>
          <p:spPr bwMode="auto">
            <a:xfrm>
              <a:off x="8429652" y="3786190"/>
              <a:ext cx="500066" cy="615553"/>
            </a:xfrm>
            <a:prstGeom prst="rect">
              <a:avLst/>
            </a:prstGeom>
            <a:grpFill/>
            <a:ln w="9525">
              <a:noFill/>
              <a:miter lim="800000"/>
              <a:headEnd/>
              <a:tailEnd/>
            </a:ln>
          </p:spPr>
          <p:txBody>
            <a:bodyPr lIns="0" tIns="0" rIns="0" bIns="0">
              <a:spAutoFit/>
            </a:bodyPr>
            <a:lstStyle/>
            <a:p>
              <a:r>
                <a:rPr lang="ru-RU" sz="1000" dirty="0">
                  <a:solidFill>
                    <a:srgbClr val="FFFF00"/>
                  </a:solidFill>
                </a:rPr>
                <a:t>area</a:t>
              </a:r>
              <a:r>
                <a:rPr lang="ru-RU" sz="1000" b="1" dirty="0">
                  <a:solidFill>
                    <a:srgbClr val="FFFF00"/>
                  </a:solidFill>
                </a:rPr>
                <a:t>-2</a:t>
              </a:r>
              <a:endParaRPr lang="ru-RU" sz="1000" dirty="0">
                <a:solidFill>
                  <a:srgbClr val="FFFF00"/>
                </a:solidFill>
              </a:endParaRPr>
            </a:p>
            <a:p>
              <a:r>
                <a:rPr lang="ru-RU" sz="1000" b="1" dirty="0" err="1">
                  <a:solidFill>
                    <a:srgbClr val="FFFF00"/>
                  </a:solidFill>
                </a:rPr>
                <a:t>medium</a:t>
              </a:r>
              <a:r>
                <a:rPr lang="ru-RU" sz="1000" dirty="0" err="1">
                  <a:solidFill>
                    <a:srgbClr val="FFFF00"/>
                  </a:solidFill>
                </a:rPr>
                <a:t>-energy</a:t>
              </a:r>
              <a:r>
                <a:rPr lang="ru-RU" sz="1000" dirty="0">
                  <a:solidFill>
                    <a:srgbClr val="FFFF00"/>
                  </a:solidFill>
                </a:rPr>
                <a:t> </a:t>
              </a:r>
              <a:r>
                <a:rPr lang="ru-RU" sz="1000" dirty="0" err="1">
                  <a:solidFill>
                    <a:srgbClr val="FFFF00"/>
                  </a:solidFill>
                </a:rPr>
                <a:t>beams</a:t>
              </a:r>
              <a:endParaRPr lang="ru-RU" sz="1000" dirty="0">
                <a:solidFill>
                  <a:srgbClr val="FFFF00"/>
                </a:solidFill>
              </a:endParaRPr>
            </a:p>
          </p:txBody>
        </p:sp>
        <p:sp>
          <p:nvSpPr>
            <p:cNvPr id="31775" name="TextBox 34"/>
            <p:cNvSpPr txBox="1">
              <a:spLocks noChangeArrowheads="1"/>
            </p:cNvSpPr>
            <p:nvPr/>
          </p:nvSpPr>
          <p:spPr bwMode="auto">
            <a:xfrm>
              <a:off x="6643702" y="6072206"/>
              <a:ext cx="857256" cy="626705"/>
            </a:xfrm>
            <a:prstGeom prst="rect">
              <a:avLst/>
            </a:prstGeom>
            <a:grpFill/>
            <a:ln w="9525">
              <a:noFill/>
              <a:miter lim="800000"/>
              <a:headEnd/>
              <a:tailEnd/>
            </a:ln>
          </p:spPr>
          <p:txBody>
            <a:bodyPr lIns="0" tIns="36000" rIns="0" bIns="36000">
              <a:spAutoFit/>
            </a:bodyPr>
            <a:lstStyle/>
            <a:p>
              <a:r>
                <a:rPr lang="ru-RU" sz="1200">
                  <a:solidFill>
                    <a:srgbClr val="FFFF00"/>
                  </a:solidFill>
                </a:rPr>
                <a:t>area</a:t>
              </a:r>
              <a:r>
                <a:rPr lang="en-US" sz="1200" b="1">
                  <a:solidFill>
                    <a:srgbClr val="FFFF00"/>
                  </a:solidFill>
                </a:rPr>
                <a:t>-3</a:t>
              </a:r>
              <a:endParaRPr lang="ru-RU" sz="1200">
                <a:solidFill>
                  <a:srgbClr val="FFFF00"/>
                </a:solidFill>
              </a:endParaRPr>
            </a:p>
            <a:p>
              <a:r>
                <a:rPr lang="ru-RU" sz="1200">
                  <a:solidFill>
                    <a:srgbClr val="FFFF00"/>
                  </a:solidFill>
                </a:rPr>
                <a:t>beams of </a:t>
              </a:r>
              <a:r>
                <a:rPr lang="ru-RU" sz="1200" b="1">
                  <a:solidFill>
                    <a:srgbClr val="FFFF00"/>
                  </a:solidFill>
                </a:rPr>
                <a:t>high</a:t>
              </a:r>
              <a:r>
                <a:rPr lang="ru-RU" sz="1200">
                  <a:solidFill>
                    <a:srgbClr val="FFFF00"/>
                  </a:solidFill>
                </a:rPr>
                <a:t>-energy</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a:xfrm>
            <a:off x="457200" y="274638"/>
            <a:ext cx="5257808" cy="1143000"/>
          </a:xfrm>
        </p:spPr>
        <p:txBody>
          <a:bodyPr rtlCol="0">
            <a:normAutofit/>
            <a:scene3d>
              <a:camera prst="orthographicFront"/>
              <a:lightRig rig="threePt" dir="t"/>
            </a:scene3d>
            <a:sp3d extrusionH="57150">
              <a:bevelT w="38100" h="38100"/>
            </a:sp3d>
          </a:bodyPr>
          <a:lstStyle/>
          <a:p>
            <a:pPr eaLnBrk="1" fontAlgn="auto" hangingPunct="1">
              <a:spcAft>
                <a:spcPts val="0"/>
              </a:spcAft>
              <a:defRPr/>
            </a:pPr>
            <a:r>
              <a:rPr lang="en-US" sz="2400" dirty="0" smtClean="0">
                <a:solidFill>
                  <a:srgbClr val="00FFCC"/>
                </a:solidFill>
                <a:effectLst>
                  <a:outerShdw blurRad="38100" dist="38100" dir="2700000" algn="tl">
                    <a:srgbClr val="000000">
                      <a:alpha val="43137"/>
                    </a:srgbClr>
                  </a:outerShdw>
                </a:effectLst>
                <a:latin typeface="Bookman Old Style" pitchFamily="18" charset="0"/>
              </a:rPr>
              <a:t>The existing accelerator complex VBLHEP</a:t>
            </a:r>
            <a:endParaRPr lang="ru-RU" sz="2400" dirty="0" smtClean="0">
              <a:solidFill>
                <a:srgbClr val="00FFCC"/>
              </a:solidFill>
              <a:effectLst>
                <a:outerShdw blurRad="38100" dist="38100" dir="2700000" algn="tl">
                  <a:srgbClr val="000000">
                    <a:alpha val="43137"/>
                  </a:srgbClr>
                </a:outerShdw>
              </a:effectLst>
              <a:latin typeface="Bookman Old Style" pitchFamily="18" charset="0"/>
            </a:endParaRPr>
          </a:p>
        </p:txBody>
      </p:sp>
      <p:grpSp>
        <p:nvGrpSpPr>
          <p:cNvPr id="8" name="Group 10"/>
          <p:cNvGrpSpPr>
            <a:grpSpLocks/>
          </p:cNvGrpSpPr>
          <p:nvPr/>
        </p:nvGrpSpPr>
        <p:grpSpPr bwMode="auto">
          <a:xfrm>
            <a:off x="642938" y="785813"/>
            <a:ext cx="8218487" cy="5732462"/>
            <a:chOff x="642938" y="785794"/>
            <a:chExt cx="8218487" cy="5732481"/>
          </a:xfrm>
        </p:grpSpPr>
        <p:grpSp>
          <p:nvGrpSpPr>
            <p:cNvPr id="9" name="Group 5"/>
            <p:cNvGrpSpPr>
              <a:grpSpLocks/>
            </p:cNvGrpSpPr>
            <p:nvPr/>
          </p:nvGrpSpPr>
          <p:grpSpPr bwMode="auto">
            <a:xfrm>
              <a:off x="642938" y="785813"/>
              <a:ext cx="8218487" cy="5732462"/>
              <a:chOff x="468313" y="914400"/>
              <a:chExt cx="8218487" cy="5732463"/>
            </a:xfrm>
          </p:grpSpPr>
          <p:pic>
            <p:nvPicPr>
              <p:cNvPr id="14" name="Picture 4" descr="Nuclotron2"/>
              <p:cNvPicPr>
                <a:picLocks noChangeAspect="1" noChangeArrowheads="1"/>
              </p:cNvPicPr>
              <p:nvPr/>
            </p:nvPicPr>
            <p:blipFill>
              <a:blip r:embed="rId3" cstate="print"/>
              <a:srcRect/>
              <a:stretch>
                <a:fillRect/>
              </a:stretch>
            </p:blipFill>
            <p:spPr bwMode="auto">
              <a:xfrm>
                <a:off x="468313" y="1700213"/>
                <a:ext cx="8135937" cy="4946650"/>
              </a:xfrm>
              <a:prstGeom prst="rect">
                <a:avLst/>
              </a:prstGeom>
              <a:solidFill>
                <a:srgbClr val="FFFF99"/>
              </a:solidFill>
              <a:ln w="9525">
                <a:solidFill>
                  <a:schemeClr val="hlink"/>
                </a:solidFill>
                <a:miter lim="800000"/>
                <a:headEnd/>
                <a:tailEnd/>
              </a:ln>
            </p:spPr>
          </p:pic>
          <p:pic>
            <p:nvPicPr>
              <p:cNvPr id="15" name="Рисунок 5" descr="untitled_4.png"/>
              <p:cNvPicPr>
                <a:picLocks noChangeAspect="1"/>
              </p:cNvPicPr>
              <p:nvPr/>
            </p:nvPicPr>
            <p:blipFill>
              <a:blip r:embed="rId4" cstate="print"/>
              <a:srcRect/>
              <a:stretch>
                <a:fillRect/>
              </a:stretch>
            </p:blipFill>
            <p:spPr bwMode="auto">
              <a:xfrm>
                <a:off x="5867400" y="914400"/>
                <a:ext cx="2819400" cy="2771775"/>
              </a:xfrm>
              <a:prstGeom prst="rect">
                <a:avLst/>
              </a:prstGeom>
              <a:noFill/>
              <a:ln w="9525">
                <a:noFill/>
                <a:miter lim="800000"/>
                <a:headEnd/>
                <a:tailEnd/>
              </a:ln>
            </p:spPr>
          </p:pic>
        </p:grpSp>
        <p:sp>
          <p:nvSpPr>
            <p:cNvPr id="10" name="TextBox 5"/>
            <p:cNvSpPr txBox="1">
              <a:spLocks noChangeArrowheads="1"/>
            </p:cNvSpPr>
            <p:nvPr/>
          </p:nvSpPr>
          <p:spPr bwMode="auto">
            <a:xfrm>
              <a:off x="6286512" y="785794"/>
              <a:ext cx="2357454" cy="261610"/>
            </a:xfrm>
            <a:prstGeom prst="rect">
              <a:avLst/>
            </a:prstGeom>
            <a:solidFill>
              <a:schemeClr val="bg1"/>
            </a:solidFill>
            <a:ln w="9525">
              <a:noFill/>
              <a:miter lim="800000"/>
              <a:headEnd/>
              <a:tailEnd/>
            </a:ln>
          </p:spPr>
          <p:txBody>
            <a:bodyPr>
              <a:spAutoFit/>
            </a:bodyPr>
            <a:lstStyle/>
            <a:p>
              <a:r>
                <a:rPr lang="en-US" sz="1100" b="1"/>
                <a:t>Intensity</a:t>
              </a:r>
              <a:r>
                <a:rPr lang="en-US" sz="1100"/>
                <a:t>      nucl/cycl</a:t>
              </a:r>
              <a:endParaRPr lang="ru-RU" sz="1100"/>
            </a:p>
          </p:txBody>
        </p:sp>
        <p:sp>
          <p:nvSpPr>
            <p:cNvPr id="11" name="TextBox 6"/>
            <p:cNvSpPr txBox="1">
              <a:spLocks noChangeArrowheads="1"/>
            </p:cNvSpPr>
            <p:nvPr/>
          </p:nvSpPr>
          <p:spPr bwMode="auto">
            <a:xfrm>
              <a:off x="6072198" y="1142984"/>
              <a:ext cx="714380" cy="276999"/>
            </a:xfrm>
            <a:prstGeom prst="rect">
              <a:avLst/>
            </a:prstGeom>
            <a:solidFill>
              <a:schemeClr val="bg1"/>
            </a:solidFill>
            <a:ln w="9525">
              <a:noFill/>
              <a:miter lim="800000"/>
              <a:headEnd/>
              <a:tailEnd/>
            </a:ln>
          </p:spPr>
          <p:txBody>
            <a:bodyPr>
              <a:spAutoFit/>
            </a:bodyPr>
            <a:lstStyle/>
            <a:p>
              <a:r>
                <a:rPr lang="en-US" sz="1200"/>
                <a:t>beam</a:t>
              </a:r>
              <a:endParaRPr lang="ru-RU" sz="1200"/>
            </a:p>
          </p:txBody>
        </p:sp>
        <p:sp>
          <p:nvSpPr>
            <p:cNvPr id="12" name="TextBox 7"/>
            <p:cNvSpPr txBox="1">
              <a:spLocks noChangeArrowheads="1"/>
            </p:cNvSpPr>
            <p:nvPr/>
          </p:nvSpPr>
          <p:spPr bwMode="auto">
            <a:xfrm>
              <a:off x="6858016" y="1142984"/>
              <a:ext cx="928694" cy="276999"/>
            </a:xfrm>
            <a:prstGeom prst="rect">
              <a:avLst/>
            </a:prstGeom>
            <a:solidFill>
              <a:schemeClr val="bg1"/>
            </a:solidFill>
            <a:ln w="9525">
              <a:noFill/>
              <a:miter lim="800000"/>
              <a:headEnd/>
              <a:tailEnd/>
            </a:ln>
          </p:spPr>
          <p:txBody>
            <a:bodyPr>
              <a:spAutoFit/>
            </a:bodyPr>
            <a:lstStyle/>
            <a:p>
              <a:r>
                <a:rPr lang="en-US" sz="1200"/>
                <a:t>   recd</a:t>
              </a:r>
            </a:p>
          </p:txBody>
        </p:sp>
        <p:sp>
          <p:nvSpPr>
            <p:cNvPr id="13" name="TextBox 9"/>
            <p:cNvSpPr txBox="1">
              <a:spLocks noChangeArrowheads="1"/>
            </p:cNvSpPr>
            <p:nvPr/>
          </p:nvSpPr>
          <p:spPr bwMode="auto">
            <a:xfrm>
              <a:off x="8001024" y="1142984"/>
              <a:ext cx="785818" cy="276999"/>
            </a:xfrm>
            <a:prstGeom prst="rect">
              <a:avLst/>
            </a:prstGeom>
            <a:solidFill>
              <a:schemeClr val="bg1"/>
            </a:solidFill>
            <a:ln w="9525">
              <a:noFill/>
              <a:miter lim="800000"/>
              <a:headEnd/>
              <a:tailEnd/>
            </a:ln>
          </p:spPr>
          <p:txBody>
            <a:bodyPr>
              <a:spAutoFit/>
            </a:bodyPr>
            <a:lstStyle/>
            <a:p>
              <a:r>
                <a:rPr lang="en-US" sz="1200"/>
                <a:t>future</a:t>
              </a:r>
              <a:endParaRPr lang="ru-RU" sz="120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4" name="Заголовок 8"/>
          <p:cNvSpPr>
            <a:spLocks/>
          </p:cNvSpPr>
          <p:nvPr/>
        </p:nvSpPr>
        <p:spPr bwMode="gray">
          <a:xfrm>
            <a:off x="928662" y="214290"/>
            <a:ext cx="7453312" cy="428625"/>
          </a:xfrm>
          <a:prstGeom prst="rect">
            <a:avLst/>
          </a:prstGeom>
          <a:noFill/>
          <a:ln w="9525">
            <a:noFill/>
            <a:miter lim="800000"/>
            <a:headEnd/>
            <a:tailEnd/>
          </a:ln>
        </p:spPr>
        <p:txBody>
          <a:bodyPr lIns="0" rIns="0">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2800" b="1" dirty="0">
                <a:solidFill>
                  <a:srgbClr val="00FFCC"/>
                </a:solidFill>
                <a:effectLst>
                  <a:outerShdw blurRad="38100" dist="38100" dir="2700000" algn="tl">
                    <a:srgbClr val="000000">
                      <a:alpha val="43137"/>
                    </a:srgbClr>
                  </a:outerShdw>
                </a:effectLst>
                <a:latin typeface="Bookman Old Style" pitchFamily="18" charset="0"/>
              </a:rPr>
              <a:t>Using beams of the NICA</a:t>
            </a:r>
            <a:endParaRPr lang="ru-RU" sz="2800" b="1" dirty="0">
              <a:solidFill>
                <a:srgbClr val="00FFCC"/>
              </a:solidFill>
              <a:effectLst>
                <a:outerShdw blurRad="38100" dist="38100" dir="2700000" algn="tl">
                  <a:srgbClr val="000000">
                    <a:alpha val="43137"/>
                  </a:srgbClr>
                </a:outerShdw>
              </a:effectLst>
              <a:latin typeface="Bookman Old Style" pitchFamily="18" charset="0"/>
            </a:endParaRPr>
          </a:p>
        </p:txBody>
      </p:sp>
      <p:graphicFrame>
        <p:nvGraphicFramePr>
          <p:cNvPr id="2" name="Object 7"/>
          <p:cNvGraphicFramePr>
            <a:graphicFrameLocks noChangeAspect="1"/>
          </p:cNvGraphicFramePr>
          <p:nvPr/>
        </p:nvGraphicFramePr>
        <p:xfrm>
          <a:off x="1071538" y="1000108"/>
          <a:ext cx="7286625" cy="5357813"/>
        </p:xfrm>
        <a:graphic>
          <a:graphicData uri="http://schemas.openxmlformats.org/presentationml/2006/ole">
            <p:oleObj spid="_x0000_s1027" name="Document" r:id="rId5" imgW="7594391" imgH="5647546" progId="Word.Document.8">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ctrTitle"/>
          </p:nvPr>
        </p:nvSpPr>
        <p:spPr>
          <a:xfrm>
            <a:off x="642910" y="1428736"/>
            <a:ext cx="7772400" cy="2870211"/>
          </a:xfrm>
        </p:spPr>
        <p:txBody>
          <a:bodyPr rtlCol="0">
            <a:normAutofit/>
            <a:scene3d>
              <a:camera prst="orthographicFront"/>
              <a:lightRig rig="threePt" dir="t"/>
            </a:scene3d>
            <a:sp3d extrusionH="57150">
              <a:bevelT w="38100" h="38100" prst="angle"/>
            </a:sp3d>
          </a:bodyPr>
          <a:lstStyle/>
          <a:p>
            <a:pPr eaLnBrk="1" fontAlgn="auto" hangingPunct="1">
              <a:spcAft>
                <a:spcPts val="0"/>
              </a:spcAft>
              <a:defRPr/>
            </a:pPr>
            <a:r>
              <a:rPr lang="en-US" b="1" dirty="0" smtClean="0">
                <a:solidFill>
                  <a:srgbClr val="00FFCC"/>
                </a:solidFill>
                <a:effectLst>
                  <a:glow rad="63500">
                    <a:schemeClr val="accent4">
                      <a:satMod val="175000"/>
                      <a:alpha val="40000"/>
                    </a:schemeClr>
                  </a:glow>
                  <a:outerShdw blurRad="38100" dist="38100" dir="2700000" algn="tl">
                    <a:srgbClr val="000000">
                      <a:alpha val="43137"/>
                    </a:srgbClr>
                  </a:outerShdw>
                </a:effectLst>
                <a:latin typeface="Bookman Old Style" pitchFamily="18" charset="0"/>
              </a:rPr>
              <a:t>Development of the prototype units Complex of Carbon Radiotherapy</a:t>
            </a:r>
            <a:endParaRPr lang="ru-RU" b="1" dirty="0" smtClean="0">
              <a:ln>
                <a:solidFill>
                  <a:srgbClr val="00B0F0"/>
                </a:solidFill>
              </a:ln>
              <a:solidFill>
                <a:srgbClr val="00FFCC"/>
              </a:solidFill>
              <a:effectLst>
                <a:glow rad="63500">
                  <a:schemeClr val="accent4">
                    <a:satMod val="175000"/>
                    <a:alpha val="40000"/>
                  </a:schemeClr>
                </a:glow>
                <a:outerShdw blurRad="38100" dist="38100" dir="2700000" algn="tl">
                  <a:srgbClr val="000000">
                    <a:alpha val="43137"/>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85728"/>
            <a:ext cx="8183880" cy="1748784"/>
          </a:xfrm>
        </p:spPr>
        <p:txBody>
          <a:bodyPr>
            <a:normAutofit fontScale="90000"/>
            <a:scene3d>
              <a:camera prst="orthographicFront"/>
              <a:lightRig rig="threePt" dir="t"/>
            </a:scene3d>
            <a:sp3d extrusionH="57150">
              <a:bevelT w="38100" h="38100"/>
            </a:sp3d>
          </a:bodyPr>
          <a:lstStyle/>
          <a:p>
            <a:r>
              <a:rPr lang="en-US" b="1" dirty="0" smtClean="0">
                <a:solidFill>
                  <a:srgbClr val="FFFF00"/>
                </a:solidFill>
                <a:effectLst>
                  <a:outerShdw blurRad="38100" dist="38100" dir="2700000" algn="tl">
                    <a:srgbClr val="000000">
                      <a:alpha val="43137"/>
                    </a:srgbClr>
                  </a:outerShdw>
                </a:effectLst>
              </a:rPr>
              <a:t>The main directions of scientific-methodical and innovative work on the beams of relativistic nuclei</a:t>
            </a:r>
            <a:endParaRPr lang="ru-RU" b="1"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785786" y="2786058"/>
            <a:ext cx="7858180" cy="3293209"/>
          </a:xfrm>
          <a:prstGeom prst="rect">
            <a:avLst/>
          </a:prstGeom>
        </p:spPr>
        <p:txBody>
          <a:bodyPr wrap="square">
            <a:spAutoFit/>
          </a:bodyPr>
          <a:lstStyle/>
          <a:p>
            <a:pPr marL="342900" indent="-342900">
              <a:buFont typeface="+mj-lt"/>
              <a:buAutoNum type="arabicPeriod"/>
            </a:pPr>
            <a:r>
              <a:rPr lang="en-US" sz="2400" dirty="0" smtClean="0">
                <a:solidFill>
                  <a:srgbClr val="00FFCC"/>
                </a:solidFill>
              </a:rPr>
              <a:t>Radiocarbon Therapy: A prototype of the complex for radiocarbon therapy</a:t>
            </a:r>
          </a:p>
          <a:p>
            <a:pPr marL="342900" indent="-342900">
              <a:buFont typeface="+mj-lt"/>
              <a:buAutoNum type="arabicPeriod"/>
            </a:pPr>
            <a:endParaRPr lang="en-US" sz="800" dirty="0" smtClean="0">
              <a:solidFill>
                <a:srgbClr val="00FFCC"/>
              </a:solidFill>
            </a:endParaRPr>
          </a:p>
          <a:p>
            <a:pPr marL="342900" indent="-342900">
              <a:buFont typeface="+mj-lt"/>
              <a:buAutoNum type="arabicPeriod"/>
            </a:pPr>
            <a:r>
              <a:rPr lang="en-US" sz="2400" dirty="0" smtClean="0">
                <a:solidFill>
                  <a:srgbClr val="00FFCC"/>
                </a:solidFill>
              </a:rPr>
              <a:t>Creation of complex equipment for radiobiological studies to simulating galactic radiation </a:t>
            </a:r>
          </a:p>
          <a:p>
            <a:pPr marL="342900" indent="-342900">
              <a:buFont typeface="+mj-lt"/>
              <a:buAutoNum type="arabicPeriod"/>
            </a:pPr>
            <a:endParaRPr lang="en-US" sz="800" dirty="0" smtClean="0">
              <a:solidFill>
                <a:srgbClr val="00FFCC"/>
              </a:solidFill>
            </a:endParaRPr>
          </a:p>
          <a:p>
            <a:pPr marL="342900" indent="-342900">
              <a:buFont typeface="+mj-lt"/>
              <a:buAutoNum type="arabicPeriod"/>
            </a:pPr>
            <a:r>
              <a:rPr lang="en-US" sz="2400" dirty="0" smtClean="0">
                <a:solidFill>
                  <a:srgbClr val="00FFCC"/>
                </a:solidFill>
              </a:rPr>
              <a:t>Radiation Materials science : </a:t>
            </a:r>
          </a:p>
          <a:p>
            <a:pPr marL="800100" lvl="1" indent="-342900">
              <a:buFont typeface="Arial" pitchFamily="34" charset="0"/>
              <a:buChar char="•"/>
            </a:pPr>
            <a:r>
              <a:rPr lang="en-US" sz="2400" dirty="0" smtClean="0">
                <a:solidFill>
                  <a:srgbClr val="00FFCC"/>
                </a:solidFill>
              </a:rPr>
              <a:t>Radiation damage of micro electronics </a:t>
            </a:r>
          </a:p>
          <a:p>
            <a:pPr marL="800100" lvl="1" indent="-342900">
              <a:buFont typeface="Arial" pitchFamily="34" charset="0"/>
              <a:buChar char="•"/>
            </a:pPr>
            <a:r>
              <a:rPr lang="en-US" sz="2400" dirty="0" smtClean="0">
                <a:solidFill>
                  <a:srgbClr val="00FFCC"/>
                </a:solidFill>
              </a:rPr>
              <a:t>Technology for creating electronic structures in the tracks of relativistic ions </a:t>
            </a:r>
            <a:endParaRPr lang="ru-RU" sz="2400" dirty="0">
              <a:solidFill>
                <a:srgbClr val="00FFCC"/>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1371600" y="1295400"/>
            <a:ext cx="6769100" cy="5033963"/>
          </a:xfrm>
          <a:prstGeom prst="rect">
            <a:avLst/>
          </a:prstGeom>
          <a:noFill/>
          <a:ln w="9525">
            <a:noFill/>
            <a:miter lim="800000"/>
            <a:headEnd/>
            <a:tailEnd/>
          </a:ln>
        </p:spPr>
      </p:pic>
      <p:sp>
        <p:nvSpPr>
          <p:cNvPr id="33795" name="Заголовок 5"/>
          <p:cNvSpPr>
            <a:spLocks noGrp="1"/>
          </p:cNvSpPr>
          <p:nvPr>
            <p:ph type="title"/>
          </p:nvPr>
        </p:nvSpPr>
        <p:spPr>
          <a:xfrm>
            <a:off x="152400" y="0"/>
            <a:ext cx="8991600" cy="1285875"/>
          </a:xfrm>
        </p:spPr>
        <p:txBody>
          <a:bodyPr>
            <a:scene3d>
              <a:camera prst="orthographicFront"/>
              <a:lightRig rig="threePt" dir="t"/>
            </a:scene3d>
            <a:sp3d extrusionH="57150">
              <a:bevelT w="38100" h="38100"/>
            </a:sp3d>
          </a:bodyPr>
          <a:lstStyle/>
          <a:p>
            <a:pPr eaLnBrk="1" hangingPunct="1">
              <a:defRPr/>
            </a:pPr>
            <a:r>
              <a:rPr lang="en-US" sz="2400" dirty="0" smtClean="0">
                <a:solidFill>
                  <a:srgbClr val="00FFCC"/>
                </a:solidFill>
                <a:effectLst>
                  <a:glow rad="63500">
                    <a:schemeClr val="accent3">
                      <a:satMod val="175000"/>
                      <a:alpha val="40000"/>
                    </a:schemeClr>
                  </a:glow>
                  <a:outerShdw blurRad="38100" dist="38100" dir="2700000" algn="tl">
                    <a:srgbClr val="000000">
                      <a:alpha val="43137"/>
                    </a:srgbClr>
                  </a:outerShdw>
                </a:effectLst>
                <a:latin typeface="Bookman Old Style" pitchFamily="18" charset="0"/>
              </a:rPr>
              <a:t>Block diagram of the experimental setup of the prototype on a carbon nuclei beam of the </a:t>
            </a:r>
            <a:r>
              <a:rPr lang="en-US" sz="2400" dirty="0" err="1" smtClean="0">
                <a:solidFill>
                  <a:srgbClr val="00FFCC"/>
                </a:solidFill>
                <a:effectLst>
                  <a:glow rad="63500">
                    <a:schemeClr val="accent3">
                      <a:satMod val="175000"/>
                      <a:alpha val="40000"/>
                    </a:schemeClr>
                  </a:glow>
                  <a:outerShdw blurRad="38100" dist="38100" dir="2700000" algn="tl">
                    <a:srgbClr val="000000">
                      <a:alpha val="43137"/>
                    </a:srgbClr>
                  </a:outerShdw>
                </a:effectLst>
                <a:latin typeface="Bookman Old Style" pitchFamily="18" charset="0"/>
              </a:rPr>
              <a:t>Nuclotron</a:t>
            </a:r>
            <a:r>
              <a:rPr lang="en-US" sz="2400" dirty="0" smtClean="0">
                <a:solidFill>
                  <a:srgbClr val="00FFCC"/>
                </a:solidFill>
                <a:effectLst>
                  <a:glow rad="63500">
                    <a:schemeClr val="accent3">
                      <a:satMod val="175000"/>
                      <a:alpha val="40000"/>
                    </a:schemeClr>
                  </a:glow>
                  <a:outerShdw blurRad="38100" dist="38100" dir="2700000" algn="tl">
                    <a:srgbClr val="000000">
                      <a:alpha val="43137"/>
                    </a:srgbClr>
                  </a:outerShdw>
                </a:effectLst>
                <a:latin typeface="Bookman Old Style" pitchFamily="18" charset="0"/>
              </a:rPr>
              <a:t>-M</a:t>
            </a:r>
            <a:endParaRPr lang="ru-RU" sz="2400" dirty="0" smtClean="0">
              <a:solidFill>
                <a:srgbClr val="00FFCC"/>
              </a:solidFill>
              <a:effectLst>
                <a:glow rad="63500">
                  <a:schemeClr val="accent3">
                    <a:satMod val="175000"/>
                    <a:alpha val="40000"/>
                  </a:schemeClr>
                </a:glow>
                <a:outerShdw blurRad="38100" dist="38100" dir="2700000" algn="tl">
                  <a:srgbClr val="000000">
                    <a:alpha val="43137"/>
                  </a:srgbClr>
                </a:outerShdw>
              </a:effectLst>
              <a:latin typeface="Bookman Old Style" pitchFamily="18" charset="0"/>
            </a:endParaRPr>
          </a:p>
        </p:txBody>
      </p:sp>
      <p:grpSp>
        <p:nvGrpSpPr>
          <p:cNvPr id="2" name="Группа 24"/>
          <p:cNvGrpSpPr>
            <a:grpSpLocks/>
          </p:cNvGrpSpPr>
          <p:nvPr/>
        </p:nvGrpSpPr>
        <p:grpSpPr bwMode="auto">
          <a:xfrm>
            <a:off x="762000" y="2667000"/>
            <a:ext cx="7696200" cy="3048000"/>
            <a:chOff x="428596" y="4786321"/>
            <a:chExt cx="8358217" cy="1643075"/>
          </a:xfrm>
        </p:grpSpPr>
        <p:grpSp>
          <p:nvGrpSpPr>
            <p:cNvPr id="3" name="Группа 18"/>
            <p:cNvGrpSpPr>
              <a:grpSpLocks/>
            </p:cNvGrpSpPr>
            <p:nvPr/>
          </p:nvGrpSpPr>
          <p:grpSpPr bwMode="auto">
            <a:xfrm>
              <a:off x="857886" y="4786321"/>
              <a:ext cx="7928927" cy="1643075"/>
              <a:chOff x="715169" y="4929198"/>
              <a:chExt cx="8071673" cy="1785950"/>
            </a:xfrm>
          </p:grpSpPr>
          <p:sp>
            <p:nvSpPr>
              <p:cNvPr id="11" name="Прямоугольник 10"/>
              <p:cNvSpPr/>
              <p:nvPr/>
            </p:nvSpPr>
            <p:spPr>
              <a:xfrm>
                <a:off x="715169" y="4929198"/>
                <a:ext cx="8071673" cy="1785950"/>
              </a:xfrm>
              <a:prstGeom prst="rect">
                <a:avLst/>
              </a:prstGeom>
              <a:solidFill>
                <a:schemeClr val="bg1">
                  <a:lumMod val="8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35850" name="TextBox 17"/>
              <p:cNvSpPr txBox="1">
                <a:spLocks noChangeArrowheads="1"/>
              </p:cNvSpPr>
              <p:nvPr/>
            </p:nvSpPr>
            <p:spPr bwMode="auto">
              <a:xfrm>
                <a:off x="1015265" y="5250110"/>
                <a:ext cx="7150250" cy="1027933"/>
              </a:xfrm>
              <a:prstGeom prst="rect">
                <a:avLst/>
              </a:prstGeom>
              <a:noFill/>
              <a:ln w="9525">
                <a:noFill/>
                <a:miter lim="800000"/>
                <a:headEnd/>
                <a:tailEnd/>
              </a:ln>
            </p:spPr>
            <p:txBody>
              <a:bodyPr>
                <a:spAutoFit/>
              </a:bodyPr>
              <a:lstStyle/>
              <a:p>
                <a:pPr algn="just">
                  <a:buFont typeface="Wingdings" pitchFamily="2" charset="2"/>
                  <a:buChar char="ü"/>
                </a:pPr>
                <a:r>
                  <a:rPr lang="en-US" dirty="0"/>
                  <a:t>The results obtained by measuring the stability, intensity and size of the ion beam from the </a:t>
                </a:r>
                <a:r>
                  <a:rPr lang="en-US" dirty="0" err="1"/>
                  <a:t>Nuclotron</a:t>
                </a:r>
                <a:r>
                  <a:rPr lang="en-US" dirty="0"/>
                  <a:t> and fully comply with the requirements of radiocarbon therapy</a:t>
                </a:r>
                <a:r>
                  <a:rPr lang="en-US" dirty="0" smtClean="0"/>
                  <a:t>.</a:t>
                </a:r>
              </a:p>
              <a:p>
                <a:pPr algn="just">
                  <a:buFont typeface="Wingdings" pitchFamily="2" charset="2"/>
                  <a:buChar char="ü"/>
                </a:pPr>
                <a:endParaRPr lang="en-US" dirty="0" smtClean="0"/>
              </a:p>
              <a:p>
                <a:pPr algn="just">
                  <a:buFont typeface="Wingdings" pitchFamily="2" charset="2"/>
                  <a:buChar char="ü"/>
                </a:pPr>
                <a:r>
                  <a:rPr lang="en-US" dirty="0" smtClean="0"/>
                  <a:t>Currently</a:t>
                </a:r>
                <a:r>
                  <a:rPr lang="en-US" dirty="0"/>
                  <a:t>, the main components of the prototype experimental setup for ion beam </a:t>
                </a:r>
                <a:r>
                  <a:rPr lang="en-US" dirty="0" err="1"/>
                  <a:t>Nuclotron</a:t>
                </a:r>
                <a:r>
                  <a:rPr lang="en-US" dirty="0"/>
                  <a:t>-M are developing.</a:t>
                </a:r>
                <a:endParaRPr lang="en-US" dirty="0">
                  <a:solidFill>
                    <a:srgbClr val="CC00FF"/>
                  </a:solidFill>
                  <a:latin typeface="Calibri" pitchFamily="34" charset="0"/>
                </a:endParaRPr>
              </a:p>
            </p:txBody>
          </p:sp>
        </p:grpSp>
        <p:sp>
          <p:nvSpPr>
            <p:cNvPr id="10" name="Прямоугольник 9"/>
            <p:cNvSpPr/>
            <p:nvPr/>
          </p:nvSpPr>
          <p:spPr>
            <a:xfrm>
              <a:off x="428596" y="4786321"/>
              <a:ext cx="357429" cy="1643075"/>
            </a:xfrm>
            <a:prstGeom prst="rect">
              <a:avLst/>
            </a:prstGeom>
            <a:solidFill>
              <a:srgbClr val="A30505"/>
            </a:solidFill>
            <a:ln>
              <a:solidFill>
                <a:srgbClr val="A3050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338" name="Title 1"/>
          <p:cNvSpPr>
            <a:spLocks noGrp="1"/>
          </p:cNvSpPr>
          <p:nvPr>
            <p:ph type="title"/>
          </p:nvPr>
        </p:nvSpPr>
        <p:spPr>
          <a:xfrm>
            <a:off x="571472" y="214290"/>
            <a:ext cx="8229600" cy="1154098"/>
          </a:xfrm>
        </p:spPr>
        <p:txBody>
          <a:bodyPr>
            <a:normAutofit/>
            <a:scene3d>
              <a:camera prst="orthographicFront"/>
              <a:lightRig rig="threePt" dir="t"/>
            </a:scene3d>
            <a:sp3d extrusionH="57150">
              <a:bevelT w="38100" h="38100"/>
            </a:sp3d>
          </a:bodyPr>
          <a:lstStyle/>
          <a:p>
            <a:r>
              <a:rPr lang="en-US" sz="3200" dirty="0" smtClean="0">
                <a:solidFill>
                  <a:srgbClr val="00FFCC"/>
                </a:solidFill>
                <a:effectLst>
                  <a:outerShdw blurRad="38100" dist="38100" dir="2700000" algn="tl">
                    <a:srgbClr val="000000">
                      <a:alpha val="43137"/>
                    </a:srgbClr>
                  </a:outerShdw>
                </a:effectLst>
              </a:rPr>
              <a:t>Basic block diagram of a prototype installation on </a:t>
            </a:r>
            <a:r>
              <a:rPr lang="en-US" sz="3200" dirty="0" err="1" smtClean="0">
                <a:solidFill>
                  <a:srgbClr val="00FFCC"/>
                </a:solidFill>
                <a:effectLst>
                  <a:outerShdw blurRad="38100" dist="38100" dir="2700000" algn="tl">
                    <a:srgbClr val="000000">
                      <a:alpha val="43137"/>
                    </a:srgbClr>
                  </a:outerShdw>
                </a:effectLst>
              </a:rPr>
              <a:t>Nuclotron</a:t>
            </a:r>
            <a:r>
              <a:rPr lang="en-US" sz="3200" dirty="0" smtClean="0">
                <a:solidFill>
                  <a:srgbClr val="00FFCC"/>
                </a:solidFill>
                <a:effectLst>
                  <a:outerShdw blurRad="38100" dist="38100" dir="2700000" algn="tl">
                    <a:srgbClr val="000000">
                      <a:alpha val="43137"/>
                    </a:srgbClr>
                  </a:outerShdw>
                </a:effectLst>
              </a:rPr>
              <a:t> for radiobiological research</a:t>
            </a:r>
            <a:endParaRPr lang="ru-RU" sz="3200" dirty="0">
              <a:solidFill>
                <a:srgbClr val="00FFCC"/>
              </a:solidFill>
              <a:effectLst>
                <a:outerShdw blurRad="38100" dist="38100" dir="2700000" algn="tl">
                  <a:srgbClr val="000000">
                    <a:alpha val="43137"/>
                  </a:srgbClr>
                </a:outerShdw>
              </a:effectLst>
            </a:endParaRPr>
          </a:p>
        </p:txBody>
      </p:sp>
      <p:grpSp>
        <p:nvGrpSpPr>
          <p:cNvPr id="2" name="Group 88"/>
          <p:cNvGrpSpPr/>
          <p:nvPr/>
        </p:nvGrpSpPr>
        <p:grpSpPr>
          <a:xfrm>
            <a:off x="357158" y="1928802"/>
            <a:ext cx="8120090" cy="3452513"/>
            <a:chOff x="642910" y="2000240"/>
            <a:chExt cx="8120090" cy="3452513"/>
          </a:xfrm>
        </p:grpSpPr>
        <p:grpSp>
          <p:nvGrpSpPr>
            <p:cNvPr id="3" name="Group 339"/>
            <p:cNvGrpSpPr/>
            <p:nvPr/>
          </p:nvGrpSpPr>
          <p:grpSpPr>
            <a:xfrm>
              <a:off x="642910" y="2000240"/>
              <a:ext cx="8120090" cy="3452513"/>
              <a:chOff x="381000" y="1657352"/>
              <a:chExt cx="8120090" cy="3452513"/>
            </a:xfrm>
          </p:grpSpPr>
          <p:sp>
            <p:nvSpPr>
              <p:cNvPr id="291" name="Oval 54"/>
              <p:cNvSpPr>
                <a:spLocks noChangeArrowheads="1"/>
              </p:cNvSpPr>
              <p:nvPr/>
            </p:nvSpPr>
            <p:spPr bwMode="auto">
              <a:xfrm>
                <a:off x="8229600" y="3505200"/>
                <a:ext cx="152400" cy="228600"/>
              </a:xfrm>
              <a:prstGeom prst="ellipse">
                <a:avLst/>
              </a:prstGeom>
              <a:solidFill>
                <a:srgbClr val="FF3300"/>
              </a:solidFill>
              <a:ln w="9525">
                <a:solidFill>
                  <a:schemeClr val="tx1"/>
                </a:solidFill>
                <a:round/>
                <a:headEnd/>
                <a:tailEnd/>
              </a:ln>
            </p:spPr>
            <p:txBody>
              <a:bodyPr wrap="none" anchor="ctr"/>
              <a:lstStyle/>
              <a:p>
                <a:endParaRPr lang="ru-RU"/>
              </a:p>
            </p:txBody>
          </p:sp>
          <p:sp>
            <p:nvSpPr>
              <p:cNvPr id="297" name="Oval 60"/>
              <p:cNvSpPr>
                <a:spLocks noChangeArrowheads="1"/>
              </p:cNvSpPr>
              <p:nvPr/>
            </p:nvSpPr>
            <p:spPr bwMode="auto">
              <a:xfrm>
                <a:off x="7696200" y="3352800"/>
                <a:ext cx="228600" cy="533400"/>
              </a:xfrm>
              <a:prstGeom prst="ellipse">
                <a:avLst/>
              </a:prstGeom>
              <a:solidFill>
                <a:srgbClr val="FF3300"/>
              </a:solidFill>
              <a:ln w="9525">
                <a:solidFill>
                  <a:schemeClr val="tx1"/>
                </a:solidFill>
                <a:round/>
                <a:headEnd/>
                <a:tailEnd/>
              </a:ln>
            </p:spPr>
            <p:txBody>
              <a:bodyPr wrap="none" anchor="ctr"/>
              <a:lstStyle/>
              <a:p>
                <a:endParaRPr lang="ru-RU"/>
              </a:p>
            </p:txBody>
          </p:sp>
          <p:sp>
            <p:nvSpPr>
              <p:cNvPr id="303" name="Oval 66"/>
              <p:cNvSpPr>
                <a:spLocks noChangeArrowheads="1"/>
              </p:cNvSpPr>
              <p:nvPr/>
            </p:nvSpPr>
            <p:spPr bwMode="auto">
              <a:xfrm>
                <a:off x="7315200" y="3429000"/>
                <a:ext cx="152400" cy="381000"/>
              </a:xfrm>
              <a:prstGeom prst="ellipse">
                <a:avLst/>
              </a:prstGeom>
              <a:solidFill>
                <a:srgbClr val="FF3300"/>
              </a:solidFill>
              <a:ln w="9525">
                <a:solidFill>
                  <a:schemeClr val="tx1"/>
                </a:solidFill>
                <a:round/>
                <a:headEnd/>
                <a:tailEnd/>
              </a:ln>
            </p:spPr>
            <p:txBody>
              <a:bodyPr wrap="none" anchor="ctr"/>
              <a:lstStyle/>
              <a:p>
                <a:endParaRPr lang="ru-RU"/>
              </a:p>
            </p:txBody>
          </p:sp>
          <p:grpSp>
            <p:nvGrpSpPr>
              <p:cNvPr id="4" name="Group 338"/>
              <p:cNvGrpSpPr/>
              <p:nvPr/>
            </p:nvGrpSpPr>
            <p:grpSpPr>
              <a:xfrm>
                <a:off x="381000" y="1657352"/>
                <a:ext cx="8120090" cy="3452513"/>
                <a:chOff x="381000" y="1657352"/>
                <a:chExt cx="8120090" cy="3452513"/>
              </a:xfrm>
            </p:grpSpPr>
            <p:sp>
              <p:nvSpPr>
                <p:cNvPr id="314" name="AutoShape 89"/>
                <p:cNvSpPr>
                  <a:spLocks noChangeArrowheads="1"/>
                </p:cNvSpPr>
                <p:nvPr/>
              </p:nvSpPr>
              <p:spPr bwMode="auto">
                <a:xfrm>
                  <a:off x="6096000" y="2895600"/>
                  <a:ext cx="609600" cy="1371600"/>
                </a:xfrm>
                <a:prstGeom prst="cube">
                  <a:avLst>
                    <a:gd name="adj" fmla="val 70833"/>
                  </a:avLst>
                </a:prstGeom>
                <a:solidFill>
                  <a:schemeClr val="folHlink"/>
                </a:solidFill>
                <a:ln w="9525">
                  <a:solidFill>
                    <a:schemeClr val="tx1"/>
                  </a:solidFill>
                  <a:miter lim="800000"/>
                  <a:headEnd/>
                  <a:tailEnd/>
                </a:ln>
              </p:spPr>
              <p:txBody>
                <a:bodyPr wrap="none" anchor="ctr"/>
                <a:lstStyle/>
                <a:p>
                  <a:endParaRPr lang="ru-RU"/>
                </a:p>
              </p:txBody>
            </p:sp>
            <p:grpSp>
              <p:nvGrpSpPr>
                <p:cNvPr id="5" name="Group 16"/>
                <p:cNvGrpSpPr>
                  <a:grpSpLocks/>
                </p:cNvGrpSpPr>
                <p:nvPr/>
              </p:nvGrpSpPr>
              <p:grpSpPr bwMode="auto">
                <a:xfrm>
                  <a:off x="457200" y="3048000"/>
                  <a:ext cx="1219200" cy="1143000"/>
                  <a:chOff x="576" y="1680"/>
                  <a:chExt cx="768" cy="720"/>
                </a:xfrm>
              </p:grpSpPr>
              <p:sp>
                <p:nvSpPr>
                  <p:cNvPr id="256" name="Line 4"/>
                  <p:cNvSpPr>
                    <a:spLocks noChangeShapeType="1"/>
                  </p:cNvSpPr>
                  <p:nvPr/>
                </p:nvSpPr>
                <p:spPr bwMode="auto">
                  <a:xfrm>
                    <a:off x="768" y="1968"/>
                    <a:ext cx="288" cy="0"/>
                  </a:xfrm>
                  <a:prstGeom prst="line">
                    <a:avLst/>
                  </a:prstGeom>
                  <a:noFill/>
                  <a:ln w="9525">
                    <a:solidFill>
                      <a:schemeClr val="tx1"/>
                    </a:solidFill>
                    <a:round/>
                    <a:headEnd/>
                    <a:tailEnd/>
                  </a:ln>
                </p:spPr>
                <p:txBody>
                  <a:bodyPr/>
                  <a:lstStyle/>
                  <a:p>
                    <a:endParaRPr lang="ru-RU"/>
                  </a:p>
                </p:txBody>
              </p:sp>
              <p:sp>
                <p:nvSpPr>
                  <p:cNvPr id="257" name="Line 5"/>
                  <p:cNvSpPr>
                    <a:spLocks noChangeShapeType="1"/>
                  </p:cNvSpPr>
                  <p:nvPr/>
                </p:nvSpPr>
                <p:spPr bwMode="auto">
                  <a:xfrm flipH="1">
                    <a:off x="576" y="1968"/>
                    <a:ext cx="192" cy="192"/>
                  </a:xfrm>
                  <a:prstGeom prst="line">
                    <a:avLst/>
                  </a:prstGeom>
                  <a:noFill/>
                  <a:ln w="9525">
                    <a:solidFill>
                      <a:schemeClr val="tx1"/>
                    </a:solidFill>
                    <a:round/>
                    <a:headEnd/>
                    <a:tailEnd/>
                  </a:ln>
                </p:spPr>
                <p:txBody>
                  <a:bodyPr/>
                  <a:lstStyle/>
                  <a:p>
                    <a:endParaRPr lang="ru-RU"/>
                  </a:p>
                </p:txBody>
              </p:sp>
              <p:sp>
                <p:nvSpPr>
                  <p:cNvPr id="258" name="Line 6"/>
                  <p:cNvSpPr>
                    <a:spLocks noChangeShapeType="1"/>
                  </p:cNvSpPr>
                  <p:nvPr/>
                </p:nvSpPr>
                <p:spPr bwMode="auto">
                  <a:xfrm flipH="1">
                    <a:off x="864" y="1968"/>
                    <a:ext cx="192" cy="192"/>
                  </a:xfrm>
                  <a:prstGeom prst="line">
                    <a:avLst/>
                  </a:prstGeom>
                  <a:noFill/>
                  <a:ln w="9525">
                    <a:solidFill>
                      <a:schemeClr val="tx1"/>
                    </a:solidFill>
                    <a:round/>
                    <a:headEnd/>
                    <a:tailEnd/>
                  </a:ln>
                </p:spPr>
                <p:txBody>
                  <a:bodyPr/>
                  <a:lstStyle/>
                  <a:p>
                    <a:endParaRPr lang="ru-RU"/>
                  </a:p>
                </p:txBody>
              </p:sp>
              <p:sp>
                <p:nvSpPr>
                  <p:cNvPr id="259" name="Line 7"/>
                  <p:cNvSpPr>
                    <a:spLocks noChangeShapeType="1"/>
                  </p:cNvSpPr>
                  <p:nvPr/>
                </p:nvSpPr>
                <p:spPr bwMode="auto">
                  <a:xfrm>
                    <a:off x="1056" y="1968"/>
                    <a:ext cx="0" cy="240"/>
                  </a:xfrm>
                  <a:prstGeom prst="line">
                    <a:avLst/>
                  </a:prstGeom>
                  <a:noFill/>
                  <a:ln w="9525">
                    <a:solidFill>
                      <a:schemeClr val="tx1"/>
                    </a:solidFill>
                    <a:round/>
                    <a:headEnd/>
                    <a:tailEnd/>
                  </a:ln>
                </p:spPr>
                <p:txBody>
                  <a:bodyPr/>
                  <a:lstStyle/>
                  <a:p>
                    <a:endParaRPr lang="ru-RU"/>
                  </a:p>
                </p:txBody>
              </p:sp>
              <p:sp>
                <p:nvSpPr>
                  <p:cNvPr id="260" name="Line 8"/>
                  <p:cNvSpPr>
                    <a:spLocks noChangeShapeType="1"/>
                  </p:cNvSpPr>
                  <p:nvPr/>
                </p:nvSpPr>
                <p:spPr bwMode="auto">
                  <a:xfrm flipH="1">
                    <a:off x="864" y="2208"/>
                    <a:ext cx="192" cy="192"/>
                  </a:xfrm>
                  <a:prstGeom prst="line">
                    <a:avLst/>
                  </a:prstGeom>
                  <a:noFill/>
                  <a:ln w="9525">
                    <a:solidFill>
                      <a:schemeClr val="tx1"/>
                    </a:solidFill>
                    <a:round/>
                    <a:headEnd/>
                    <a:tailEnd/>
                  </a:ln>
                </p:spPr>
                <p:txBody>
                  <a:bodyPr/>
                  <a:lstStyle/>
                  <a:p>
                    <a:endParaRPr lang="ru-RU"/>
                  </a:p>
                </p:txBody>
              </p:sp>
              <p:sp>
                <p:nvSpPr>
                  <p:cNvPr id="261" name="Line 9"/>
                  <p:cNvSpPr>
                    <a:spLocks noChangeShapeType="1"/>
                  </p:cNvSpPr>
                  <p:nvPr/>
                </p:nvSpPr>
                <p:spPr bwMode="auto">
                  <a:xfrm>
                    <a:off x="864" y="1872"/>
                    <a:ext cx="288" cy="0"/>
                  </a:xfrm>
                  <a:prstGeom prst="line">
                    <a:avLst/>
                  </a:prstGeom>
                  <a:noFill/>
                  <a:ln w="9525">
                    <a:solidFill>
                      <a:schemeClr val="tx1"/>
                    </a:solidFill>
                    <a:round/>
                    <a:headEnd/>
                    <a:tailEnd/>
                  </a:ln>
                </p:spPr>
                <p:txBody>
                  <a:bodyPr/>
                  <a:lstStyle/>
                  <a:p>
                    <a:endParaRPr lang="ru-RU"/>
                  </a:p>
                </p:txBody>
              </p:sp>
              <p:sp>
                <p:nvSpPr>
                  <p:cNvPr id="262" name="Line 10"/>
                  <p:cNvSpPr>
                    <a:spLocks noChangeShapeType="1"/>
                  </p:cNvSpPr>
                  <p:nvPr/>
                </p:nvSpPr>
                <p:spPr bwMode="auto">
                  <a:xfrm flipV="1">
                    <a:off x="864" y="1680"/>
                    <a:ext cx="192" cy="192"/>
                  </a:xfrm>
                  <a:prstGeom prst="line">
                    <a:avLst/>
                  </a:prstGeom>
                  <a:noFill/>
                  <a:ln w="9525">
                    <a:solidFill>
                      <a:schemeClr val="tx1"/>
                    </a:solidFill>
                    <a:round/>
                    <a:headEnd/>
                    <a:tailEnd/>
                  </a:ln>
                </p:spPr>
                <p:txBody>
                  <a:bodyPr/>
                  <a:lstStyle/>
                  <a:p>
                    <a:endParaRPr lang="ru-RU"/>
                  </a:p>
                </p:txBody>
              </p:sp>
              <p:sp>
                <p:nvSpPr>
                  <p:cNvPr id="263" name="Line 11"/>
                  <p:cNvSpPr>
                    <a:spLocks noChangeShapeType="1"/>
                  </p:cNvSpPr>
                  <p:nvPr/>
                </p:nvSpPr>
                <p:spPr bwMode="auto">
                  <a:xfrm flipV="1">
                    <a:off x="1152" y="1680"/>
                    <a:ext cx="192" cy="192"/>
                  </a:xfrm>
                  <a:prstGeom prst="line">
                    <a:avLst/>
                  </a:prstGeom>
                  <a:noFill/>
                  <a:ln w="9525">
                    <a:solidFill>
                      <a:schemeClr val="tx1"/>
                    </a:solidFill>
                    <a:round/>
                    <a:headEnd/>
                    <a:tailEnd/>
                  </a:ln>
                </p:spPr>
                <p:txBody>
                  <a:bodyPr/>
                  <a:lstStyle/>
                  <a:p>
                    <a:endParaRPr lang="ru-RU"/>
                  </a:p>
                </p:txBody>
              </p:sp>
              <p:sp>
                <p:nvSpPr>
                  <p:cNvPr id="264" name="Line 12"/>
                  <p:cNvSpPr>
                    <a:spLocks noChangeShapeType="1"/>
                  </p:cNvSpPr>
                  <p:nvPr/>
                </p:nvSpPr>
                <p:spPr bwMode="auto">
                  <a:xfrm>
                    <a:off x="1152" y="1872"/>
                    <a:ext cx="0" cy="240"/>
                  </a:xfrm>
                  <a:prstGeom prst="line">
                    <a:avLst/>
                  </a:prstGeom>
                  <a:noFill/>
                  <a:ln w="9525">
                    <a:solidFill>
                      <a:schemeClr val="tx1"/>
                    </a:solidFill>
                    <a:round/>
                    <a:headEnd/>
                    <a:tailEnd/>
                  </a:ln>
                </p:spPr>
                <p:txBody>
                  <a:bodyPr/>
                  <a:lstStyle/>
                  <a:p>
                    <a:endParaRPr lang="ru-RU"/>
                  </a:p>
                </p:txBody>
              </p:sp>
              <p:sp>
                <p:nvSpPr>
                  <p:cNvPr id="265" name="Line 13"/>
                  <p:cNvSpPr>
                    <a:spLocks noChangeShapeType="1"/>
                  </p:cNvSpPr>
                  <p:nvPr/>
                </p:nvSpPr>
                <p:spPr bwMode="auto">
                  <a:xfrm>
                    <a:off x="864" y="1872"/>
                    <a:ext cx="0" cy="96"/>
                  </a:xfrm>
                  <a:prstGeom prst="line">
                    <a:avLst/>
                  </a:prstGeom>
                  <a:noFill/>
                  <a:ln w="9525">
                    <a:solidFill>
                      <a:schemeClr val="tx1"/>
                    </a:solidFill>
                    <a:round/>
                    <a:headEnd/>
                    <a:tailEnd/>
                  </a:ln>
                </p:spPr>
                <p:txBody>
                  <a:bodyPr/>
                  <a:lstStyle/>
                  <a:p>
                    <a:endParaRPr lang="ru-RU"/>
                  </a:p>
                </p:txBody>
              </p:sp>
              <p:sp>
                <p:nvSpPr>
                  <p:cNvPr id="266" name="Line 14"/>
                  <p:cNvSpPr>
                    <a:spLocks noChangeShapeType="1"/>
                  </p:cNvSpPr>
                  <p:nvPr/>
                </p:nvSpPr>
                <p:spPr bwMode="auto">
                  <a:xfrm flipH="1">
                    <a:off x="1056" y="2112"/>
                    <a:ext cx="96" cy="0"/>
                  </a:xfrm>
                  <a:prstGeom prst="line">
                    <a:avLst/>
                  </a:prstGeom>
                  <a:noFill/>
                  <a:ln w="9525">
                    <a:solidFill>
                      <a:schemeClr val="tx1"/>
                    </a:solidFill>
                    <a:round/>
                    <a:headEnd/>
                    <a:tailEnd/>
                  </a:ln>
                </p:spPr>
                <p:txBody>
                  <a:bodyPr/>
                  <a:lstStyle/>
                  <a:p>
                    <a:endParaRPr lang="ru-RU"/>
                  </a:p>
                </p:txBody>
              </p:sp>
              <p:sp>
                <p:nvSpPr>
                  <p:cNvPr id="267" name="Line 15"/>
                  <p:cNvSpPr>
                    <a:spLocks noChangeShapeType="1"/>
                  </p:cNvSpPr>
                  <p:nvPr/>
                </p:nvSpPr>
                <p:spPr bwMode="auto">
                  <a:xfrm flipV="1">
                    <a:off x="1152" y="1920"/>
                    <a:ext cx="192" cy="192"/>
                  </a:xfrm>
                  <a:prstGeom prst="line">
                    <a:avLst/>
                  </a:prstGeom>
                  <a:noFill/>
                  <a:ln w="9525">
                    <a:solidFill>
                      <a:schemeClr val="tx1"/>
                    </a:solidFill>
                    <a:round/>
                    <a:headEnd/>
                    <a:tailEnd/>
                  </a:ln>
                </p:spPr>
                <p:txBody>
                  <a:bodyPr/>
                  <a:lstStyle/>
                  <a:p>
                    <a:endParaRPr lang="ru-RU"/>
                  </a:p>
                </p:txBody>
              </p:sp>
            </p:grpSp>
            <p:grpSp>
              <p:nvGrpSpPr>
                <p:cNvPr id="6" name="Group 42"/>
                <p:cNvGrpSpPr>
                  <a:grpSpLocks/>
                </p:cNvGrpSpPr>
                <p:nvPr/>
              </p:nvGrpSpPr>
              <p:grpSpPr bwMode="auto">
                <a:xfrm>
                  <a:off x="1828800" y="2743200"/>
                  <a:ext cx="685800" cy="1371600"/>
                  <a:chOff x="1440" y="1440"/>
                  <a:chExt cx="432" cy="864"/>
                </a:xfrm>
              </p:grpSpPr>
              <p:sp>
                <p:nvSpPr>
                  <p:cNvPr id="269" name="Line 30"/>
                  <p:cNvSpPr>
                    <a:spLocks noChangeShapeType="1"/>
                  </p:cNvSpPr>
                  <p:nvPr/>
                </p:nvSpPr>
                <p:spPr bwMode="auto">
                  <a:xfrm>
                    <a:off x="1440" y="1920"/>
                    <a:ext cx="288" cy="0"/>
                  </a:xfrm>
                  <a:prstGeom prst="line">
                    <a:avLst/>
                  </a:prstGeom>
                  <a:noFill/>
                  <a:ln w="9525">
                    <a:solidFill>
                      <a:schemeClr val="tx1"/>
                    </a:solidFill>
                    <a:round/>
                    <a:headEnd/>
                    <a:tailEnd/>
                  </a:ln>
                </p:spPr>
                <p:txBody>
                  <a:bodyPr/>
                  <a:lstStyle/>
                  <a:p>
                    <a:endParaRPr lang="ru-RU"/>
                  </a:p>
                </p:txBody>
              </p:sp>
              <p:sp>
                <p:nvSpPr>
                  <p:cNvPr id="270" name="Line 31"/>
                  <p:cNvSpPr>
                    <a:spLocks noChangeShapeType="1"/>
                  </p:cNvSpPr>
                  <p:nvPr/>
                </p:nvSpPr>
                <p:spPr bwMode="auto">
                  <a:xfrm flipV="1">
                    <a:off x="1440" y="1584"/>
                    <a:ext cx="0" cy="336"/>
                  </a:xfrm>
                  <a:prstGeom prst="line">
                    <a:avLst/>
                  </a:prstGeom>
                  <a:noFill/>
                  <a:ln w="9525">
                    <a:solidFill>
                      <a:schemeClr val="tx1"/>
                    </a:solidFill>
                    <a:round/>
                    <a:headEnd/>
                    <a:tailEnd/>
                  </a:ln>
                </p:spPr>
                <p:txBody>
                  <a:bodyPr/>
                  <a:lstStyle/>
                  <a:p>
                    <a:endParaRPr lang="ru-RU"/>
                  </a:p>
                </p:txBody>
              </p:sp>
              <p:sp>
                <p:nvSpPr>
                  <p:cNvPr id="271" name="Line 32"/>
                  <p:cNvSpPr>
                    <a:spLocks noChangeShapeType="1"/>
                  </p:cNvSpPr>
                  <p:nvPr/>
                </p:nvSpPr>
                <p:spPr bwMode="auto">
                  <a:xfrm flipV="1">
                    <a:off x="1728" y="1584"/>
                    <a:ext cx="0" cy="336"/>
                  </a:xfrm>
                  <a:prstGeom prst="line">
                    <a:avLst/>
                  </a:prstGeom>
                  <a:noFill/>
                  <a:ln w="9525">
                    <a:solidFill>
                      <a:schemeClr val="tx1"/>
                    </a:solidFill>
                    <a:round/>
                    <a:headEnd/>
                    <a:tailEnd/>
                  </a:ln>
                </p:spPr>
                <p:txBody>
                  <a:bodyPr/>
                  <a:lstStyle/>
                  <a:p>
                    <a:endParaRPr lang="ru-RU"/>
                  </a:p>
                </p:txBody>
              </p:sp>
              <p:sp>
                <p:nvSpPr>
                  <p:cNvPr id="272" name="Line 33"/>
                  <p:cNvSpPr>
                    <a:spLocks noChangeShapeType="1"/>
                  </p:cNvSpPr>
                  <p:nvPr/>
                </p:nvSpPr>
                <p:spPr bwMode="auto">
                  <a:xfrm flipV="1">
                    <a:off x="1728" y="1776"/>
                    <a:ext cx="144" cy="144"/>
                  </a:xfrm>
                  <a:prstGeom prst="line">
                    <a:avLst/>
                  </a:prstGeom>
                  <a:noFill/>
                  <a:ln w="9525">
                    <a:solidFill>
                      <a:schemeClr val="tx1"/>
                    </a:solidFill>
                    <a:round/>
                    <a:headEnd/>
                    <a:tailEnd/>
                  </a:ln>
                </p:spPr>
                <p:txBody>
                  <a:bodyPr/>
                  <a:lstStyle/>
                  <a:p>
                    <a:endParaRPr lang="ru-RU"/>
                  </a:p>
                </p:txBody>
              </p:sp>
              <p:sp>
                <p:nvSpPr>
                  <p:cNvPr id="273" name="Line 34"/>
                  <p:cNvSpPr>
                    <a:spLocks noChangeShapeType="1"/>
                  </p:cNvSpPr>
                  <p:nvPr/>
                </p:nvSpPr>
                <p:spPr bwMode="auto">
                  <a:xfrm flipV="1">
                    <a:off x="1872" y="1440"/>
                    <a:ext cx="0" cy="336"/>
                  </a:xfrm>
                  <a:prstGeom prst="line">
                    <a:avLst/>
                  </a:prstGeom>
                  <a:noFill/>
                  <a:ln w="9525">
                    <a:solidFill>
                      <a:schemeClr val="tx1"/>
                    </a:solidFill>
                    <a:round/>
                    <a:headEnd/>
                    <a:tailEnd/>
                  </a:ln>
                </p:spPr>
                <p:txBody>
                  <a:bodyPr/>
                  <a:lstStyle/>
                  <a:p>
                    <a:endParaRPr lang="ru-RU"/>
                  </a:p>
                </p:txBody>
              </p:sp>
              <p:sp>
                <p:nvSpPr>
                  <p:cNvPr id="274" name="Line 35"/>
                  <p:cNvSpPr>
                    <a:spLocks noChangeShapeType="1"/>
                  </p:cNvSpPr>
                  <p:nvPr/>
                </p:nvSpPr>
                <p:spPr bwMode="auto">
                  <a:xfrm>
                    <a:off x="1440" y="2064"/>
                    <a:ext cx="288" cy="0"/>
                  </a:xfrm>
                  <a:prstGeom prst="line">
                    <a:avLst/>
                  </a:prstGeom>
                  <a:noFill/>
                  <a:ln w="9525">
                    <a:solidFill>
                      <a:schemeClr val="tx1"/>
                    </a:solidFill>
                    <a:round/>
                    <a:headEnd/>
                    <a:tailEnd/>
                  </a:ln>
                </p:spPr>
                <p:txBody>
                  <a:bodyPr/>
                  <a:lstStyle/>
                  <a:p>
                    <a:endParaRPr lang="ru-RU"/>
                  </a:p>
                </p:txBody>
              </p:sp>
              <p:sp>
                <p:nvSpPr>
                  <p:cNvPr id="275" name="Line 36"/>
                  <p:cNvSpPr>
                    <a:spLocks noChangeShapeType="1"/>
                  </p:cNvSpPr>
                  <p:nvPr/>
                </p:nvSpPr>
                <p:spPr bwMode="auto">
                  <a:xfrm flipV="1">
                    <a:off x="1728" y="1920"/>
                    <a:ext cx="144" cy="144"/>
                  </a:xfrm>
                  <a:prstGeom prst="line">
                    <a:avLst/>
                  </a:prstGeom>
                  <a:noFill/>
                  <a:ln w="9525">
                    <a:solidFill>
                      <a:schemeClr val="tx1"/>
                    </a:solidFill>
                    <a:round/>
                    <a:headEnd/>
                    <a:tailEnd/>
                  </a:ln>
                </p:spPr>
                <p:txBody>
                  <a:bodyPr/>
                  <a:lstStyle/>
                  <a:p>
                    <a:endParaRPr lang="ru-RU"/>
                  </a:p>
                </p:txBody>
              </p:sp>
              <p:sp>
                <p:nvSpPr>
                  <p:cNvPr id="276" name="Line 37"/>
                  <p:cNvSpPr>
                    <a:spLocks noChangeShapeType="1"/>
                  </p:cNvSpPr>
                  <p:nvPr/>
                </p:nvSpPr>
                <p:spPr bwMode="auto">
                  <a:xfrm flipH="1">
                    <a:off x="1584" y="1920"/>
                    <a:ext cx="288" cy="0"/>
                  </a:xfrm>
                  <a:prstGeom prst="line">
                    <a:avLst/>
                  </a:prstGeom>
                  <a:noFill/>
                  <a:ln w="9525">
                    <a:solidFill>
                      <a:schemeClr val="tx1"/>
                    </a:solidFill>
                    <a:round/>
                    <a:headEnd/>
                    <a:tailEnd/>
                  </a:ln>
                </p:spPr>
                <p:txBody>
                  <a:bodyPr/>
                  <a:lstStyle/>
                  <a:p>
                    <a:endParaRPr lang="ru-RU"/>
                  </a:p>
                </p:txBody>
              </p:sp>
              <p:sp>
                <p:nvSpPr>
                  <p:cNvPr id="277" name="Line 38"/>
                  <p:cNvSpPr>
                    <a:spLocks noChangeShapeType="1"/>
                  </p:cNvSpPr>
                  <p:nvPr/>
                </p:nvSpPr>
                <p:spPr bwMode="auto">
                  <a:xfrm flipV="1">
                    <a:off x="1440" y="1920"/>
                    <a:ext cx="144" cy="144"/>
                  </a:xfrm>
                  <a:prstGeom prst="line">
                    <a:avLst/>
                  </a:prstGeom>
                  <a:noFill/>
                  <a:ln w="9525">
                    <a:solidFill>
                      <a:schemeClr val="tx1"/>
                    </a:solidFill>
                    <a:round/>
                    <a:headEnd/>
                    <a:tailEnd/>
                  </a:ln>
                </p:spPr>
                <p:txBody>
                  <a:bodyPr/>
                  <a:lstStyle/>
                  <a:p>
                    <a:endParaRPr lang="ru-RU"/>
                  </a:p>
                </p:txBody>
              </p:sp>
              <p:sp>
                <p:nvSpPr>
                  <p:cNvPr id="278" name="Line 39"/>
                  <p:cNvSpPr>
                    <a:spLocks noChangeShapeType="1"/>
                  </p:cNvSpPr>
                  <p:nvPr/>
                </p:nvSpPr>
                <p:spPr bwMode="auto">
                  <a:xfrm>
                    <a:off x="1440" y="2064"/>
                    <a:ext cx="0" cy="240"/>
                  </a:xfrm>
                  <a:prstGeom prst="line">
                    <a:avLst/>
                  </a:prstGeom>
                  <a:noFill/>
                  <a:ln w="9525">
                    <a:solidFill>
                      <a:schemeClr val="tx1"/>
                    </a:solidFill>
                    <a:round/>
                    <a:headEnd/>
                    <a:tailEnd/>
                  </a:ln>
                </p:spPr>
                <p:txBody>
                  <a:bodyPr/>
                  <a:lstStyle/>
                  <a:p>
                    <a:endParaRPr lang="ru-RU"/>
                  </a:p>
                </p:txBody>
              </p:sp>
              <p:sp>
                <p:nvSpPr>
                  <p:cNvPr id="279" name="Line 40"/>
                  <p:cNvSpPr>
                    <a:spLocks noChangeShapeType="1"/>
                  </p:cNvSpPr>
                  <p:nvPr/>
                </p:nvSpPr>
                <p:spPr bwMode="auto">
                  <a:xfrm>
                    <a:off x="1728" y="2064"/>
                    <a:ext cx="0" cy="240"/>
                  </a:xfrm>
                  <a:prstGeom prst="line">
                    <a:avLst/>
                  </a:prstGeom>
                  <a:noFill/>
                  <a:ln w="9525">
                    <a:solidFill>
                      <a:schemeClr val="tx1"/>
                    </a:solidFill>
                    <a:round/>
                    <a:headEnd/>
                    <a:tailEnd/>
                  </a:ln>
                </p:spPr>
                <p:txBody>
                  <a:bodyPr/>
                  <a:lstStyle/>
                  <a:p>
                    <a:endParaRPr lang="ru-RU"/>
                  </a:p>
                </p:txBody>
              </p:sp>
              <p:sp>
                <p:nvSpPr>
                  <p:cNvPr id="280" name="Line 41"/>
                  <p:cNvSpPr>
                    <a:spLocks noChangeShapeType="1"/>
                  </p:cNvSpPr>
                  <p:nvPr/>
                </p:nvSpPr>
                <p:spPr bwMode="auto">
                  <a:xfrm>
                    <a:off x="1872" y="1920"/>
                    <a:ext cx="0" cy="240"/>
                  </a:xfrm>
                  <a:prstGeom prst="line">
                    <a:avLst/>
                  </a:prstGeom>
                  <a:noFill/>
                  <a:ln w="9525">
                    <a:solidFill>
                      <a:schemeClr val="tx1"/>
                    </a:solidFill>
                    <a:round/>
                    <a:headEnd/>
                    <a:tailEnd/>
                  </a:ln>
                </p:spPr>
                <p:txBody>
                  <a:bodyPr/>
                  <a:lstStyle/>
                  <a:p>
                    <a:endParaRPr lang="ru-RU"/>
                  </a:p>
                </p:txBody>
              </p:sp>
            </p:grpSp>
            <p:sp>
              <p:nvSpPr>
                <p:cNvPr id="281" name="Line 43"/>
                <p:cNvSpPr>
                  <a:spLocks noChangeShapeType="1"/>
                </p:cNvSpPr>
                <p:nvPr/>
              </p:nvSpPr>
              <p:spPr bwMode="auto">
                <a:xfrm>
                  <a:off x="381000" y="3581400"/>
                  <a:ext cx="304800" cy="0"/>
                </a:xfrm>
                <a:prstGeom prst="line">
                  <a:avLst/>
                </a:prstGeom>
                <a:noFill/>
                <a:ln w="28575">
                  <a:solidFill>
                    <a:srgbClr val="7030A0"/>
                  </a:solidFill>
                  <a:round/>
                  <a:headEnd/>
                  <a:tailEnd/>
                </a:ln>
              </p:spPr>
              <p:txBody>
                <a:bodyPr/>
                <a:lstStyle/>
                <a:p>
                  <a:endParaRPr lang="ru-RU"/>
                </a:p>
              </p:txBody>
            </p:sp>
            <p:sp>
              <p:nvSpPr>
                <p:cNvPr id="282" name="Line 44"/>
                <p:cNvSpPr>
                  <a:spLocks noChangeShapeType="1"/>
                </p:cNvSpPr>
                <p:nvPr/>
              </p:nvSpPr>
              <p:spPr bwMode="auto">
                <a:xfrm>
                  <a:off x="1219200" y="3581400"/>
                  <a:ext cx="1295400" cy="0"/>
                </a:xfrm>
                <a:prstGeom prst="line">
                  <a:avLst/>
                </a:prstGeom>
                <a:noFill/>
                <a:ln w="28575">
                  <a:solidFill>
                    <a:srgbClr val="7030A0"/>
                  </a:solidFill>
                  <a:round/>
                  <a:headEnd/>
                  <a:tailEnd/>
                </a:ln>
              </p:spPr>
              <p:txBody>
                <a:bodyPr/>
                <a:lstStyle/>
                <a:p>
                  <a:endParaRPr lang="ru-RU"/>
                </a:p>
              </p:txBody>
            </p:sp>
            <p:sp>
              <p:nvSpPr>
                <p:cNvPr id="283" name="Line 45"/>
                <p:cNvSpPr>
                  <a:spLocks noChangeShapeType="1"/>
                </p:cNvSpPr>
                <p:nvPr/>
              </p:nvSpPr>
              <p:spPr bwMode="auto">
                <a:xfrm>
                  <a:off x="1447800" y="3429000"/>
                  <a:ext cx="0" cy="304800"/>
                </a:xfrm>
                <a:prstGeom prst="line">
                  <a:avLst/>
                </a:prstGeom>
                <a:noFill/>
                <a:ln w="9525">
                  <a:solidFill>
                    <a:schemeClr val="tx1"/>
                  </a:solidFill>
                  <a:round/>
                  <a:headEnd type="triangle" w="med" len="med"/>
                  <a:tailEnd type="triangle" w="med" len="med"/>
                </a:ln>
              </p:spPr>
              <p:txBody>
                <a:bodyPr/>
                <a:lstStyle/>
                <a:p>
                  <a:endParaRPr lang="ru-RU"/>
                </a:p>
              </p:txBody>
            </p:sp>
            <p:sp>
              <p:nvSpPr>
                <p:cNvPr id="284" name="Line 46"/>
                <p:cNvSpPr>
                  <a:spLocks noChangeShapeType="1"/>
                </p:cNvSpPr>
                <p:nvPr/>
              </p:nvSpPr>
              <p:spPr bwMode="auto">
                <a:xfrm flipV="1">
                  <a:off x="2362200" y="3429000"/>
                  <a:ext cx="304800" cy="304800"/>
                </a:xfrm>
                <a:prstGeom prst="line">
                  <a:avLst/>
                </a:prstGeom>
                <a:noFill/>
                <a:ln w="9525">
                  <a:solidFill>
                    <a:schemeClr val="tx1"/>
                  </a:solidFill>
                  <a:round/>
                  <a:headEnd type="triangle" w="med" len="med"/>
                  <a:tailEnd type="triangle" w="med" len="med"/>
                </a:ln>
              </p:spPr>
              <p:txBody>
                <a:bodyPr/>
                <a:lstStyle/>
                <a:p>
                  <a:endParaRPr lang="ru-RU"/>
                </a:p>
              </p:txBody>
            </p:sp>
            <p:sp>
              <p:nvSpPr>
                <p:cNvPr id="285" name="Oval 47"/>
                <p:cNvSpPr>
                  <a:spLocks noChangeArrowheads="1"/>
                </p:cNvSpPr>
                <p:nvPr/>
              </p:nvSpPr>
              <p:spPr bwMode="auto">
                <a:xfrm>
                  <a:off x="7239000" y="3352800"/>
                  <a:ext cx="1143000" cy="533400"/>
                </a:xfrm>
                <a:prstGeom prst="ellipse">
                  <a:avLst/>
                </a:prstGeom>
                <a:noFill/>
                <a:ln w="28575">
                  <a:solidFill>
                    <a:srgbClr val="FF3300"/>
                  </a:solidFill>
                  <a:round/>
                  <a:headEnd/>
                  <a:tailEnd/>
                </a:ln>
              </p:spPr>
              <p:txBody>
                <a:bodyPr wrap="none" anchor="ctr"/>
                <a:lstStyle/>
                <a:p>
                  <a:endParaRPr lang="ru-RU"/>
                </a:p>
              </p:txBody>
            </p:sp>
            <p:grpSp>
              <p:nvGrpSpPr>
                <p:cNvPr id="7" name="Group 53"/>
                <p:cNvGrpSpPr>
                  <a:grpSpLocks/>
                </p:cNvGrpSpPr>
                <p:nvPr/>
              </p:nvGrpSpPr>
              <p:grpSpPr bwMode="auto">
                <a:xfrm>
                  <a:off x="8077200" y="3048000"/>
                  <a:ext cx="381000" cy="1143000"/>
                  <a:chOff x="3408" y="1632"/>
                  <a:chExt cx="240" cy="672"/>
                </a:xfrm>
              </p:grpSpPr>
              <p:sp>
                <p:nvSpPr>
                  <p:cNvPr id="287" name="Line 49"/>
                  <p:cNvSpPr>
                    <a:spLocks noChangeShapeType="1"/>
                  </p:cNvSpPr>
                  <p:nvPr/>
                </p:nvSpPr>
                <p:spPr bwMode="auto">
                  <a:xfrm flipH="1">
                    <a:off x="3408" y="1632"/>
                    <a:ext cx="240" cy="240"/>
                  </a:xfrm>
                  <a:prstGeom prst="line">
                    <a:avLst/>
                  </a:prstGeom>
                  <a:noFill/>
                  <a:ln w="9525">
                    <a:solidFill>
                      <a:schemeClr val="tx1"/>
                    </a:solidFill>
                    <a:round/>
                    <a:headEnd/>
                    <a:tailEnd/>
                  </a:ln>
                </p:spPr>
                <p:txBody>
                  <a:bodyPr/>
                  <a:lstStyle/>
                  <a:p>
                    <a:endParaRPr lang="ru-RU"/>
                  </a:p>
                </p:txBody>
              </p:sp>
              <p:sp>
                <p:nvSpPr>
                  <p:cNvPr id="288" name="Line 50"/>
                  <p:cNvSpPr>
                    <a:spLocks noChangeShapeType="1"/>
                  </p:cNvSpPr>
                  <p:nvPr/>
                </p:nvSpPr>
                <p:spPr bwMode="auto">
                  <a:xfrm>
                    <a:off x="3408" y="1872"/>
                    <a:ext cx="0" cy="432"/>
                  </a:xfrm>
                  <a:prstGeom prst="line">
                    <a:avLst/>
                  </a:prstGeom>
                  <a:noFill/>
                  <a:ln w="9525">
                    <a:solidFill>
                      <a:schemeClr val="tx1"/>
                    </a:solidFill>
                    <a:round/>
                    <a:headEnd/>
                    <a:tailEnd/>
                  </a:ln>
                </p:spPr>
                <p:txBody>
                  <a:bodyPr/>
                  <a:lstStyle/>
                  <a:p>
                    <a:endParaRPr lang="ru-RU"/>
                  </a:p>
                </p:txBody>
              </p:sp>
              <p:sp>
                <p:nvSpPr>
                  <p:cNvPr id="289" name="Line 51"/>
                  <p:cNvSpPr>
                    <a:spLocks noChangeShapeType="1"/>
                  </p:cNvSpPr>
                  <p:nvPr/>
                </p:nvSpPr>
                <p:spPr bwMode="auto">
                  <a:xfrm>
                    <a:off x="3648" y="1632"/>
                    <a:ext cx="0" cy="432"/>
                  </a:xfrm>
                  <a:prstGeom prst="line">
                    <a:avLst/>
                  </a:prstGeom>
                  <a:noFill/>
                  <a:ln w="9525">
                    <a:solidFill>
                      <a:schemeClr val="tx1"/>
                    </a:solidFill>
                    <a:round/>
                    <a:headEnd/>
                    <a:tailEnd/>
                  </a:ln>
                </p:spPr>
                <p:txBody>
                  <a:bodyPr/>
                  <a:lstStyle/>
                  <a:p>
                    <a:endParaRPr lang="ru-RU"/>
                  </a:p>
                </p:txBody>
              </p:sp>
              <p:sp>
                <p:nvSpPr>
                  <p:cNvPr id="290" name="Line 52"/>
                  <p:cNvSpPr>
                    <a:spLocks noChangeShapeType="1"/>
                  </p:cNvSpPr>
                  <p:nvPr/>
                </p:nvSpPr>
                <p:spPr bwMode="auto">
                  <a:xfrm flipH="1">
                    <a:off x="3408" y="2064"/>
                    <a:ext cx="240" cy="240"/>
                  </a:xfrm>
                  <a:prstGeom prst="line">
                    <a:avLst/>
                  </a:prstGeom>
                  <a:noFill/>
                  <a:ln w="9525">
                    <a:solidFill>
                      <a:schemeClr val="tx1"/>
                    </a:solidFill>
                    <a:round/>
                    <a:headEnd/>
                    <a:tailEnd/>
                  </a:ln>
                </p:spPr>
                <p:txBody>
                  <a:bodyPr/>
                  <a:lstStyle/>
                  <a:p>
                    <a:endParaRPr lang="ru-RU"/>
                  </a:p>
                </p:txBody>
              </p:sp>
            </p:grpSp>
            <p:grpSp>
              <p:nvGrpSpPr>
                <p:cNvPr id="8" name="Group 55"/>
                <p:cNvGrpSpPr>
                  <a:grpSpLocks/>
                </p:cNvGrpSpPr>
                <p:nvPr/>
              </p:nvGrpSpPr>
              <p:grpSpPr bwMode="auto">
                <a:xfrm>
                  <a:off x="7620000" y="3048000"/>
                  <a:ext cx="381000" cy="1143000"/>
                  <a:chOff x="3408" y="1632"/>
                  <a:chExt cx="240" cy="672"/>
                </a:xfrm>
              </p:grpSpPr>
              <p:sp>
                <p:nvSpPr>
                  <p:cNvPr id="293" name="Line 56"/>
                  <p:cNvSpPr>
                    <a:spLocks noChangeShapeType="1"/>
                  </p:cNvSpPr>
                  <p:nvPr/>
                </p:nvSpPr>
                <p:spPr bwMode="auto">
                  <a:xfrm flipH="1">
                    <a:off x="3408" y="1632"/>
                    <a:ext cx="240" cy="240"/>
                  </a:xfrm>
                  <a:prstGeom prst="line">
                    <a:avLst/>
                  </a:prstGeom>
                  <a:noFill/>
                  <a:ln w="9525">
                    <a:solidFill>
                      <a:schemeClr val="tx1"/>
                    </a:solidFill>
                    <a:round/>
                    <a:headEnd/>
                    <a:tailEnd/>
                  </a:ln>
                </p:spPr>
                <p:txBody>
                  <a:bodyPr/>
                  <a:lstStyle/>
                  <a:p>
                    <a:endParaRPr lang="ru-RU"/>
                  </a:p>
                </p:txBody>
              </p:sp>
              <p:sp>
                <p:nvSpPr>
                  <p:cNvPr id="294" name="Line 57"/>
                  <p:cNvSpPr>
                    <a:spLocks noChangeShapeType="1"/>
                  </p:cNvSpPr>
                  <p:nvPr/>
                </p:nvSpPr>
                <p:spPr bwMode="auto">
                  <a:xfrm>
                    <a:off x="3408" y="1872"/>
                    <a:ext cx="0" cy="432"/>
                  </a:xfrm>
                  <a:prstGeom prst="line">
                    <a:avLst/>
                  </a:prstGeom>
                  <a:noFill/>
                  <a:ln w="9525">
                    <a:solidFill>
                      <a:schemeClr val="tx1"/>
                    </a:solidFill>
                    <a:round/>
                    <a:headEnd/>
                    <a:tailEnd/>
                  </a:ln>
                </p:spPr>
                <p:txBody>
                  <a:bodyPr/>
                  <a:lstStyle/>
                  <a:p>
                    <a:endParaRPr lang="ru-RU"/>
                  </a:p>
                </p:txBody>
              </p:sp>
              <p:sp>
                <p:nvSpPr>
                  <p:cNvPr id="295" name="Line 58"/>
                  <p:cNvSpPr>
                    <a:spLocks noChangeShapeType="1"/>
                  </p:cNvSpPr>
                  <p:nvPr/>
                </p:nvSpPr>
                <p:spPr bwMode="auto">
                  <a:xfrm>
                    <a:off x="3648" y="1632"/>
                    <a:ext cx="0" cy="432"/>
                  </a:xfrm>
                  <a:prstGeom prst="line">
                    <a:avLst/>
                  </a:prstGeom>
                  <a:noFill/>
                  <a:ln w="9525">
                    <a:solidFill>
                      <a:schemeClr val="tx1"/>
                    </a:solidFill>
                    <a:round/>
                    <a:headEnd/>
                    <a:tailEnd/>
                  </a:ln>
                </p:spPr>
                <p:txBody>
                  <a:bodyPr/>
                  <a:lstStyle/>
                  <a:p>
                    <a:endParaRPr lang="ru-RU"/>
                  </a:p>
                </p:txBody>
              </p:sp>
              <p:sp>
                <p:nvSpPr>
                  <p:cNvPr id="296" name="Line 59"/>
                  <p:cNvSpPr>
                    <a:spLocks noChangeShapeType="1"/>
                  </p:cNvSpPr>
                  <p:nvPr/>
                </p:nvSpPr>
                <p:spPr bwMode="auto">
                  <a:xfrm flipH="1">
                    <a:off x="3408" y="2064"/>
                    <a:ext cx="240" cy="240"/>
                  </a:xfrm>
                  <a:prstGeom prst="line">
                    <a:avLst/>
                  </a:prstGeom>
                  <a:noFill/>
                  <a:ln w="9525">
                    <a:solidFill>
                      <a:schemeClr val="tx1"/>
                    </a:solidFill>
                    <a:round/>
                    <a:headEnd/>
                    <a:tailEnd/>
                  </a:ln>
                </p:spPr>
                <p:txBody>
                  <a:bodyPr/>
                  <a:lstStyle/>
                  <a:p>
                    <a:endParaRPr lang="ru-RU"/>
                  </a:p>
                </p:txBody>
              </p:sp>
            </p:grpSp>
            <p:grpSp>
              <p:nvGrpSpPr>
                <p:cNvPr id="9" name="Group 61"/>
                <p:cNvGrpSpPr>
                  <a:grpSpLocks/>
                </p:cNvGrpSpPr>
                <p:nvPr/>
              </p:nvGrpSpPr>
              <p:grpSpPr bwMode="auto">
                <a:xfrm>
                  <a:off x="7162800" y="3124200"/>
                  <a:ext cx="381000" cy="1066800"/>
                  <a:chOff x="3408" y="1632"/>
                  <a:chExt cx="240" cy="672"/>
                </a:xfrm>
              </p:grpSpPr>
              <p:sp>
                <p:nvSpPr>
                  <p:cNvPr id="299" name="Line 62"/>
                  <p:cNvSpPr>
                    <a:spLocks noChangeShapeType="1"/>
                  </p:cNvSpPr>
                  <p:nvPr/>
                </p:nvSpPr>
                <p:spPr bwMode="auto">
                  <a:xfrm flipH="1">
                    <a:off x="3408" y="1632"/>
                    <a:ext cx="240" cy="240"/>
                  </a:xfrm>
                  <a:prstGeom prst="line">
                    <a:avLst/>
                  </a:prstGeom>
                  <a:noFill/>
                  <a:ln w="9525">
                    <a:solidFill>
                      <a:schemeClr val="tx1"/>
                    </a:solidFill>
                    <a:round/>
                    <a:headEnd/>
                    <a:tailEnd/>
                  </a:ln>
                </p:spPr>
                <p:txBody>
                  <a:bodyPr/>
                  <a:lstStyle/>
                  <a:p>
                    <a:endParaRPr lang="ru-RU"/>
                  </a:p>
                </p:txBody>
              </p:sp>
              <p:sp>
                <p:nvSpPr>
                  <p:cNvPr id="300" name="Line 63"/>
                  <p:cNvSpPr>
                    <a:spLocks noChangeShapeType="1"/>
                  </p:cNvSpPr>
                  <p:nvPr/>
                </p:nvSpPr>
                <p:spPr bwMode="auto">
                  <a:xfrm>
                    <a:off x="3408" y="1872"/>
                    <a:ext cx="0" cy="432"/>
                  </a:xfrm>
                  <a:prstGeom prst="line">
                    <a:avLst/>
                  </a:prstGeom>
                  <a:noFill/>
                  <a:ln w="9525">
                    <a:solidFill>
                      <a:schemeClr val="tx1"/>
                    </a:solidFill>
                    <a:round/>
                    <a:headEnd/>
                    <a:tailEnd/>
                  </a:ln>
                </p:spPr>
                <p:txBody>
                  <a:bodyPr/>
                  <a:lstStyle/>
                  <a:p>
                    <a:endParaRPr lang="ru-RU"/>
                  </a:p>
                </p:txBody>
              </p:sp>
              <p:sp>
                <p:nvSpPr>
                  <p:cNvPr id="301" name="Line 64"/>
                  <p:cNvSpPr>
                    <a:spLocks noChangeShapeType="1"/>
                  </p:cNvSpPr>
                  <p:nvPr/>
                </p:nvSpPr>
                <p:spPr bwMode="auto">
                  <a:xfrm>
                    <a:off x="3648" y="1632"/>
                    <a:ext cx="0" cy="432"/>
                  </a:xfrm>
                  <a:prstGeom prst="line">
                    <a:avLst/>
                  </a:prstGeom>
                  <a:noFill/>
                  <a:ln w="9525">
                    <a:solidFill>
                      <a:schemeClr val="tx1"/>
                    </a:solidFill>
                    <a:round/>
                    <a:headEnd/>
                    <a:tailEnd/>
                  </a:ln>
                </p:spPr>
                <p:txBody>
                  <a:bodyPr/>
                  <a:lstStyle/>
                  <a:p>
                    <a:endParaRPr lang="ru-RU"/>
                  </a:p>
                </p:txBody>
              </p:sp>
              <p:sp>
                <p:nvSpPr>
                  <p:cNvPr id="302" name="Line 65"/>
                  <p:cNvSpPr>
                    <a:spLocks noChangeShapeType="1"/>
                  </p:cNvSpPr>
                  <p:nvPr/>
                </p:nvSpPr>
                <p:spPr bwMode="auto">
                  <a:xfrm flipH="1">
                    <a:off x="3408" y="2064"/>
                    <a:ext cx="240" cy="240"/>
                  </a:xfrm>
                  <a:prstGeom prst="line">
                    <a:avLst/>
                  </a:prstGeom>
                  <a:noFill/>
                  <a:ln w="9525">
                    <a:solidFill>
                      <a:schemeClr val="tx1"/>
                    </a:solidFill>
                    <a:round/>
                    <a:headEnd/>
                    <a:tailEnd/>
                  </a:ln>
                </p:spPr>
                <p:txBody>
                  <a:bodyPr/>
                  <a:lstStyle/>
                  <a:p>
                    <a:endParaRPr lang="ru-RU"/>
                  </a:p>
                </p:txBody>
              </p:sp>
            </p:grpSp>
            <p:sp>
              <p:nvSpPr>
                <p:cNvPr id="304" name="Line 81"/>
                <p:cNvSpPr>
                  <a:spLocks noChangeShapeType="1"/>
                </p:cNvSpPr>
                <p:nvPr/>
              </p:nvSpPr>
              <p:spPr bwMode="auto">
                <a:xfrm flipV="1">
                  <a:off x="2514600" y="3505200"/>
                  <a:ext cx="1447800" cy="76200"/>
                </a:xfrm>
                <a:prstGeom prst="line">
                  <a:avLst/>
                </a:prstGeom>
                <a:noFill/>
                <a:ln w="28575">
                  <a:solidFill>
                    <a:srgbClr val="7030A0"/>
                  </a:solidFill>
                  <a:round/>
                  <a:headEnd/>
                  <a:tailEnd/>
                </a:ln>
              </p:spPr>
              <p:txBody>
                <a:bodyPr/>
                <a:lstStyle/>
                <a:p>
                  <a:endParaRPr lang="ru-RU"/>
                </a:p>
              </p:txBody>
            </p:sp>
            <p:grpSp>
              <p:nvGrpSpPr>
                <p:cNvPr id="10" name="Group 78"/>
                <p:cNvGrpSpPr>
                  <a:grpSpLocks/>
                </p:cNvGrpSpPr>
                <p:nvPr/>
              </p:nvGrpSpPr>
              <p:grpSpPr bwMode="auto">
                <a:xfrm>
                  <a:off x="3505200" y="2895600"/>
                  <a:ext cx="609600" cy="1371600"/>
                  <a:chOff x="2448" y="2448"/>
                  <a:chExt cx="576" cy="1248"/>
                </a:xfrm>
              </p:grpSpPr>
              <p:sp>
                <p:nvSpPr>
                  <p:cNvPr id="306" name="AutoShape 79"/>
                  <p:cNvSpPr>
                    <a:spLocks noChangeArrowheads="1"/>
                  </p:cNvSpPr>
                  <p:nvPr/>
                </p:nvSpPr>
                <p:spPr bwMode="auto">
                  <a:xfrm>
                    <a:off x="2448" y="2448"/>
                    <a:ext cx="576" cy="1248"/>
                  </a:xfrm>
                  <a:prstGeom prst="cube">
                    <a:avLst>
                      <a:gd name="adj" fmla="val 70833"/>
                    </a:avLst>
                  </a:prstGeom>
                  <a:solidFill>
                    <a:schemeClr val="folHlink"/>
                  </a:solidFill>
                  <a:ln w="9525">
                    <a:solidFill>
                      <a:schemeClr val="tx1"/>
                    </a:solidFill>
                    <a:miter lim="800000"/>
                    <a:headEnd/>
                    <a:tailEnd/>
                  </a:ln>
                </p:spPr>
                <p:txBody>
                  <a:bodyPr wrap="none" anchor="ctr"/>
                  <a:lstStyle/>
                  <a:p>
                    <a:endParaRPr lang="ru-RU"/>
                  </a:p>
                </p:txBody>
              </p:sp>
              <p:sp>
                <p:nvSpPr>
                  <p:cNvPr id="307" name="AutoShape 80"/>
                  <p:cNvSpPr>
                    <a:spLocks noChangeArrowheads="1"/>
                  </p:cNvSpPr>
                  <p:nvPr/>
                </p:nvSpPr>
                <p:spPr bwMode="auto">
                  <a:xfrm rot="5400000" flipH="1">
                    <a:off x="2376" y="2952"/>
                    <a:ext cx="864" cy="240"/>
                  </a:xfrm>
                  <a:prstGeom prst="parallelogram">
                    <a:avLst>
                      <a:gd name="adj" fmla="val 100833"/>
                    </a:avLst>
                  </a:prstGeom>
                  <a:solidFill>
                    <a:schemeClr val="bg1"/>
                  </a:solidFill>
                  <a:ln w="9525">
                    <a:solidFill>
                      <a:schemeClr val="tx1"/>
                    </a:solidFill>
                    <a:miter lim="800000"/>
                    <a:headEnd/>
                    <a:tailEnd/>
                  </a:ln>
                </p:spPr>
                <p:txBody>
                  <a:bodyPr wrap="none" anchor="ctr"/>
                  <a:lstStyle/>
                  <a:p>
                    <a:endParaRPr lang="ru-RU"/>
                  </a:p>
                </p:txBody>
              </p:sp>
            </p:grpSp>
            <p:grpSp>
              <p:nvGrpSpPr>
                <p:cNvPr id="11" name="Group 82"/>
                <p:cNvGrpSpPr>
                  <a:grpSpLocks/>
                </p:cNvGrpSpPr>
                <p:nvPr/>
              </p:nvGrpSpPr>
              <p:grpSpPr bwMode="auto">
                <a:xfrm>
                  <a:off x="4343400" y="2895600"/>
                  <a:ext cx="609600" cy="1371600"/>
                  <a:chOff x="2448" y="2448"/>
                  <a:chExt cx="576" cy="1248"/>
                </a:xfrm>
              </p:grpSpPr>
              <p:sp>
                <p:nvSpPr>
                  <p:cNvPr id="309" name="AutoShape 83"/>
                  <p:cNvSpPr>
                    <a:spLocks noChangeArrowheads="1"/>
                  </p:cNvSpPr>
                  <p:nvPr/>
                </p:nvSpPr>
                <p:spPr bwMode="auto">
                  <a:xfrm>
                    <a:off x="2448" y="2448"/>
                    <a:ext cx="576" cy="1248"/>
                  </a:xfrm>
                  <a:prstGeom prst="cube">
                    <a:avLst>
                      <a:gd name="adj" fmla="val 70833"/>
                    </a:avLst>
                  </a:prstGeom>
                  <a:solidFill>
                    <a:schemeClr val="folHlink"/>
                  </a:solidFill>
                  <a:ln w="9525">
                    <a:solidFill>
                      <a:schemeClr val="tx1"/>
                    </a:solidFill>
                    <a:miter lim="800000"/>
                    <a:headEnd/>
                    <a:tailEnd/>
                  </a:ln>
                </p:spPr>
                <p:txBody>
                  <a:bodyPr wrap="none" anchor="ctr"/>
                  <a:lstStyle/>
                  <a:p>
                    <a:endParaRPr lang="ru-RU"/>
                  </a:p>
                </p:txBody>
              </p:sp>
              <p:sp>
                <p:nvSpPr>
                  <p:cNvPr id="310" name="AutoShape 84"/>
                  <p:cNvSpPr>
                    <a:spLocks noChangeArrowheads="1"/>
                  </p:cNvSpPr>
                  <p:nvPr/>
                </p:nvSpPr>
                <p:spPr bwMode="auto">
                  <a:xfrm rot="5400000" flipH="1">
                    <a:off x="2376" y="2952"/>
                    <a:ext cx="864" cy="240"/>
                  </a:xfrm>
                  <a:prstGeom prst="parallelogram">
                    <a:avLst>
                      <a:gd name="adj" fmla="val 100833"/>
                    </a:avLst>
                  </a:prstGeom>
                  <a:solidFill>
                    <a:schemeClr val="bg1"/>
                  </a:solidFill>
                  <a:ln w="9525">
                    <a:solidFill>
                      <a:schemeClr val="tx1"/>
                    </a:solidFill>
                    <a:miter lim="800000"/>
                    <a:headEnd/>
                    <a:tailEnd/>
                  </a:ln>
                </p:spPr>
                <p:txBody>
                  <a:bodyPr wrap="none" anchor="ctr"/>
                  <a:lstStyle/>
                  <a:p>
                    <a:endParaRPr lang="ru-RU"/>
                  </a:p>
                </p:txBody>
              </p:sp>
            </p:grpSp>
            <p:grpSp>
              <p:nvGrpSpPr>
                <p:cNvPr id="12" name="Group 85"/>
                <p:cNvGrpSpPr>
                  <a:grpSpLocks/>
                </p:cNvGrpSpPr>
                <p:nvPr/>
              </p:nvGrpSpPr>
              <p:grpSpPr bwMode="auto">
                <a:xfrm>
                  <a:off x="5181600" y="2895600"/>
                  <a:ext cx="609600" cy="1371600"/>
                  <a:chOff x="2448" y="2448"/>
                  <a:chExt cx="576" cy="1248"/>
                </a:xfrm>
              </p:grpSpPr>
              <p:sp>
                <p:nvSpPr>
                  <p:cNvPr id="312" name="AutoShape 86"/>
                  <p:cNvSpPr>
                    <a:spLocks noChangeArrowheads="1"/>
                  </p:cNvSpPr>
                  <p:nvPr/>
                </p:nvSpPr>
                <p:spPr bwMode="auto">
                  <a:xfrm>
                    <a:off x="2448" y="2448"/>
                    <a:ext cx="576" cy="1248"/>
                  </a:xfrm>
                  <a:prstGeom prst="cube">
                    <a:avLst>
                      <a:gd name="adj" fmla="val 70833"/>
                    </a:avLst>
                  </a:prstGeom>
                  <a:solidFill>
                    <a:schemeClr val="folHlink"/>
                  </a:solidFill>
                  <a:ln w="9525">
                    <a:solidFill>
                      <a:schemeClr val="tx1"/>
                    </a:solidFill>
                    <a:miter lim="800000"/>
                    <a:headEnd/>
                    <a:tailEnd/>
                  </a:ln>
                </p:spPr>
                <p:txBody>
                  <a:bodyPr wrap="none" anchor="ctr"/>
                  <a:lstStyle/>
                  <a:p>
                    <a:endParaRPr lang="ru-RU"/>
                  </a:p>
                </p:txBody>
              </p:sp>
              <p:sp>
                <p:nvSpPr>
                  <p:cNvPr id="313" name="AutoShape 87"/>
                  <p:cNvSpPr>
                    <a:spLocks noChangeArrowheads="1"/>
                  </p:cNvSpPr>
                  <p:nvPr/>
                </p:nvSpPr>
                <p:spPr bwMode="auto">
                  <a:xfrm rot="5400000" flipH="1">
                    <a:off x="2376" y="2952"/>
                    <a:ext cx="864" cy="240"/>
                  </a:xfrm>
                  <a:prstGeom prst="parallelogram">
                    <a:avLst>
                      <a:gd name="adj" fmla="val 100833"/>
                    </a:avLst>
                  </a:prstGeom>
                  <a:solidFill>
                    <a:schemeClr val="bg1"/>
                  </a:solidFill>
                  <a:ln w="9525">
                    <a:solidFill>
                      <a:schemeClr val="tx1"/>
                    </a:solidFill>
                    <a:miter lim="800000"/>
                    <a:headEnd/>
                    <a:tailEnd/>
                  </a:ln>
                </p:spPr>
                <p:txBody>
                  <a:bodyPr wrap="none" anchor="ctr"/>
                  <a:lstStyle/>
                  <a:p>
                    <a:endParaRPr lang="ru-RU"/>
                  </a:p>
                </p:txBody>
              </p:sp>
            </p:grpSp>
            <p:sp>
              <p:nvSpPr>
                <p:cNvPr id="317" name="Line 95"/>
                <p:cNvSpPr>
                  <a:spLocks noChangeShapeType="1"/>
                </p:cNvSpPr>
                <p:nvPr/>
              </p:nvSpPr>
              <p:spPr bwMode="auto">
                <a:xfrm flipV="1">
                  <a:off x="3886200" y="3505200"/>
                  <a:ext cx="457200" cy="0"/>
                </a:xfrm>
                <a:prstGeom prst="line">
                  <a:avLst/>
                </a:prstGeom>
                <a:noFill/>
                <a:ln w="28575">
                  <a:solidFill>
                    <a:srgbClr val="7030A0"/>
                  </a:solidFill>
                  <a:round/>
                  <a:headEnd/>
                  <a:tailEnd/>
                </a:ln>
              </p:spPr>
              <p:txBody>
                <a:bodyPr/>
                <a:lstStyle/>
                <a:p>
                  <a:endParaRPr lang="ru-RU"/>
                </a:p>
              </p:txBody>
            </p:sp>
            <p:sp>
              <p:nvSpPr>
                <p:cNvPr id="318" name="Line 96"/>
                <p:cNvSpPr>
                  <a:spLocks noChangeShapeType="1"/>
                </p:cNvSpPr>
                <p:nvPr/>
              </p:nvSpPr>
              <p:spPr bwMode="auto">
                <a:xfrm flipV="1">
                  <a:off x="4724400" y="3505200"/>
                  <a:ext cx="457200" cy="0"/>
                </a:xfrm>
                <a:prstGeom prst="line">
                  <a:avLst/>
                </a:prstGeom>
                <a:noFill/>
                <a:ln w="28575">
                  <a:solidFill>
                    <a:srgbClr val="7030A0"/>
                  </a:solidFill>
                  <a:round/>
                  <a:headEnd/>
                  <a:tailEnd/>
                </a:ln>
              </p:spPr>
              <p:txBody>
                <a:bodyPr/>
                <a:lstStyle/>
                <a:p>
                  <a:endParaRPr lang="ru-RU"/>
                </a:p>
              </p:txBody>
            </p:sp>
            <p:sp>
              <p:nvSpPr>
                <p:cNvPr id="319" name="Line 97"/>
                <p:cNvSpPr>
                  <a:spLocks noChangeShapeType="1"/>
                </p:cNvSpPr>
                <p:nvPr/>
              </p:nvSpPr>
              <p:spPr bwMode="auto">
                <a:xfrm flipV="1">
                  <a:off x="5562600" y="3505200"/>
                  <a:ext cx="533400" cy="0"/>
                </a:xfrm>
                <a:prstGeom prst="line">
                  <a:avLst/>
                </a:prstGeom>
                <a:noFill/>
                <a:ln w="28575">
                  <a:solidFill>
                    <a:srgbClr val="7030A0"/>
                  </a:solidFill>
                  <a:round/>
                  <a:headEnd/>
                  <a:tailEnd/>
                </a:ln>
              </p:spPr>
              <p:txBody>
                <a:bodyPr/>
                <a:lstStyle/>
                <a:p>
                  <a:endParaRPr lang="ru-RU"/>
                </a:p>
              </p:txBody>
            </p:sp>
            <p:sp>
              <p:nvSpPr>
                <p:cNvPr id="320" name="Line 98"/>
                <p:cNvSpPr>
                  <a:spLocks noChangeShapeType="1"/>
                </p:cNvSpPr>
                <p:nvPr/>
              </p:nvSpPr>
              <p:spPr bwMode="auto">
                <a:xfrm>
                  <a:off x="2514600" y="3581400"/>
                  <a:ext cx="990600" cy="76200"/>
                </a:xfrm>
                <a:prstGeom prst="line">
                  <a:avLst/>
                </a:prstGeom>
                <a:noFill/>
                <a:ln w="28575">
                  <a:solidFill>
                    <a:srgbClr val="7030A0"/>
                  </a:solidFill>
                  <a:round/>
                  <a:headEnd/>
                  <a:tailEnd/>
                </a:ln>
              </p:spPr>
              <p:txBody>
                <a:bodyPr/>
                <a:lstStyle/>
                <a:p>
                  <a:endParaRPr lang="ru-RU"/>
                </a:p>
              </p:txBody>
            </p:sp>
            <p:sp>
              <p:nvSpPr>
                <p:cNvPr id="322" name="Line 100"/>
                <p:cNvSpPr>
                  <a:spLocks noChangeShapeType="1"/>
                </p:cNvSpPr>
                <p:nvPr/>
              </p:nvSpPr>
              <p:spPr bwMode="auto">
                <a:xfrm flipH="1" flipV="1">
                  <a:off x="5562600" y="3810000"/>
                  <a:ext cx="533400" cy="0"/>
                </a:xfrm>
                <a:prstGeom prst="line">
                  <a:avLst/>
                </a:prstGeom>
                <a:noFill/>
                <a:ln w="28575">
                  <a:solidFill>
                    <a:srgbClr val="7030A0"/>
                  </a:solidFill>
                  <a:round/>
                  <a:headEnd/>
                  <a:tailEnd/>
                </a:ln>
              </p:spPr>
              <p:txBody>
                <a:bodyPr/>
                <a:lstStyle/>
                <a:p>
                  <a:endParaRPr lang="ru-RU"/>
                </a:p>
              </p:txBody>
            </p:sp>
            <p:sp>
              <p:nvSpPr>
                <p:cNvPr id="323" name="Line 101"/>
                <p:cNvSpPr>
                  <a:spLocks noChangeShapeType="1"/>
                </p:cNvSpPr>
                <p:nvPr/>
              </p:nvSpPr>
              <p:spPr bwMode="auto">
                <a:xfrm flipH="1">
                  <a:off x="4724400" y="3810000"/>
                  <a:ext cx="457200" cy="0"/>
                </a:xfrm>
                <a:prstGeom prst="line">
                  <a:avLst/>
                </a:prstGeom>
                <a:noFill/>
                <a:ln w="28575">
                  <a:solidFill>
                    <a:srgbClr val="7030A0"/>
                  </a:solidFill>
                  <a:round/>
                  <a:headEnd/>
                  <a:tailEnd/>
                </a:ln>
              </p:spPr>
              <p:txBody>
                <a:bodyPr/>
                <a:lstStyle/>
                <a:p>
                  <a:endParaRPr lang="ru-RU"/>
                </a:p>
              </p:txBody>
            </p:sp>
            <p:sp>
              <p:nvSpPr>
                <p:cNvPr id="324" name="Line 102"/>
                <p:cNvSpPr>
                  <a:spLocks noChangeShapeType="1"/>
                </p:cNvSpPr>
                <p:nvPr/>
              </p:nvSpPr>
              <p:spPr bwMode="auto">
                <a:xfrm flipH="1">
                  <a:off x="3886200" y="3733800"/>
                  <a:ext cx="457200" cy="0"/>
                </a:xfrm>
                <a:prstGeom prst="line">
                  <a:avLst/>
                </a:prstGeom>
                <a:noFill/>
                <a:ln w="28575">
                  <a:solidFill>
                    <a:srgbClr val="7030A0"/>
                  </a:solidFill>
                  <a:round/>
                  <a:headEnd/>
                  <a:tailEnd/>
                </a:ln>
              </p:spPr>
              <p:txBody>
                <a:bodyPr/>
                <a:lstStyle/>
                <a:p>
                  <a:endParaRPr lang="ru-RU"/>
                </a:p>
              </p:txBody>
            </p:sp>
            <p:sp>
              <p:nvSpPr>
                <p:cNvPr id="325" name="Text Box 103"/>
                <p:cNvSpPr txBox="1">
                  <a:spLocks noChangeArrowheads="1"/>
                </p:cNvSpPr>
                <p:nvPr/>
              </p:nvSpPr>
              <p:spPr bwMode="auto">
                <a:xfrm>
                  <a:off x="3738586" y="1728790"/>
                  <a:ext cx="1719298" cy="646331"/>
                </a:xfrm>
                <a:prstGeom prst="rect">
                  <a:avLst/>
                </a:prstGeom>
                <a:noFill/>
                <a:ln w="9525">
                  <a:solidFill>
                    <a:schemeClr val="tx1"/>
                  </a:solidFill>
                  <a:miter lim="800000"/>
                  <a:headEnd/>
                  <a:tailEnd/>
                </a:ln>
              </p:spPr>
              <p:txBody>
                <a:bodyPr wrap="square">
                  <a:spAutoFit/>
                </a:bodyPr>
                <a:lstStyle/>
                <a:p>
                  <a:r>
                    <a:rPr lang="en-US" sz="1200" dirty="0" smtClean="0"/>
                    <a:t>Wire chambers with feelings. reg. 200x200mm</a:t>
                  </a:r>
                  <a:endParaRPr lang="ru-RU" sz="1200" dirty="0"/>
                </a:p>
              </p:txBody>
            </p:sp>
            <p:sp>
              <p:nvSpPr>
                <p:cNvPr id="326" name="Line 104"/>
                <p:cNvSpPr>
                  <a:spLocks noChangeShapeType="1"/>
                </p:cNvSpPr>
                <p:nvPr/>
              </p:nvSpPr>
              <p:spPr bwMode="auto">
                <a:xfrm flipH="1">
                  <a:off x="4038600" y="2362200"/>
                  <a:ext cx="152400" cy="457200"/>
                </a:xfrm>
                <a:prstGeom prst="line">
                  <a:avLst/>
                </a:prstGeom>
                <a:noFill/>
                <a:ln w="9525">
                  <a:solidFill>
                    <a:schemeClr val="tx1"/>
                  </a:solidFill>
                  <a:round/>
                  <a:headEnd/>
                  <a:tailEnd type="triangle" w="med" len="med"/>
                </a:ln>
              </p:spPr>
              <p:txBody>
                <a:bodyPr/>
                <a:lstStyle/>
                <a:p>
                  <a:endParaRPr lang="ru-RU"/>
                </a:p>
              </p:txBody>
            </p:sp>
            <p:sp>
              <p:nvSpPr>
                <p:cNvPr id="327" name="Line 105"/>
                <p:cNvSpPr>
                  <a:spLocks noChangeShapeType="1"/>
                </p:cNvSpPr>
                <p:nvPr/>
              </p:nvSpPr>
              <p:spPr bwMode="auto">
                <a:xfrm>
                  <a:off x="4495800" y="2362200"/>
                  <a:ext cx="228600" cy="457200"/>
                </a:xfrm>
                <a:prstGeom prst="line">
                  <a:avLst/>
                </a:prstGeom>
                <a:noFill/>
                <a:ln w="9525">
                  <a:solidFill>
                    <a:schemeClr val="tx1"/>
                  </a:solidFill>
                  <a:round/>
                  <a:headEnd/>
                  <a:tailEnd type="triangle" w="med" len="med"/>
                </a:ln>
              </p:spPr>
              <p:txBody>
                <a:bodyPr/>
                <a:lstStyle/>
                <a:p>
                  <a:endParaRPr lang="ru-RU"/>
                </a:p>
              </p:txBody>
            </p:sp>
            <p:sp>
              <p:nvSpPr>
                <p:cNvPr id="328" name="Line 106"/>
                <p:cNvSpPr>
                  <a:spLocks noChangeShapeType="1"/>
                </p:cNvSpPr>
                <p:nvPr/>
              </p:nvSpPr>
              <p:spPr bwMode="auto">
                <a:xfrm>
                  <a:off x="4800600" y="2362200"/>
                  <a:ext cx="685800" cy="457200"/>
                </a:xfrm>
                <a:prstGeom prst="line">
                  <a:avLst/>
                </a:prstGeom>
                <a:noFill/>
                <a:ln w="9525">
                  <a:solidFill>
                    <a:schemeClr val="tx1"/>
                  </a:solidFill>
                  <a:round/>
                  <a:headEnd/>
                  <a:tailEnd type="triangle" w="med" len="med"/>
                </a:ln>
              </p:spPr>
              <p:txBody>
                <a:bodyPr/>
                <a:lstStyle/>
                <a:p>
                  <a:endParaRPr lang="ru-RU"/>
                </a:p>
              </p:txBody>
            </p:sp>
            <p:sp>
              <p:nvSpPr>
                <p:cNvPr id="329" name="Text Box 107"/>
                <p:cNvSpPr txBox="1">
                  <a:spLocks noChangeArrowheads="1"/>
                </p:cNvSpPr>
                <p:nvPr/>
              </p:nvSpPr>
              <p:spPr bwMode="auto">
                <a:xfrm>
                  <a:off x="5881726" y="1657352"/>
                  <a:ext cx="1290686" cy="646331"/>
                </a:xfrm>
                <a:prstGeom prst="rect">
                  <a:avLst/>
                </a:prstGeom>
                <a:noFill/>
                <a:ln w="9525">
                  <a:solidFill>
                    <a:schemeClr val="tx1"/>
                  </a:solidFill>
                  <a:miter lim="800000"/>
                  <a:headEnd/>
                  <a:tailEnd/>
                </a:ln>
              </p:spPr>
              <p:txBody>
                <a:bodyPr wrap="square">
                  <a:spAutoFit/>
                </a:bodyPr>
                <a:lstStyle/>
                <a:p>
                  <a:r>
                    <a:rPr lang="pt-BR" sz="1200" dirty="0" smtClean="0"/>
                    <a:t>Pads camera senses. reg. 200x200mm </a:t>
                  </a:r>
                  <a:endParaRPr lang="ru-RU" sz="1200" dirty="0"/>
                </a:p>
              </p:txBody>
            </p:sp>
            <p:sp>
              <p:nvSpPr>
                <p:cNvPr id="330" name="Line 108"/>
                <p:cNvSpPr>
                  <a:spLocks noChangeShapeType="1"/>
                </p:cNvSpPr>
                <p:nvPr/>
              </p:nvSpPr>
              <p:spPr bwMode="auto">
                <a:xfrm>
                  <a:off x="6553200" y="2362200"/>
                  <a:ext cx="0" cy="457200"/>
                </a:xfrm>
                <a:prstGeom prst="line">
                  <a:avLst/>
                </a:prstGeom>
                <a:noFill/>
                <a:ln w="9525">
                  <a:solidFill>
                    <a:schemeClr val="tx1"/>
                  </a:solidFill>
                  <a:round/>
                  <a:headEnd/>
                  <a:tailEnd type="triangle" w="med" len="med"/>
                </a:ln>
              </p:spPr>
              <p:txBody>
                <a:bodyPr/>
                <a:lstStyle/>
                <a:p>
                  <a:endParaRPr lang="ru-RU"/>
                </a:p>
              </p:txBody>
            </p:sp>
            <p:sp>
              <p:nvSpPr>
                <p:cNvPr id="331" name="Text Box 109"/>
                <p:cNvSpPr txBox="1">
                  <a:spLocks noChangeArrowheads="1"/>
                </p:cNvSpPr>
                <p:nvPr/>
              </p:nvSpPr>
              <p:spPr bwMode="auto">
                <a:xfrm>
                  <a:off x="7543800" y="1981200"/>
                  <a:ext cx="914400" cy="314325"/>
                </a:xfrm>
                <a:prstGeom prst="rect">
                  <a:avLst/>
                </a:prstGeom>
                <a:noFill/>
                <a:ln w="9525">
                  <a:solidFill>
                    <a:schemeClr val="tx1"/>
                  </a:solidFill>
                  <a:miter lim="800000"/>
                  <a:headEnd/>
                  <a:tailEnd/>
                </a:ln>
              </p:spPr>
              <p:txBody>
                <a:bodyPr>
                  <a:spAutoFit/>
                </a:bodyPr>
                <a:lstStyle/>
                <a:p>
                  <a:r>
                    <a:rPr lang="en-US" sz="1400" dirty="0" smtClean="0"/>
                    <a:t>Tumor </a:t>
                  </a:r>
                  <a:endParaRPr lang="en-US" sz="1400" dirty="0"/>
                </a:p>
              </p:txBody>
            </p:sp>
            <p:sp>
              <p:nvSpPr>
                <p:cNvPr id="332" name="Line 110"/>
                <p:cNvSpPr>
                  <a:spLocks noChangeShapeType="1"/>
                </p:cNvSpPr>
                <p:nvPr/>
              </p:nvSpPr>
              <p:spPr bwMode="auto">
                <a:xfrm>
                  <a:off x="8077200" y="2362200"/>
                  <a:ext cx="0" cy="990600"/>
                </a:xfrm>
                <a:prstGeom prst="line">
                  <a:avLst/>
                </a:prstGeom>
                <a:noFill/>
                <a:ln w="9525">
                  <a:solidFill>
                    <a:srgbClr val="FF3300"/>
                  </a:solidFill>
                  <a:round/>
                  <a:headEnd/>
                  <a:tailEnd type="triangle" w="med" len="med"/>
                </a:ln>
              </p:spPr>
              <p:txBody>
                <a:bodyPr/>
                <a:lstStyle/>
                <a:p>
                  <a:endParaRPr lang="ru-RU"/>
                </a:p>
              </p:txBody>
            </p:sp>
            <p:sp>
              <p:nvSpPr>
                <p:cNvPr id="333" name="Text Box 111"/>
                <p:cNvSpPr txBox="1">
                  <a:spLocks noChangeArrowheads="1"/>
                </p:cNvSpPr>
                <p:nvPr/>
              </p:nvSpPr>
              <p:spPr bwMode="auto">
                <a:xfrm>
                  <a:off x="6400800" y="4648200"/>
                  <a:ext cx="914400" cy="461665"/>
                </a:xfrm>
                <a:prstGeom prst="rect">
                  <a:avLst/>
                </a:prstGeom>
                <a:noFill/>
                <a:ln w="9525">
                  <a:solidFill>
                    <a:schemeClr val="tx1"/>
                  </a:solidFill>
                  <a:miter lim="800000"/>
                  <a:headEnd/>
                  <a:tailEnd/>
                </a:ln>
              </p:spPr>
              <p:txBody>
                <a:bodyPr wrap="square">
                  <a:spAutoFit/>
                </a:bodyPr>
                <a:lstStyle/>
                <a:p>
                  <a:r>
                    <a:rPr lang="en-US" sz="1100" dirty="0" smtClean="0"/>
                    <a:t>The last layer </a:t>
                  </a:r>
                  <a:r>
                    <a:rPr lang="en-US" sz="1200" b="1" dirty="0" err="1" smtClean="0"/>
                    <a:t>E</a:t>
                  </a:r>
                  <a:r>
                    <a:rPr lang="en-US" sz="1200" b="1" baseline="-14000" dirty="0" err="1" smtClean="0"/>
                    <a:t>min</a:t>
                  </a:r>
                  <a:r>
                    <a:rPr lang="en-US" sz="1200" b="1" baseline="-14000" dirty="0" smtClean="0"/>
                    <a:t> </a:t>
                  </a:r>
                  <a:endParaRPr lang="en-US" sz="1200" b="1" baseline="-14000" dirty="0"/>
                </a:p>
              </p:txBody>
            </p:sp>
            <p:sp>
              <p:nvSpPr>
                <p:cNvPr id="334" name="Text Box 112"/>
                <p:cNvSpPr txBox="1">
                  <a:spLocks noChangeArrowheads="1"/>
                </p:cNvSpPr>
                <p:nvPr/>
              </p:nvSpPr>
              <p:spPr bwMode="auto">
                <a:xfrm>
                  <a:off x="7543800" y="4648200"/>
                  <a:ext cx="957290" cy="461665"/>
                </a:xfrm>
                <a:prstGeom prst="rect">
                  <a:avLst/>
                </a:prstGeom>
                <a:noFill/>
                <a:ln w="9525">
                  <a:solidFill>
                    <a:schemeClr val="tx1"/>
                  </a:solidFill>
                  <a:miter lim="800000"/>
                  <a:headEnd/>
                  <a:tailEnd/>
                </a:ln>
              </p:spPr>
              <p:txBody>
                <a:bodyPr wrap="square">
                  <a:spAutoFit/>
                </a:bodyPr>
                <a:lstStyle/>
                <a:p>
                  <a:r>
                    <a:rPr lang="en-US" sz="1100" dirty="0" smtClean="0"/>
                    <a:t>The first layer </a:t>
                  </a:r>
                  <a:r>
                    <a:rPr lang="en-US" sz="1200" b="1" dirty="0" err="1" smtClean="0"/>
                    <a:t>E</a:t>
                  </a:r>
                  <a:r>
                    <a:rPr lang="en-US" sz="1200" b="1" baseline="-14000" dirty="0" err="1" smtClean="0"/>
                    <a:t>max</a:t>
                  </a:r>
                  <a:r>
                    <a:rPr lang="en-US" sz="1200" b="1" dirty="0" smtClean="0"/>
                    <a:t> </a:t>
                  </a:r>
                  <a:endParaRPr lang="en-US" sz="1200" b="1" baseline="-25000" dirty="0"/>
                </a:p>
              </p:txBody>
            </p:sp>
            <p:sp>
              <p:nvSpPr>
                <p:cNvPr id="335" name="Line 113"/>
                <p:cNvSpPr>
                  <a:spLocks noChangeShapeType="1"/>
                </p:cNvSpPr>
                <p:nvPr/>
              </p:nvSpPr>
              <p:spPr bwMode="auto">
                <a:xfrm flipV="1">
                  <a:off x="7162800" y="4267200"/>
                  <a:ext cx="0" cy="381000"/>
                </a:xfrm>
                <a:prstGeom prst="line">
                  <a:avLst/>
                </a:prstGeom>
                <a:noFill/>
                <a:ln w="9525">
                  <a:solidFill>
                    <a:schemeClr val="tx1"/>
                  </a:solidFill>
                  <a:round/>
                  <a:headEnd/>
                  <a:tailEnd type="triangle" w="med" len="med"/>
                </a:ln>
              </p:spPr>
              <p:txBody>
                <a:bodyPr/>
                <a:lstStyle/>
                <a:p>
                  <a:endParaRPr lang="ru-RU"/>
                </a:p>
              </p:txBody>
            </p:sp>
            <p:sp>
              <p:nvSpPr>
                <p:cNvPr id="336" name="Line 114"/>
                <p:cNvSpPr>
                  <a:spLocks noChangeShapeType="1"/>
                </p:cNvSpPr>
                <p:nvPr/>
              </p:nvSpPr>
              <p:spPr bwMode="auto">
                <a:xfrm flipV="1">
                  <a:off x="8077200" y="4267200"/>
                  <a:ext cx="0" cy="381000"/>
                </a:xfrm>
                <a:prstGeom prst="line">
                  <a:avLst/>
                </a:prstGeom>
                <a:noFill/>
                <a:ln w="9525">
                  <a:solidFill>
                    <a:schemeClr val="tx1"/>
                  </a:solidFill>
                  <a:round/>
                  <a:headEnd/>
                  <a:tailEnd type="triangle" w="med" len="med"/>
                </a:ln>
              </p:spPr>
              <p:txBody>
                <a:bodyPr/>
                <a:lstStyle/>
                <a:p>
                  <a:endParaRPr lang="ru-RU"/>
                </a:p>
              </p:txBody>
            </p:sp>
            <p:sp>
              <p:nvSpPr>
                <p:cNvPr id="316" name="Line 92"/>
                <p:cNvSpPr>
                  <a:spLocks noChangeShapeType="1"/>
                </p:cNvSpPr>
                <p:nvPr/>
              </p:nvSpPr>
              <p:spPr bwMode="auto">
                <a:xfrm flipH="1">
                  <a:off x="6500826" y="3357562"/>
                  <a:ext cx="1285884" cy="71438"/>
                </a:xfrm>
                <a:prstGeom prst="line">
                  <a:avLst/>
                </a:prstGeom>
                <a:noFill/>
                <a:ln w="28575">
                  <a:solidFill>
                    <a:srgbClr val="7030A0"/>
                  </a:solidFill>
                  <a:round/>
                  <a:headEnd/>
                  <a:tailEnd/>
                </a:ln>
              </p:spPr>
              <p:txBody>
                <a:bodyPr/>
                <a:lstStyle/>
                <a:p>
                  <a:endParaRPr lang="ru-RU"/>
                </a:p>
              </p:txBody>
            </p:sp>
            <p:sp>
              <p:nvSpPr>
                <p:cNvPr id="321" name="Line 99"/>
                <p:cNvSpPr>
                  <a:spLocks noChangeShapeType="1"/>
                </p:cNvSpPr>
                <p:nvPr/>
              </p:nvSpPr>
              <p:spPr bwMode="auto">
                <a:xfrm flipH="1" flipV="1">
                  <a:off x="6477000" y="3810000"/>
                  <a:ext cx="1295400" cy="76200"/>
                </a:xfrm>
                <a:prstGeom prst="line">
                  <a:avLst/>
                </a:prstGeom>
                <a:noFill/>
                <a:ln w="28575">
                  <a:solidFill>
                    <a:srgbClr val="7030A0"/>
                  </a:solidFill>
                  <a:round/>
                  <a:headEnd/>
                  <a:tailEnd/>
                </a:ln>
              </p:spPr>
              <p:txBody>
                <a:bodyPr/>
                <a:lstStyle/>
                <a:p>
                  <a:endParaRPr lang="ru-RU"/>
                </a:p>
              </p:txBody>
            </p:sp>
          </p:grpSp>
        </p:grpSp>
        <p:sp>
          <p:nvSpPr>
            <p:cNvPr id="315" name="AutoShape 90"/>
            <p:cNvSpPr>
              <a:spLocks noChangeArrowheads="1"/>
            </p:cNvSpPr>
            <p:nvPr/>
          </p:nvSpPr>
          <p:spPr bwMode="auto">
            <a:xfrm rot="5400000" flipH="1">
              <a:off x="6296039" y="3776662"/>
              <a:ext cx="949325" cy="254000"/>
            </a:xfrm>
            <a:prstGeom prst="parallelogram">
              <a:avLst>
                <a:gd name="adj" fmla="val 104685"/>
              </a:avLst>
            </a:prstGeom>
            <a:solidFill>
              <a:schemeClr val="hlink">
                <a:alpha val="45000"/>
              </a:schemeClr>
            </a:solidFill>
            <a:ln w="9525">
              <a:solidFill>
                <a:schemeClr val="tx1"/>
              </a:solidFill>
              <a:miter lim="800000"/>
              <a:headEnd/>
              <a:tailEnd/>
            </a:ln>
          </p:spPr>
          <p:txBody>
            <a:bodyPr wrap="none" anchor="ctr"/>
            <a:lstStyle/>
            <a:p>
              <a:endParaRPr lang="ru-RU"/>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Group 41"/>
          <p:cNvGrpSpPr>
            <a:grpSpLocks/>
          </p:cNvGrpSpPr>
          <p:nvPr/>
        </p:nvGrpSpPr>
        <p:grpSpPr bwMode="auto">
          <a:xfrm>
            <a:off x="428596" y="1714488"/>
            <a:ext cx="7929618" cy="4786346"/>
            <a:chOff x="528" y="1392"/>
            <a:chExt cx="4080" cy="2253"/>
          </a:xfrm>
        </p:grpSpPr>
        <p:sp>
          <p:nvSpPr>
            <p:cNvPr id="5" name="Line 4"/>
            <p:cNvSpPr>
              <a:spLocks noChangeShapeType="1"/>
            </p:cNvSpPr>
            <p:nvPr/>
          </p:nvSpPr>
          <p:spPr bwMode="auto">
            <a:xfrm>
              <a:off x="528" y="2373"/>
              <a:ext cx="4032" cy="0"/>
            </a:xfrm>
            <a:prstGeom prst="line">
              <a:avLst/>
            </a:prstGeom>
            <a:noFill/>
            <a:ln w="9525">
              <a:solidFill>
                <a:srgbClr val="000000"/>
              </a:solidFill>
              <a:prstDash val="lgDashDot"/>
              <a:round/>
              <a:headEnd/>
              <a:tailEnd/>
            </a:ln>
          </p:spPr>
          <p:txBody>
            <a:bodyPr/>
            <a:lstStyle/>
            <a:p>
              <a:endParaRPr lang="ru-RU"/>
            </a:p>
          </p:txBody>
        </p:sp>
        <p:sp>
          <p:nvSpPr>
            <p:cNvPr id="6" name="Rectangle 5"/>
            <p:cNvSpPr>
              <a:spLocks noChangeArrowheads="1"/>
            </p:cNvSpPr>
            <p:nvPr/>
          </p:nvSpPr>
          <p:spPr bwMode="auto">
            <a:xfrm>
              <a:off x="1008" y="2181"/>
              <a:ext cx="96" cy="384"/>
            </a:xfrm>
            <a:prstGeom prst="rect">
              <a:avLst/>
            </a:prstGeom>
            <a:solidFill>
              <a:srgbClr val="B2B2B2"/>
            </a:solidFill>
            <a:ln w="9525">
              <a:solidFill>
                <a:srgbClr val="000000"/>
              </a:solidFill>
              <a:miter lim="800000"/>
              <a:headEnd/>
              <a:tailEnd/>
            </a:ln>
          </p:spPr>
          <p:txBody>
            <a:bodyPr anchor="ctr"/>
            <a:lstStyle/>
            <a:p>
              <a:endParaRPr lang="ru-RU"/>
            </a:p>
          </p:txBody>
        </p:sp>
        <p:sp>
          <p:nvSpPr>
            <p:cNvPr id="7" name="Rectangle 6"/>
            <p:cNvSpPr>
              <a:spLocks noChangeArrowheads="1"/>
            </p:cNvSpPr>
            <p:nvPr/>
          </p:nvSpPr>
          <p:spPr bwMode="auto">
            <a:xfrm>
              <a:off x="1440" y="2181"/>
              <a:ext cx="240" cy="384"/>
            </a:xfrm>
            <a:prstGeom prst="rect">
              <a:avLst/>
            </a:prstGeom>
            <a:solidFill>
              <a:srgbClr val="B2B2B2"/>
            </a:solidFill>
            <a:ln w="9525">
              <a:solidFill>
                <a:srgbClr val="000000"/>
              </a:solidFill>
              <a:miter lim="800000"/>
              <a:headEnd/>
              <a:tailEnd/>
            </a:ln>
          </p:spPr>
          <p:txBody>
            <a:bodyPr anchor="ctr"/>
            <a:lstStyle/>
            <a:p>
              <a:endParaRPr lang="ru-RU"/>
            </a:p>
          </p:txBody>
        </p:sp>
        <p:sp>
          <p:nvSpPr>
            <p:cNvPr id="8" name="Rectangle 7"/>
            <p:cNvSpPr>
              <a:spLocks noChangeArrowheads="1"/>
            </p:cNvSpPr>
            <p:nvPr/>
          </p:nvSpPr>
          <p:spPr bwMode="auto">
            <a:xfrm>
              <a:off x="1776" y="2184"/>
              <a:ext cx="240" cy="384"/>
            </a:xfrm>
            <a:prstGeom prst="rect">
              <a:avLst/>
            </a:prstGeom>
            <a:solidFill>
              <a:srgbClr val="B2B2B2"/>
            </a:solidFill>
            <a:ln w="9525">
              <a:solidFill>
                <a:srgbClr val="000000"/>
              </a:solidFill>
              <a:miter lim="800000"/>
              <a:headEnd/>
              <a:tailEnd/>
            </a:ln>
          </p:spPr>
          <p:txBody>
            <a:bodyPr anchor="ctr"/>
            <a:lstStyle/>
            <a:p>
              <a:endParaRPr lang="ru-RU"/>
            </a:p>
          </p:txBody>
        </p:sp>
        <p:sp>
          <p:nvSpPr>
            <p:cNvPr id="9" name="Rectangle 8"/>
            <p:cNvSpPr>
              <a:spLocks noChangeArrowheads="1"/>
            </p:cNvSpPr>
            <p:nvPr/>
          </p:nvSpPr>
          <p:spPr bwMode="auto">
            <a:xfrm>
              <a:off x="2280" y="2184"/>
              <a:ext cx="96" cy="384"/>
            </a:xfrm>
            <a:prstGeom prst="rect">
              <a:avLst/>
            </a:prstGeom>
            <a:solidFill>
              <a:srgbClr val="B2B2B2"/>
            </a:solidFill>
            <a:ln w="9525">
              <a:solidFill>
                <a:srgbClr val="000000"/>
              </a:solidFill>
              <a:miter lim="800000"/>
              <a:headEnd/>
              <a:tailEnd/>
            </a:ln>
          </p:spPr>
          <p:txBody>
            <a:bodyPr anchor="ctr"/>
            <a:lstStyle/>
            <a:p>
              <a:endParaRPr lang="ru-RU"/>
            </a:p>
          </p:txBody>
        </p:sp>
        <p:sp>
          <p:nvSpPr>
            <p:cNvPr id="10" name="Rectangle 9"/>
            <p:cNvSpPr>
              <a:spLocks noChangeArrowheads="1"/>
            </p:cNvSpPr>
            <p:nvPr/>
          </p:nvSpPr>
          <p:spPr bwMode="auto">
            <a:xfrm>
              <a:off x="2568" y="2184"/>
              <a:ext cx="216" cy="381"/>
            </a:xfrm>
            <a:prstGeom prst="rect">
              <a:avLst/>
            </a:prstGeom>
            <a:solidFill>
              <a:srgbClr val="B2B2B2"/>
            </a:solidFill>
            <a:ln w="9525">
              <a:solidFill>
                <a:srgbClr val="000000"/>
              </a:solidFill>
              <a:miter lim="800000"/>
              <a:headEnd/>
              <a:tailEnd/>
            </a:ln>
          </p:spPr>
          <p:txBody>
            <a:bodyPr anchor="ctr"/>
            <a:lstStyle/>
            <a:p>
              <a:endParaRPr lang="ru-RU"/>
            </a:p>
          </p:txBody>
        </p:sp>
        <p:sp>
          <p:nvSpPr>
            <p:cNvPr id="11" name="Rectangle 10"/>
            <p:cNvSpPr>
              <a:spLocks noChangeArrowheads="1"/>
            </p:cNvSpPr>
            <p:nvPr/>
          </p:nvSpPr>
          <p:spPr bwMode="auto">
            <a:xfrm>
              <a:off x="3264" y="1941"/>
              <a:ext cx="1296" cy="864"/>
            </a:xfrm>
            <a:prstGeom prst="rect">
              <a:avLst/>
            </a:prstGeom>
            <a:solidFill>
              <a:srgbClr val="B2B2B2"/>
            </a:solidFill>
            <a:ln w="9525">
              <a:solidFill>
                <a:srgbClr val="000000"/>
              </a:solidFill>
              <a:miter lim="800000"/>
              <a:headEnd/>
              <a:tailEnd/>
            </a:ln>
          </p:spPr>
          <p:txBody>
            <a:bodyPr anchor="ctr"/>
            <a:lstStyle/>
            <a:p>
              <a:endParaRPr lang="ru-RU"/>
            </a:p>
          </p:txBody>
        </p:sp>
        <p:sp>
          <p:nvSpPr>
            <p:cNvPr id="12" name="Rectangle 11"/>
            <p:cNvSpPr>
              <a:spLocks noChangeArrowheads="1"/>
            </p:cNvSpPr>
            <p:nvPr/>
          </p:nvSpPr>
          <p:spPr bwMode="auto">
            <a:xfrm>
              <a:off x="2880" y="2181"/>
              <a:ext cx="96" cy="384"/>
            </a:xfrm>
            <a:prstGeom prst="rect">
              <a:avLst/>
            </a:prstGeom>
            <a:solidFill>
              <a:srgbClr val="B2B2B2"/>
            </a:solidFill>
            <a:ln w="9525">
              <a:solidFill>
                <a:srgbClr val="000000"/>
              </a:solidFill>
              <a:miter lim="800000"/>
              <a:headEnd/>
              <a:tailEnd/>
            </a:ln>
          </p:spPr>
          <p:txBody>
            <a:bodyPr anchor="ctr"/>
            <a:lstStyle/>
            <a:p>
              <a:endParaRPr lang="ru-RU"/>
            </a:p>
          </p:txBody>
        </p:sp>
        <p:grpSp>
          <p:nvGrpSpPr>
            <p:cNvPr id="3" name="Group 12"/>
            <p:cNvGrpSpPr>
              <a:grpSpLocks/>
            </p:cNvGrpSpPr>
            <p:nvPr/>
          </p:nvGrpSpPr>
          <p:grpSpPr bwMode="auto">
            <a:xfrm rot="1278099">
              <a:off x="3312" y="2325"/>
              <a:ext cx="1008" cy="336"/>
              <a:chOff x="2736" y="2112"/>
              <a:chExt cx="1008" cy="336"/>
            </a:xfrm>
          </p:grpSpPr>
          <p:sp>
            <p:nvSpPr>
              <p:cNvPr id="38" name="Oval 13"/>
              <p:cNvSpPr>
                <a:spLocks noChangeArrowheads="1"/>
              </p:cNvSpPr>
              <p:nvPr/>
            </p:nvSpPr>
            <p:spPr bwMode="auto">
              <a:xfrm>
                <a:off x="2976" y="2112"/>
                <a:ext cx="768" cy="336"/>
              </a:xfrm>
              <a:prstGeom prst="ellipse">
                <a:avLst/>
              </a:prstGeom>
              <a:solidFill>
                <a:srgbClr val="00CC99"/>
              </a:solidFill>
              <a:ln w="9525">
                <a:solidFill>
                  <a:srgbClr val="000000"/>
                </a:solidFill>
                <a:round/>
                <a:headEnd/>
                <a:tailEnd/>
              </a:ln>
            </p:spPr>
            <p:txBody>
              <a:bodyPr anchor="ctr"/>
              <a:lstStyle/>
              <a:p>
                <a:endParaRPr lang="ru-RU"/>
              </a:p>
            </p:txBody>
          </p:sp>
          <p:sp>
            <p:nvSpPr>
              <p:cNvPr id="39" name="Oval 14"/>
              <p:cNvSpPr>
                <a:spLocks noChangeArrowheads="1"/>
              </p:cNvSpPr>
              <p:nvPr/>
            </p:nvSpPr>
            <p:spPr bwMode="auto">
              <a:xfrm>
                <a:off x="2736" y="2160"/>
                <a:ext cx="240" cy="240"/>
              </a:xfrm>
              <a:prstGeom prst="ellipse">
                <a:avLst/>
              </a:prstGeom>
              <a:solidFill>
                <a:srgbClr val="00CC99"/>
              </a:solidFill>
              <a:ln w="9525">
                <a:solidFill>
                  <a:srgbClr val="000000"/>
                </a:solidFill>
                <a:round/>
                <a:headEnd/>
                <a:tailEnd/>
              </a:ln>
            </p:spPr>
            <p:txBody>
              <a:bodyPr anchor="ctr"/>
              <a:lstStyle/>
              <a:p>
                <a:endParaRPr lang="ru-RU"/>
              </a:p>
            </p:txBody>
          </p:sp>
        </p:grpSp>
        <p:sp>
          <p:nvSpPr>
            <p:cNvPr id="14" name="Line 15"/>
            <p:cNvSpPr>
              <a:spLocks noChangeShapeType="1"/>
            </p:cNvSpPr>
            <p:nvPr/>
          </p:nvSpPr>
          <p:spPr bwMode="auto">
            <a:xfrm>
              <a:off x="3888" y="1989"/>
              <a:ext cx="0" cy="912"/>
            </a:xfrm>
            <a:prstGeom prst="line">
              <a:avLst/>
            </a:prstGeom>
            <a:noFill/>
            <a:ln w="9525">
              <a:solidFill>
                <a:srgbClr val="000000"/>
              </a:solidFill>
              <a:prstDash val="lgDashDot"/>
              <a:round/>
              <a:headEnd/>
              <a:tailEnd/>
            </a:ln>
          </p:spPr>
          <p:txBody>
            <a:bodyPr/>
            <a:lstStyle/>
            <a:p>
              <a:endParaRPr lang="ru-RU"/>
            </a:p>
          </p:txBody>
        </p:sp>
        <p:sp>
          <p:nvSpPr>
            <p:cNvPr id="15" name="Line 16"/>
            <p:cNvSpPr>
              <a:spLocks noChangeShapeType="1"/>
            </p:cNvSpPr>
            <p:nvPr/>
          </p:nvSpPr>
          <p:spPr bwMode="auto">
            <a:xfrm>
              <a:off x="3360" y="2373"/>
              <a:ext cx="960" cy="0"/>
            </a:xfrm>
            <a:prstGeom prst="line">
              <a:avLst/>
            </a:prstGeom>
            <a:noFill/>
            <a:ln w="9525">
              <a:solidFill>
                <a:srgbClr val="000000"/>
              </a:solidFill>
              <a:prstDash val="lgDashDot"/>
              <a:round/>
              <a:headEnd/>
              <a:tailEnd/>
            </a:ln>
          </p:spPr>
          <p:txBody>
            <a:bodyPr/>
            <a:lstStyle/>
            <a:p>
              <a:endParaRPr lang="ru-RU"/>
            </a:p>
          </p:txBody>
        </p:sp>
        <p:sp>
          <p:nvSpPr>
            <p:cNvPr id="16" name="AutoShape 17"/>
            <p:cNvSpPr>
              <a:spLocks noChangeArrowheads="1"/>
            </p:cNvSpPr>
            <p:nvPr/>
          </p:nvSpPr>
          <p:spPr bwMode="auto">
            <a:xfrm>
              <a:off x="3696" y="2181"/>
              <a:ext cx="384" cy="480"/>
            </a:xfrm>
            <a:prstGeom prst="curvedRightArrow">
              <a:avLst>
                <a:gd name="adj1" fmla="val 25000"/>
                <a:gd name="adj2" fmla="val 50000"/>
                <a:gd name="adj3" fmla="val 33333"/>
              </a:avLst>
            </a:prstGeom>
            <a:solidFill>
              <a:srgbClr val="000000"/>
            </a:solidFill>
            <a:ln w="9525">
              <a:solidFill>
                <a:srgbClr val="000000"/>
              </a:solidFill>
              <a:miter lim="800000"/>
              <a:headEnd/>
              <a:tailEnd/>
            </a:ln>
          </p:spPr>
          <p:txBody>
            <a:bodyPr anchor="ctr"/>
            <a:lstStyle/>
            <a:p>
              <a:endParaRPr lang="ru-RU"/>
            </a:p>
          </p:txBody>
        </p:sp>
        <p:sp>
          <p:nvSpPr>
            <p:cNvPr id="17" name="Rectangle 18"/>
            <p:cNvSpPr>
              <a:spLocks noChangeArrowheads="1"/>
            </p:cNvSpPr>
            <p:nvPr/>
          </p:nvSpPr>
          <p:spPr bwMode="auto">
            <a:xfrm>
              <a:off x="3264" y="2277"/>
              <a:ext cx="48" cy="192"/>
            </a:xfrm>
            <a:prstGeom prst="rect">
              <a:avLst/>
            </a:prstGeom>
            <a:solidFill>
              <a:srgbClr val="00CC99"/>
            </a:solidFill>
            <a:ln w="9525">
              <a:solidFill>
                <a:srgbClr val="000000"/>
              </a:solidFill>
              <a:miter lim="800000"/>
              <a:headEnd/>
              <a:tailEnd/>
            </a:ln>
          </p:spPr>
          <p:txBody>
            <a:bodyPr anchor="ctr"/>
            <a:lstStyle/>
            <a:p>
              <a:endParaRPr lang="ru-RU"/>
            </a:p>
          </p:txBody>
        </p:sp>
        <p:sp>
          <p:nvSpPr>
            <p:cNvPr id="18" name="Rectangle 19"/>
            <p:cNvSpPr>
              <a:spLocks noChangeArrowheads="1"/>
            </p:cNvSpPr>
            <p:nvPr/>
          </p:nvSpPr>
          <p:spPr bwMode="auto">
            <a:xfrm>
              <a:off x="3024" y="1941"/>
              <a:ext cx="192" cy="288"/>
            </a:xfrm>
            <a:prstGeom prst="rect">
              <a:avLst/>
            </a:prstGeom>
            <a:solidFill>
              <a:srgbClr val="00CC99"/>
            </a:solidFill>
            <a:ln w="9525">
              <a:solidFill>
                <a:srgbClr val="000000"/>
              </a:solidFill>
              <a:miter lim="800000"/>
              <a:headEnd/>
              <a:tailEnd/>
            </a:ln>
          </p:spPr>
          <p:txBody>
            <a:bodyPr anchor="ctr"/>
            <a:lstStyle/>
            <a:p>
              <a:endParaRPr lang="ru-RU"/>
            </a:p>
          </p:txBody>
        </p:sp>
        <p:sp>
          <p:nvSpPr>
            <p:cNvPr id="19" name="Line 20"/>
            <p:cNvSpPr>
              <a:spLocks noChangeShapeType="1"/>
            </p:cNvSpPr>
            <p:nvPr/>
          </p:nvSpPr>
          <p:spPr bwMode="auto">
            <a:xfrm>
              <a:off x="3072" y="2277"/>
              <a:ext cx="0" cy="192"/>
            </a:xfrm>
            <a:prstGeom prst="line">
              <a:avLst/>
            </a:prstGeom>
            <a:noFill/>
            <a:ln w="9525">
              <a:solidFill>
                <a:srgbClr val="000000"/>
              </a:solidFill>
              <a:round/>
              <a:headEnd/>
              <a:tailEnd type="triangle" w="med" len="med"/>
            </a:ln>
          </p:spPr>
          <p:txBody>
            <a:bodyPr/>
            <a:lstStyle/>
            <a:p>
              <a:endParaRPr lang="ru-RU"/>
            </a:p>
          </p:txBody>
        </p:sp>
        <p:sp>
          <p:nvSpPr>
            <p:cNvPr id="20" name="Line 21"/>
            <p:cNvSpPr>
              <a:spLocks noChangeShapeType="1"/>
            </p:cNvSpPr>
            <p:nvPr/>
          </p:nvSpPr>
          <p:spPr bwMode="auto">
            <a:xfrm flipV="1">
              <a:off x="3168" y="2277"/>
              <a:ext cx="0" cy="192"/>
            </a:xfrm>
            <a:prstGeom prst="line">
              <a:avLst/>
            </a:prstGeom>
            <a:noFill/>
            <a:ln w="9525">
              <a:solidFill>
                <a:srgbClr val="000000"/>
              </a:solidFill>
              <a:round/>
              <a:headEnd/>
              <a:tailEnd type="triangle" w="med" len="med"/>
            </a:ln>
          </p:spPr>
          <p:txBody>
            <a:bodyPr/>
            <a:lstStyle/>
            <a:p>
              <a:endParaRPr lang="ru-RU"/>
            </a:p>
          </p:txBody>
        </p:sp>
        <p:sp>
          <p:nvSpPr>
            <p:cNvPr id="21" name="Line 22"/>
            <p:cNvSpPr>
              <a:spLocks noChangeShapeType="1"/>
            </p:cNvSpPr>
            <p:nvPr/>
          </p:nvSpPr>
          <p:spPr bwMode="auto">
            <a:xfrm>
              <a:off x="624" y="2373"/>
              <a:ext cx="288" cy="0"/>
            </a:xfrm>
            <a:prstGeom prst="line">
              <a:avLst/>
            </a:prstGeom>
            <a:noFill/>
            <a:ln w="38100">
              <a:solidFill>
                <a:srgbClr val="FF0066"/>
              </a:solidFill>
              <a:round/>
              <a:headEnd/>
              <a:tailEnd type="triangle" w="med" len="med"/>
            </a:ln>
          </p:spPr>
          <p:txBody>
            <a:bodyPr/>
            <a:lstStyle/>
            <a:p>
              <a:endParaRPr lang="ru-RU"/>
            </a:p>
          </p:txBody>
        </p:sp>
        <p:sp>
          <p:nvSpPr>
            <p:cNvPr id="22" name="Text Box 23"/>
            <p:cNvSpPr txBox="1">
              <a:spLocks noChangeArrowheads="1"/>
            </p:cNvSpPr>
            <p:nvPr/>
          </p:nvSpPr>
          <p:spPr bwMode="auto">
            <a:xfrm>
              <a:off x="1008" y="3045"/>
              <a:ext cx="1200" cy="198"/>
            </a:xfrm>
            <a:prstGeom prst="rect">
              <a:avLst/>
            </a:prstGeom>
            <a:noFill/>
            <a:ln w="9525">
              <a:solidFill>
                <a:srgbClr val="000000"/>
              </a:solidFill>
              <a:miter lim="800000"/>
              <a:headEnd/>
              <a:tailEnd/>
            </a:ln>
          </p:spPr>
          <p:txBody>
            <a:bodyPr/>
            <a:lstStyle/>
            <a:p>
              <a:r>
                <a:rPr lang="en-US" sz="1400" dirty="0" smtClean="0"/>
                <a:t>Wire Camera </a:t>
              </a:r>
            </a:p>
          </p:txBody>
        </p:sp>
        <p:sp>
          <p:nvSpPr>
            <p:cNvPr id="23" name="Line 24"/>
            <p:cNvSpPr>
              <a:spLocks noChangeShapeType="1"/>
            </p:cNvSpPr>
            <p:nvPr/>
          </p:nvSpPr>
          <p:spPr bwMode="auto">
            <a:xfrm flipH="1" flipV="1">
              <a:off x="1056" y="2517"/>
              <a:ext cx="192" cy="528"/>
            </a:xfrm>
            <a:prstGeom prst="line">
              <a:avLst/>
            </a:prstGeom>
            <a:noFill/>
            <a:ln w="9525">
              <a:solidFill>
                <a:srgbClr val="000000"/>
              </a:solidFill>
              <a:round/>
              <a:headEnd/>
              <a:tailEnd type="triangle" w="med" len="med"/>
            </a:ln>
          </p:spPr>
          <p:txBody>
            <a:bodyPr/>
            <a:lstStyle/>
            <a:p>
              <a:endParaRPr lang="ru-RU"/>
            </a:p>
          </p:txBody>
        </p:sp>
        <p:sp>
          <p:nvSpPr>
            <p:cNvPr id="24" name="Line 25"/>
            <p:cNvSpPr>
              <a:spLocks noChangeShapeType="1"/>
            </p:cNvSpPr>
            <p:nvPr/>
          </p:nvSpPr>
          <p:spPr bwMode="auto">
            <a:xfrm flipV="1">
              <a:off x="1872" y="2544"/>
              <a:ext cx="480" cy="501"/>
            </a:xfrm>
            <a:prstGeom prst="line">
              <a:avLst/>
            </a:prstGeom>
            <a:noFill/>
            <a:ln w="9525">
              <a:solidFill>
                <a:srgbClr val="000000"/>
              </a:solidFill>
              <a:round/>
              <a:headEnd/>
              <a:tailEnd type="triangle" w="med" len="med"/>
            </a:ln>
          </p:spPr>
          <p:txBody>
            <a:bodyPr/>
            <a:lstStyle/>
            <a:p>
              <a:endParaRPr lang="ru-RU"/>
            </a:p>
          </p:txBody>
        </p:sp>
        <p:sp>
          <p:nvSpPr>
            <p:cNvPr id="25" name="Line 26"/>
            <p:cNvSpPr>
              <a:spLocks noChangeShapeType="1"/>
            </p:cNvSpPr>
            <p:nvPr/>
          </p:nvSpPr>
          <p:spPr bwMode="auto">
            <a:xfrm flipV="1">
              <a:off x="2160" y="2517"/>
              <a:ext cx="768" cy="528"/>
            </a:xfrm>
            <a:prstGeom prst="line">
              <a:avLst/>
            </a:prstGeom>
            <a:noFill/>
            <a:ln w="9525">
              <a:solidFill>
                <a:srgbClr val="000000"/>
              </a:solidFill>
              <a:round/>
              <a:headEnd/>
              <a:tailEnd type="triangle" w="med" len="med"/>
            </a:ln>
          </p:spPr>
          <p:txBody>
            <a:bodyPr/>
            <a:lstStyle/>
            <a:p>
              <a:endParaRPr lang="ru-RU"/>
            </a:p>
          </p:txBody>
        </p:sp>
        <p:sp>
          <p:nvSpPr>
            <p:cNvPr id="26" name="Text Box 27"/>
            <p:cNvSpPr txBox="1">
              <a:spLocks noChangeArrowheads="1"/>
            </p:cNvSpPr>
            <p:nvPr/>
          </p:nvSpPr>
          <p:spPr bwMode="auto">
            <a:xfrm>
              <a:off x="2928" y="1425"/>
              <a:ext cx="1536" cy="310"/>
            </a:xfrm>
            <a:prstGeom prst="rect">
              <a:avLst/>
            </a:prstGeom>
            <a:noFill/>
            <a:ln w="9525">
              <a:solidFill>
                <a:srgbClr val="000000"/>
              </a:solidFill>
              <a:miter lim="800000"/>
              <a:headEnd/>
              <a:tailEnd/>
            </a:ln>
          </p:spPr>
          <p:txBody>
            <a:bodyPr/>
            <a:lstStyle/>
            <a:p>
              <a:r>
                <a:rPr lang="en-US" sz="1400" dirty="0" smtClean="0"/>
                <a:t>Phantom for calibration of the Bragg peak depth </a:t>
              </a:r>
            </a:p>
          </p:txBody>
        </p:sp>
        <p:sp>
          <p:nvSpPr>
            <p:cNvPr id="27" name="Line 28"/>
            <p:cNvSpPr>
              <a:spLocks noChangeShapeType="1"/>
            </p:cNvSpPr>
            <p:nvPr/>
          </p:nvSpPr>
          <p:spPr bwMode="auto">
            <a:xfrm flipH="1">
              <a:off x="3120" y="1749"/>
              <a:ext cx="144" cy="240"/>
            </a:xfrm>
            <a:prstGeom prst="line">
              <a:avLst/>
            </a:prstGeom>
            <a:noFill/>
            <a:ln w="9525">
              <a:solidFill>
                <a:srgbClr val="000000"/>
              </a:solidFill>
              <a:round/>
              <a:headEnd/>
              <a:tailEnd type="triangle" w="med" len="med"/>
            </a:ln>
          </p:spPr>
          <p:txBody>
            <a:bodyPr/>
            <a:lstStyle/>
            <a:p>
              <a:endParaRPr lang="ru-RU"/>
            </a:p>
          </p:txBody>
        </p:sp>
        <p:sp>
          <p:nvSpPr>
            <p:cNvPr id="28" name="Text Box 29"/>
            <p:cNvSpPr txBox="1">
              <a:spLocks noChangeArrowheads="1"/>
            </p:cNvSpPr>
            <p:nvPr/>
          </p:nvSpPr>
          <p:spPr bwMode="auto">
            <a:xfrm>
              <a:off x="1920" y="1392"/>
              <a:ext cx="840" cy="198"/>
            </a:xfrm>
            <a:prstGeom prst="rect">
              <a:avLst/>
            </a:prstGeom>
            <a:noFill/>
            <a:ln w="9525">
              <a:solidFill>
                <a:srgbClr val="000000"/>
              </a:solidFill>
              <a:miter lim="800000"/>
              <a:headEnd/>
              <a:tailEnd/>
            </a:ln>
          </p:spPr>
          <p:txBody>
            <a:bodyPr/>
            <a:lstStyle/>
            <a:p>
              <a:pPr eaLnBrk="0" hangingPunct="0">
                <a:spcBef>
                  <a:spcPct val="0"/>
                </a:spcBef>
              </a:pPr>
              <a:r>
                <a:rPr lang="en-US" sz="1400" dirty="0" smtClean="0"/>
                <a:t>Collimators</a:t>
              </a:r>
              <a:endParaRPr lang="en-US" sz="1400" dirty="0">
                <a:solidFill>
                  <a:srgbClr val="000000"/>
                </a:solidFill>
              </a:endParaRPr>
            </a:p>
          </p:txBody>
        </p:sp>
        <p:sp>
          <p:nvSpPr>
            <p:cNvPr id="29" name="Line 30"/>
            <p:cNvSpPr>
              <a:spLocks noChangeShapeType="1"/>
            </p:cNvSpPr>
            <p:nvPr/>
          </p:nvSpPr>
          <p:spPr bwMode="auto">
            <a:xfrm>
              <a:off x="2400" y="1605"/>
              <a:ext cx="240" cy="624"/>
            </a:xfrm>
            <a:prstGeom prst="line">
              <a:avLst/>
            </a:prstGeom>
            <a:noFill/>
            <a:ln w="9525">
              <a:solidFill>
                <a:srgbClr val="000000"/>
              </a:solidFill>
              <a:round/>
              <a:headEnd/>
              <a:tailEnd type="triangle" w="med" len="med"/>
            </a:ln>
          </p:spPr>
          <p:txBody>
            <a:bodyPr/>
            <a:lstStyle/>
            <a:p>
              <a:endParaRPr lang="ru-RU"/>
            </a:p>
          </p:txBody>
        </p:sp>
        <p:sp>
          <p:nvSpPr>
            <p:cNvPr id="30" name="Text Box 31"/>
            <p:cNvSpPr txBox="1">
              <a:spLocks noChangeArrowheads="1"/>
            </p:cNvSpPr>
            <p:nvPr/>
          </p:nvSpPr>
          <p:spPr bwMode="auto">
            <a:xfrm>
              <a:off x="1056" y="1413"/>
              <a:ext cx="720" cy="198"/>
            </a:xfrm>
            <a:prstGeom prst="rect">
              <a:avLst/>
            </a:prstGeom>
            <a:noFill/>
            <a:ln w="9525">
              <a:solidFill>
                <a:srgbClr val="000000"/>
              </a:solidFill>
              <a:miter lim="800000"/>
              <a:headEnd/>
              <a:tailEnd/>
            </a:ln>
          </p:spPr>
          <p:txBody>
            <a:bodyPr/>
            <a:lstStyle/>
            <a:p>
              <a:pPr eaLnBrk="0" hangingPunct="0">
                <a:spcBef>
                  <a:spcPct val="0"/>
                </a:spcBef>
              </a:pPr>
              <a:r>
                <a:rPr lang="en-US" sz="1400" dirty="0" smtClean="0"/>
                <a:t>Absorbers</a:t>
              </a:r>
              <a:endParaRPr lang="en-US" sz="1400" dirty="0">
                <a:solidFill>
                  <a:srgbClr val="000000"/>
                </a:solidFill>
              </a:endParaRPr>
            </a:p>
          </p:txBody>
        </p:sp>
        <p:sp>
          <p:nvSpPr>
            <p:cNvPr id="31" name="Line 32"/>
            <p:cNvSpPr>
              <a:spLocks noChangeShapeType="1"/>
            </p:cNvSpPr>
            <p:nvPr/>
          </p:nvSpPr>
          <p:spPr bwMode="auto">
            <a:xfrm>
              <a:off x="1344" y="1605"/>
              <a:ext cx="192" cy="624"/>
            </a:xfrm>
            <a:prstGeom prst="line">
              <a:avLst/>
            </a:prstGeom>
            <a:noFill/>
            <a:ln w="9525">
              <a:solidFill>
                <a:srgbClr val="000000"/>
              </a:solidFill>
              <a:round/>
              <a:headEnd/>
              <a:tailEnd type="triangle" w="med" len="med"/>
            </a:ln>
          </p:spPr>
          <p:txBody>
            <a:bodyPr/>
            <a:lstStyle/>
            <a:p>
              <a:endParaRPr lang="ru-RU"/>
            </a:p>
          </p:txBody>
        </p:sp>
        <p:sp>
          <p:nvSpPr>
            <p:cNvPr id="32" name="Line 33"/>
            <p:cNvSpPr>
              <a:spLocks noChangeShapeType="1"/>
            </p:cNvSpPr>
            <p:nvPr/>
          </p:nvSpPr>
          <p:spPr bwMode="auto">
            <a:xfrm>
              <a:off x="1488" y="1605"/>
              <a:ext cx="384" cy="624"/>
            </a:xfrm>
            <a:prstGeom prst="line">
              <a:avLst/>
            </a:prstGeom>
            <a:noFill/>
            <a:ln w="9525">
              <a:solidFill>
                <a:srgbClr val="000000"/>
              </a:solidFill>
              <a:round/>
              <a:headEnd/>
              <a:tailEnd type="triangle" w="med" len="med"/>
            </a:ln>
          </p:spPr>
          <p:txBody>
            <a:bodyPr/>
            <a:lstStyle/>
            <a:p>
              <a:endParaRPr lang="ru-RU"/>
            </a:p>
          </p:txBody>
        </p:sp>
        <p:sp>
          <p:nvSpPr>
            <p:cNvPr id="33" name="Text Box 34"/>
            <p:cNvSpPr txBox="1">
              <a:spLocks noChangeArrowheads="1"/>
            </p:cNvSpPr>
            <p:nvPr/>
          </p:nvSpPr>
          <p:spPr bwMode="auto">
            <a:xfrm>
              <a:off x="2304" y="3045"/>
              <a:ext cx="1440" cy="495"/>
            </a:xfrm>
            <a:prstGeom prst="rect">
              <a:avLst/>
            </a:prstGeom>
            <a:noFill/>
            <a:ln w="9525">
              <a:solidFill>
                <a:srgbClr val="000000"/>
              </a:solidFill>
              <a:miter lim="800000"/>
              <a:headEnd/>
              <a:tailEnd/>
            </a:ln>
          </p:spPr>
          <p:txBody>
            <a:bodyPr/>
            <a:lstStyle/>
            <a:p>
              <a:r>
                <a:rPr lang="en-US" sz="1400" dirty="0" smtClean="0"/>
                <a:t>Video chamber, fixed on a movable table in front of the patient </a:t>
              </a:r>
            </a:p>
          </p:txBody>
        </p:sp>
        <p:sp>
          <p:nvSpPr>
            <p:cNvPr id="34" name="Line 35"/>
            <p:cNvSpPr>
              <a:spLocks noChangeShapeType="1"/>
            </p:cNvSpPr>
            <p:nvPr/>
          </p:nvSpPr>
          <p:spPr bwMode="auto">
            <a:xfrm flipV="1">
              <a:off x="3072" y="2469"/>
              <a:ext cx="192" cy="576"/>
            </a:xfrm>
            <a:prstGeom prst="line">
              <a:avLst/>
            </a:prstGeom>
            <a:noFill/>
            <a:ln w="9525">
              <a:solidFill>
                <a:srgbClr val="000000"/>
              </a:solidFill>
              <a:round/>
              <a:headEnd/>
              <a:tailEnd type="triangle" w="med" len="med"/>
            </a:ln>
          </p:spPr>
          <p:txBody>
            <a:bodyPr/>
            <a:lstStyle/>
            <a:p>
              <a:endParaRPr lang="ru-RU"/>
            </a:p>
          </p:txBody>
        </p:sp>
        <p:sp>
          <p:nvSpPr>
            <p:cNvPr id="35" name="Text Box 36"/>
            <p:cNvSpPr txBox="1">
              <a:spLocks noChangeArrowheads="1"/>
            </p:cNvSpPr>
            <p:nvPr/>
          </p:nvSpPr>
          <p:spPr bwMode="auto">
            <a:xfrm>
              <a:off x="3840" y="3045"/>
              <a:ext cx="768" cy="600"/>
            </a:xfrm>
            <a:prstGeom prst="rect">
              <a:avLst/>
            </a:prstGeom>
            <a:noFill/>
            <a:ln w="9525">
              <a:solidFill>
                <a:srgbClr val="000000"/>
              </a:solidFill>
              <a:miter lim="800000"/>
              <a:headEnd/>
              <a:tailEnd/>
            </a:ln>
          </p:spPr>
          <p:txBody>
            <a:bodyPr/>
            <a:lstStyle/>
            <a:p>
              <a:pPr eaLnBrk="0" hangingPunct="0">
                <a:spcBef>
                  <a:spcPct val="0"/>
                </a:spcBef>
              </a:pPr>
              <a:r>
                <a:rPr lang="en-US" sz="1400" dirty="0" smtClean="0"/>
                <a:t>Moving table with the patient</a:t>
              </a:r>
              <a:endParaRPr lang="en-US" sz="1400" dirty="0">
                <a:solidFill>
                  <a:srgbClr val="000000"/>
                </a:solidFill>
              </a:endParaRPr>
            </a:p>
          </p:txBody>
        </p:sp>
        <p:sp>
          <p:nvSpPr>
            <p:cNvPr id="36" name="Line 37"/>
            <p:cNvSpPr>
              <a:spLocks noChangeShapeType="1"/>
            </p:cNvSpPr>
            <p:nvPr/>
          </p:nvSpPr>
          <p:spPr bwMode="auto">
            <a:xfrm flipV="1">
              <a:off x="4272" y="2661"/>
              <a:ext cx="96" cy="384"/>
            </a:xfrm>
            <a:prstGeom prst="line">
              <a:avLst/>
            </a:prstGeom>
            <a:noFill/>
            <a:ln w="9525">
              <a:solidFill>
                <a:srgbClr val="000000"/>
              </a:solidFill>
              <a:round/>
              <a:headEnd/>
              <a:tailEnd type="triangle" w="med" len="med"/>
            </a:ln>
          </p:spPr>
          <p:txBody>
            <a:bodyPr/>
            <a:lstStyle/>
            <a:p>
              <a:endParaRPr lang="ru-RU"/>
            </a:p>
          </p:txBody>
        </p:sp>
        <p:sp>
          <p:nvSpPr>
            <p:cNvPr id="37" name="Rectangle 38"/>
            <p:cNvSpPr>
              <a:spLocks noChangeArrowheads="1"/>
            </p:cNvSpPr>
            <p:nvPr/>
          </p:nvSpPr>
          <p:spPr bwMode="auto">
            <a:xfrm>
              <a:off x="3168" y="1941"/>
              <a:ext cx="48" cy="288"/>
            </a:xfrm>
            <a:prstGeom prst="rect">
              <a:avLst/>
            </a:prstGeom>
            <a:solidFill>
              <a:srgbClr val="CCCCFF"/>
            </a:solidFill>
            <a:ln w="9525">
              <a:solidFill>
                <a:srgbClr val="000000"/>
              </a:solidFill>
              <a:miter lim="800000"/>
              <a:headEnd/>
              <a:tailEnd/>
            </a:ln>
          </p:spPr>
          <p:txBody>
            <a:bodyPr anchor="ctr"/>
            <a:lstStyle/>
            <a:p>
              <a:endParaRPr lang="ru-RU"/>
            </a:p>
          </p:txBody>
        </p:sp>
      </p:grpSp>
      <p:sp>
        <p:nvSpPr>
          <p:cNvPr id="40" name="Rectangle 39"/>
          <p:cNvSpPr/>
          <p:nvPr/>
        </p:nvSpPr>
        <p:spPr>
          <a:xfrm>
            <a:off x="1643042" y="285728"/>
            <a:ext cx="6429420" cy="646331"/>
          </a:xfrm>
          <a:prstGeom prst="rect">
            <a:avLst/>
          </a:prstGeom>
        </p:spPr>
        <p:txBody>
          <a:bodyPr wrap="square">
            <a:spAutoFit/>
            <a:scene3d>
              <a:camera prst="orthographicFront"/>
              <a:lightRig rig="threePt" dir="t"/>
            </a:scene3d>
            <a:sp3d extrusionH="57150">
              <a:bevelT w="38100" h="38100"/>
            </a:sp3d>
          </a:bodyPr>
          <a:lstStyle/>
          <a:p>
            <a:r>
              <a:rPr lang="en-US" sz="3600" dirty="0" smtClean="0">
                <a:solidFill>
                  <a:srgbClr val="FFFF00"/>
                </a:solidFill>
                <a:effectLst>
                  <a:outerShdw blurRad="38100" dist="38100" dir="2700000" algn="tl">
                    <a:srgbClr val="000000">
                      <a:alpha val="43137"/>
                    </a:srgbClr>
                  </a:outerShdw>
                </a:effectLst>
              </a:rPr>
              <a:t>Beam of a prototype installation</a:t>
            </a:r>
            <a:endParaRPr lang="ru-RU"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71472" y="1071546"/>
            <a:ext cx="8321702" cy="5612487"/>
          </a:xfrm>
          <a:prstGeom prst="rect">
            <a:avLst/>
          </a:prstGeom>
          <a:solidFill>
            <a:srgbClr val="FFFFFF">
              <a:alpha val="73000"/>
            </a:srgbClr>
          </a:solidFill>
          <a:ln w="9525">
            <a:noFill/>
            <a:miter lim="800000"/>
            <a:headEnd/>
            <a:tailEnd/>
          </a:ln>
        </p:spPr>
      </p:pic>
      <p:sp>
        <p:nvSpPr>
          <p:cNvPr id="4" name="Text Box 3"/>
          <p:cNvSpPr txBox="1">
            <a:spLocks noChangeArrowheads="1"/>
          </p:cNvSpPr>
          <p:nvPr/>
        </p:nvSpPr>
        <p:spPr bwMode="auto">
          <a:xfrm>
            <a:off x="571472" y="142875"/>
            <a:ext cx="8572528" cy="830263"/>
          </a:xfrm>
          <a:prstGeom prst="rect">
            <a:avLst/>
          </a:prstGeom>
          <a:noFill/>
          <a:ln w="9525">
            <a:noFill/>
            <a:miter lim="800000"/>
            <a:headEnd/>
            <a:tailEnd/>
          </a:ln>
          <a:effectLst/>
        </p:spPr>
        <p:txBody>
          <a:bodyPr wrap="square">
            <a:spAutoFit/>
            <a:scene3d>
              <a:camera prst="orthographicFront"/>
              <a:lightRig rig="threePt" dir="t"/>
            </a:scene3d>
            <a:sp3d extrusionH="57150">
              <a:bevelT w="38100" h="38100"/>
            </a:sp3d>
          </a:bodyPr>
          <a:lstStyle/>
          <a:p>
            <a:pPr fontAlgn="auto">
              <a:spcBef>
                <a:spcPct val="50000"/>
              </a:spcBef>
              <a:spcAft>
                <a:spcPts val="0"/>
              </a:spcAft>
              <a:defRPr/>
            </a:pPr>
            <a:r>
              <a:rPr lang="en-US" sz="2400" b="1" dirty="0">
                <a:solidFill>
                  <a:srgbClr val="00FFCC"/>
                </a:solidFill>
                <a:effectLst>
                  <a:outerShdw blurRad="38100" dist="38100" dir="2700000" algn="tl">
                    <a:srgbClr val="000000">
                      <a:alpha val="43137"/>
                    </a:srgbClr>
                  </a:outerShdw>
                </a:effectLst>
                <a:latin typeface="Bookman Old Style" pitchFamily="18" charset="0"/>
              </a:rPr>
              <a:t>A set of detectors and electronics for complex of Carbon therapy is shown below.</a:t>
            </a:r>
            <a:endParaRPr lang="ru-RU" sz="2400" b="1" dirty="0">
              <a:solidFill>
                <a:srgbClr val="00FFCC"/>
              </a:solidFill>
              <a:effectLst>
                <a:outerShdw blurRad="38100" dist="38100" dir="2700000" algn="tl">
                  <a:srgbClr val="000000">
                    <a:alpha val="43137"/>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cstate="print"/>
          <a:srcRect/>
          <a:stretch>
            <a:fillRect/>
          </a:stretch>
        </p:blipFill>
        <p:spPr bwMode="auto">
          <a:xfrm>
            <a:off x="180975" y="3000375"/>
            <a:ext cx="4572000" cy="3429000"/>
          </a:xfrm>
          <a:prstGeom prst="rect">
            <a:avLst/>
          </a:prstGeom>
          <a:noFill/>
          <a:ln w="9525">
            <a:noFill/>
            <a:miter lim="800000"/>
            <a:headEnd/>
            <a:tailEnd/>
          </a:ln>
        </p:spPr>
      </p:pic>
      <p:pic>
        <p:nvPicPr>
          <p:cNvPr id="39939" name="Picture 5"/>
          <p:cNvPicPr>
            <a:picLocks noChangeAspect="1" noChangeArrowheads="1"/>
          </p:cNvPicPr>
          <p:nvPr/>
        </p:nvPicPr>
        <p:blipFill>
          <a:blip r:embed="rId3" cstate="print"/>
          <a:srcRect/>
          <a:stretch>
            <a:fillRect/>
          </a:stretch>
        </p:blipFill>
        <p:spPr bwMode="auto">
          <a:xfrm>
            <a:off x="4357688" y="3000375"/>
            <a:ext cx="4572000" cy="3429000"/>
          </a:xfrm>
          <a:prstGeom prst="rect">
            <a:avLst/>
          </a:prstGeom>
          <a:noFill/>
          <a:ln w="9525">
            <a:noFill/>
            <a:miter lim="800000"/>
            <a:headEnd/>
            <a:tailEnd/>
          </a:ln>
        </p:spPr>
      </p:pic>
      <p:sp>
        <p:nvSpPr>
          <p:cNvPr id="37892" name="Text Box 6"/>
          <p:cNvSpPr txBox="1">
            <a:spLocks noChangeArrowheads="1"/>
          </p:cNvSpPr>
          <p:nvPr/>
        </p:nvSpPr>
        <p:spPr bwMode="auto">
          <a:xfrm>
            <a:off x="179388" y="1428736"/>
            <a:ext cx="8964612" cy="1077218"/>
          </a:xfrm>
          <a:prstGeom prst="rect">
            <a:avLst/>
          </a:prstGeom>
          <a:noFill/>
          <a:ln w="9525">
            <a:noFill/>
            <a:miter lim="800000"/>
            <a:headEnd/>
            <a:tailEnd/>
          </a:ln>
        </p:spPr>
        <p:txBody>
          <a:bodyPr>
            <a:spAutoFit/>
          </a:bodyPr>
          <a:lstStyle/>
          <a:p>
            <a:pPr>
              <a:spcBef>
                <a:spcPct val="50000"/>
              </a:spcBef>
              <a:defRPr/>
            </a:pPr>
            <a:r>
              <a:rPr lang="en-US" sz="1600" dirty="0" smtClean="0">
                <a:solidFill>
                  <a:srgbClr val="00FFCC"/>
                </a:solidFill>
                <a:effectLst>
                  <a:outerShdw blurRad="38100" dist="38100" dir="2700000" algn="tl">
                    <a:srgbClr val="000000">
                      <a:alpha val="43137"/>
                    </a:srgbClr>
                  </a:outerShdw>
                </a:effectLst>
              </a:rPr>
              <a:t>It </a:t>
            </a:r>
            <a:r>
              <a:rPr lang="en-US" sz="1600" dirty="0">
                <a:solidFill>
                  <a:srgbClr val="00FFCC"/>
                </a:solidFill>
                <a:effectLst>
                  <a:outerShdw blurRad="38100" dist="38100" dir="2700000" algn="tl">
                    <a:srgbClr val="000000">
                      <a:alpha val="43137"/>
                    </a:srgbClr>
                  </a:outerShdw>
                </a:effectLst>
              </a:rPr>
              <a:t>made a number of cameras. The appearance of both types of cameras with a beam at F-3 is shown in the photo below. As shown below, the camera allows you to have gas increased to 10</a:t>
            </a:r>
            <a:r>
              <a:rPr lang="en-US" sz="1600" baseline="30000" dirty="0">
                <a:solidFill>
                  <a:srgbClr val="00FFCC"/>
                </a:solidFill>
                <a:effectLst>
                  <a:outerShdw blurRad="38100" dist="38100" dir="2700000" algn="tl">
                    <a:srgbClr val="000000">
                      <a:alpha val="43137"/>
                    </a:srgbClr>
                  </a:outerShdw>
                </a:effectLst>
              </a:rPr>
              <a:t>4</a:t>
            </a:r>
            <a:r>
              <a:rPr lang="en-US" sz="1600" dirty="0">
                <a:solidFill>
                  <a:srgbClr val="00FFCC"/>
                </a:solidFill>
                <a:effectLst>
                  <a:outerShdw blurRad="38100" dist="38100" dir="2700000" algn="tl">
                    <a:srgbClr val="000000">
                      <a:alpha val="43137"/>
                    </a:srgbClr>
                  </a:outerShdw>
                </a:effectLst>
              </a:rPr>
              <a:t>. Each channel readout electronics MIT32 has a conversion factor of 10 v / </a:t>
            </a:r>
            <a:r>
              <a:rPr lang="en-US" sz="1600" dirty="0" err="1">
                <a:solidFill>
                  <a:srgbClr val="00FFCC"/>
                </a:solidFill>
                <a:effectLst>
                  <a:outerShdw blurRad="38100" dist="38100" dir="2700000" algn="tl">
                    <a:srgbClr val="000000">
                      <a:alpha val="43137"/>
                    </a:srgbClr>
                  </a:outerShdw>
                </a:effectLst>
              </a:rPr>
              <a:t>μA</a:t>
            </a:r>
            <a:r>
              <a:rPr lang="en-US" sz="1600" dirty="0">
                <a:solidFill>
                  <a:srgbClr val="00FFCC"/>
                </a:solidFill>
                <a:effectLst>
                  <a:outerShdw blurRad="38100" dist="38100" dir="2700000" algn="tl">
                    <a:srgbClr val="000000">
                      <a:alpha val="43137"/>
                    </a:srgbClr>
                  </a:outerShdw>
                </a:effectLst>
              </a:rPr>
              <a:t>. Thus the range of the maximum measured currents for each channel, with the gas gain, from 40 </a:t>
            </a:r>
            <a:r>
              <a:rPr lang="en-US" sz="1600" dirty="0" err="1">
                <a:solidFill>
                  <a:srgbClr val="00FFCC"/>
                </a:solidFill>
                <a:effectLst>
                  <a:outerShdw blurRad="38100" dist="38100" dir="2700000" algn="tl">
                    <a:srgbClr val="000000">
                      <a:alpha val="43137"/>
                    </a:srgbClr>
                  </a:outerShdw>
                </a:effectLst>
              </a:rPr>
              <a:t>pA</a:t>
            </a:r>
            <a:r>
              <a:rPr lang="en-US" sz="1600" dirty="0">
                <a:solidFill>
                  <a:srgbClr val="00FFCC"/>
                </a:solidFill>
                <a:effectLst>
                  <a:outerShdw blurRad="38100" dist="38100" dir="2700000" algn="tl">
                    <a:srgbClr val="000000">
                      <a:alpha val="43137"/>
                    </a:srgbClr>
                  </a:outerShdw>
                </a:effectLst>
              </a:rPr>
              <a:t> to 0.4 </a:t>
            </a:r>
            <a:r>
              <a:rPr lang="en-US" sz="1600" dirty="0" err="1">
                <a:solidFill>
                  <a:srgbClr val="00FFCC"/>
                </a:solidFill>
                <a:effectLst>
                  <a:outerShdw blurRad="38100" dist="38100" dir="2700000" algn="tl">
                    <a:srgbClr val="000000">
                      <a:alpha val="43137"/>
                    </a:srgbClr>
                  </a:outerShdw>
                </a:effectLst>
              </a:rPr>
              <a:t>μA</a:t>
            </a:r>
            <a:r>
              <a:rPr lang="en-US" sz="1600" dirty="0">
                <a:solidFill>
                  <a:srgbClr val="00FFCC"/>
                </a:solidFill>
                <a:effectLst>
                  <a:outerShdw blurRad="38100" dist="38100" dir="2700000" algn="tl">
                    <a:srgbClr val="000000">
                      <a:alpha val="43137"/>
                    </a:srgbClr>
                  </a:outerShdw>
                </a:effectLst>
              </a:rPr>
              <a:t>, when the signal / noise ratio of ~ 1000.</a:t>
            </a:r>
            <a:endParaRPr lang="ru-RU" sz="1600" dirty="0">
              <a:solidFill>
                <a:srgbClr val="00FFCC"/>
              </a:solidFill>
              <a:effectLst>
                <a:outerShdw blurRad="38100" dist="38100" dir="2700000" algn="tl">
                  <a:srgbClr val="000000">
                    <a:alpha val="43137"/>
                  </a:srgbClr>
                </a:outerShdw>
              </a:effectLst>
              <a:latin typeface="Calibri" pitchFamily="34" charset="0"/>
            </a:endParaRPr>
          </a:p>
        </p:txBody>
      </p:sp>
      <p:sp>
        <p:nvSpPr>
          <p:cNvPr id="5" name="Rectangle 4"/>
          <p:cNvSpPr/>
          <p:nvPr/>
        </p:nvSpPr>
        <p:spPr>
          <a:xfrm>
            <a:off x="1428728" y="357166"/>
            <a:ext cx="6429420" cy="707886"/>
          </a:xfrm>
          <a:prstGeom prst="rect">
            <a:avLst/>
          </a:prstGeom>
        </p:spPr>
        <p:txBody>
          <a:bodyPr wrap="square">
            <a:spAutoFit/>
            <a:scene3d>
              <a:camera prst="orthographicFront"/>
              <a:lightRig rig="threePt" dir="t"/>
            </a:scene3d>
            <a:sp3d extrusionH="57150">
              <a:bevelT w="38100" h="38100"/>
            </a:sp3d>
          </a:bodyPr>
          <a:lstStyle/>
          <a:p>
            <a:pPr>
              <a:spcBef>
                <a:spcPct val="50000"/>
              </a:spcBef>
              <a:defRPr/>
            </a:pPr>
            <a:r>
              <a:rPr lang="en-US" sz="2000" b="1" dirty="0" smtClean="0">
                <a:solidFill>
                  <a:srgbClr val="00FFCC"/>
                </a:solidFill>
                <a:effectLst>
                  <a:outerShdw blurRad="38100" dist="38100" dir="2700000" algn="tl">
                    <a:srgbClr val="000000">
                      <a:alpha val="43137"/>
                    </a:srgbClr>
                  </a:outerShdw>
                </a:effectLst>
              </a:rPr>
              <a:t>Developed by two subtypes chambers  with 90 (for beam division) and 96 (for the medical channel) signal wires.</a:t>
            </a:r>
            <a:endParaRPr lang="en-US" sz="2000" b="1" dirty="0">
              <a:solidFill>
                <a:srgbClr val="00FF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a:sp3d>
          </a:bodyPr>
          <a:lstStyle/>
          <a:p>
            <a:r>
              <a:rPr lang="en-US" b="1" dirty="0" smtClean="0">
                <a:solidFill>
                  <a:srgbClr val="FFFF00"/>
                </a:solidFill>
              </a:rPr>
              <a:t>Content </a:t>
            </a:r>
            <a:r>
              <a:rPr lang="ru-RU" b="1" dirty="0" smtClean="0">
                <a:solidFill>
                  <a:srgbClr val="FFFF00"/>
                </a:solidFill>
              </a:rPr>
              <a:t>:</a:t>
            </a:r>
            <a:endParaRPr lang="ru-RU" b="1" dirty="0">
              <a:solidFill>
                <a:srgbClr val="FFFF00"/>
              </a:solidFill>
            </a:endParaRPr>
          </a:p>
        </p:txBody>
      </p:sp>
      <p:sp>
        <p:nvSpPr>
          <p:cNvPr id="3" name="Content Placeholder 2"/>
          <p:cNvSpPr>
            <a:spLocks noGrp="1"/>
          </p:cNvSpPr>
          <p:nvPr>
            <p:ph idx="1"/>
          </p:nvPr>
        </p:nvSpPr>
        <p:spPr>
          <a:xfrm>
            <a:off x="571472" y="1571612"/>
            <a:ext cx="8229600" cy="4525963"/>
          </a:xfrm>
        </p:spPr>
        <p:txBody>
          <a:bodyPr>
            <a:normAutofit/>
          </a:bodyPr>
          <a:lstStyle/>
          <a:p>
            <a:pPr marL="514350" indent="-514350">
              <a:buFont typeface="+mj-lt"/>
              <a:buAutoNum type="arabicPeriod"/>
            </a:pPr>
            <a:r>
              <a:rPr lang="en-US" sz="1800" dirty="0" smtClean="0">
                <a:solidFill>
                  <a:srgbClr val="00FFCC"/>
                </a:solidFill>
              </a:rPr>
              <a:t>Modern Research Center for Radiation </a:t>
            </a:r>
            <a:r>
              <a:rPr lang="ru-RU" sz="1800" dirty="0" smtClean="0">
                <a:solidFill>
                  <a:srgbClr val="00FFCC"/>
                </a:solidFill>
              </a:rPr>
              <a:t>(</a:t>
            </a:r>
            <a:r>
              <a:rPr lang="en-US" sz="1800" dirty="0" smtClean="0">
                <a:solidFill>
                  <a:srgbClr val="00FFCC"/>
                </a:solidFill>
              </a:rPr>
              <a:t>FEARA, BIMAX, KEK</a:t>
            </a:r>
            <a:r>
              <a:rPr lang="ru-RU" sz="1800" dirty="0" smtClean="0">
                <a:solidFill>
                  <a:srgbClr val="00FFCC"/>
                </a:solidFill>
              </a:rPr>
              <a:t>)</a:t>
            </a:r>
            <a:endParaRPr lang="en-US" sz="1800" dirty="0" smtClean="0">
              <a:solidFill>
                <a:srgbClr val="00FFCC"/>
              </a:solidFill>
            </a:endParaRPr>
          </a:p>
          <a:p>
            <a:pPr marL="514350" indent="-514350">
              <a:buFont typeface="+mj-lt"/>
              <a:buAutoNum type="arabicPeriod"/>
            </a:pPr>
            <a:r>
              <a:rPr lang="en-US" sz="1800" dirty="0" smtClean="0">
                <a:solidFill>
                  <a:srgbClr val="00FFCC"/>
                </a:solidFill>
              </a:rPr>
              <a:t>The main directions of applied research with beams of relativistic particles in the world</a:t>
            </a:r>
            <a:endParaRPr lang="ru-RU" sz="1800" dirty="0" smtClean="0">
              <a:solidFill>
                <a:srgbClr val="00FFCC"/>
              </a:solidFill>
            </a:endParaRPr>
          </a:p>
          <a:p>
            <a:pPr marL="514350" indent="-514350">
              <a:buFont typeface="+mj-lt"/>
              <a:buAutoNum type="arabicPeriod"/>
            </a:pPr>
            <a:r>
              <a:rPr lang="en-US" sz="1800" dirty="0" smtClean="0">
                <a:solidFill>
                  <a:srgbClr val="00FFCC"/>
                </a:solidFill>
              </a:rPr>
              <a:t>Accelerator complex NICA (JINR). The main parameters of the beams</a:t>
            </a:r>
            <a:endParaRPr lang="ru-RU" sz="1800" dirty="0" smtClean="0">
              <a:solidFill>
                <a:srgbClr val="00FFCC"/>
              </a:solidFill>
            </a:endParaRPr>
          </a:p>
          <a:p>
            <a:pPr marL="514350" indent="-514350">
              <a:buFont typeface="+mj-lt"/>
              <a:buAutoNum type="arabicPeriod"/>
            </a:pPr>
            <a:r>
              <a:rPr lang="en-US" sz="1800" dirty="0" smtClean="0">
                <a:solidFill>
                  <a:srgbClr val="00FFCC"/>
                </a:solidFill>
              </a:rPr>
              <a:t>Creating a basic carbon therapy complex prototype units</a:t>
            </a:r>
            <a:endParaRPr lang="ru-RU" sz="1800" dirty="0" smtClean="0">
              <a:solidFill>
                <a:srgbClr val="00FFCC"/>
              </a:solidFill>
            </a:endParaRPr>
          </a:p>
          <a:p>
            <a:pPr marL="514350" indent="-514350">
              <a:buFont typeface="+mj-lt"/>
              <a:buAutoNum type="arabicPeriod"/>
            </a:pPr>
            <a:r>
              <a:rPr lang="en-US" sz="1800" dirty="0" smtClean="0">
                <a:solidFill>
                  <a:srgbClr val="00FFCC"/>
                </a:solidFill>
              </a:rPr>
              <a:t>Studies at </a:t>
            </a:r>
            <a:r>
              <a:rPr lang="en-US" sz="1800" dirty="0" err="1" smtClean="0">
                <a:solidFill>
                  <a:srgbClr val="00FFCC"/>
                </a:solidFill>
              </a:rPr>
              <a:t>Nuclotron</a:t>
            </a:r>
            <a:r>
              <a:rPr lang="en-US" sz="1800" dirty="0" smtClean="0">
                <a:solidFill>
                  <a:srgbClr val="00FFCC"/>
                </a:solidFill>
              </a:rPr>
              <a:t>  in the field of nuclear relativistic technology</a:t>
            </a:r>
            <a:endParaRPr lang="ru-RU" sz="1800" dirty="0" smtClean="0">
              <a:solidFill>
                <a:srgbClr val="00FFCC"/>
              </a:solidFill>
            </a:endParaRPr>
          </a:p>
          <a:p>
            <a:pPr marL="514350" indent="-514350">
              <a:buFont typeface="+mj-lt"/>
              <a:buAutoNum type="arabicPeriod"/>
            </a:pPr>
            <a:r>
              <a:rPr lang="en-US" sz="1800" dirty="0" smtClean="0">
                <a:solidFill>
                  <a:srgbClr val="00FFCC"/>
                </a:solidFill>
              </a:rPr>
              <a:t>Research of structural changes in condensed matter on heavy ions</a:t>
            </a:r>
            <a:endParaRPr lang="ru-RU" sz="1800" dirty="0" smtClean="0">
              <a:solidFill>
                <a:srgbClr val="00FFCC"/>
              </a:solidFill>
            </a:endParaRPr>
          </a:p>
          <a:p>
            <a:pPr marL="514350" indent="-514350">
              <a:buFont typeface="+mj-lt"/>
              <a:buAutoNum type="arabicPeriod"/>
            </a:pPr>
            <a:r>
              <a:rPr lang="en-US" sz="1800" dirty="0" smtClean="0">
                <a:solidFill>
                  <a:srgbClr val="00FFCC"/>
                </a:solidFill>
              </a:rPr>
              <a:t>Creating a solid </a:t>
            </a:r>
            <a:r>
              <a:rPr lang="en-US" sz="1800" dirty="0" err="1" smtClean="0">
                <a:solidFill>
                  <a:srgbClr val="00FFCC"/>
                </a:solidFill>
              </a:rPr>
              <a:t>nanostructured</a:t>
            </a:r>
            <a:r>
              <a:rPr lang="en-US" sz="1800" dirty="0" smtClean="0">
                <a:solidFill>
                  <a:srgbClr val="00FFCC"/>
                </a:solidFill>
              </a:rPr>
              <a:t> systems on beams of relativistic nuclei</a:t>
            </a:r>
            <a:endParaRPr lang="ru-RU" sz="1800" dirty="0" smtClean="0">
              <a:solidFill>
                <a:srgbClr val="00FFCC"/>
              </a:solidFill>
            </a:endParaRPr>
          </a:p>
          <a:p>
            <a:pPr marL="514350" indent="-514350">
              <a:buFont typeface="+mj-lt"/>
              <a:buAutoNum type="arabicPeriod"/>
            </a:pPr>
            <a:r>
              <a:rPr lang="en-US" sz="1800" dirty="0" smtClean="0">
                <a:solidFill>
                  <a:srgbClr val="00FFCC"/>
                </a:solidFill>
              </a:rPr>
              <a:t>The scientific infrastructure for radiation effects research</a:t>
            </a:r>
            <a:endParaRPr lang="ru-RU" sz="1800" dirty="0">
              <a:solidFill>
                <a:srgbClr val="00FF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4"/>
          <p:cNvSpPr>
            <a:spLocks noChangeArrowheads="1"/>
          </p:cNvSpPr>
          <p:nvPr/>
        </p:nvSpPr>
        <p:spPr bwMode="auto">
          <a:xfrm>
            <a:off x="6408738" y="1808163"/>
            <a:ext cx="2482850" cy="2411412"/>
          </a:xfrm>
          <a:prstGeom prst="rect">
            <a:avLst/>
          </a:prstGeom>
          <a:solidFill>
            <a:srgbClr val="E1E0DF"/>
          </a:solidFill>
          <a:ln w="9525">
            <a:solidFill>
              <a:schemeClr val="tx1"/>
            </a:solidFill>
            <a:miter lim="800000"/>
            <a:headEnd/>
            <a:tailEnd/>
          </a:ln>
        </p:spPr>
        <p:txBody>
          <a:bodyPr wrap="none" anchor="ctr"/>
          <a:lstStyle/>
          <a:p>
            <a:endParaRPr lang="ru-RU">
              <a:latin typeface="Calibri" pitchFamily="34" charset="0"/>
            </a:endParaRPr>
          </a:p>
        </p:txBody>
      </p:sp>
      <p:sp>
        <p:nvSpPr>
          <p:cNvPr id="4171" name="Text Box 75"/>
          <p:cNvSpPr txBox="1">
            <a:spLocks noChangeArrowheads="1"/>
          </p:cNvSpPr>
          <p:nvPr/>
        </p:nvSpPr>
        <p:spPr bwMode="auto">
          <a:xfrm>
            <a:off x="215900" y="260350"/>
            <a:ext cx="8928100" cy="5754688"/>
          </a:xfrm>
          <a:prstGeom prst="rect">
            <a:avLst/>
          </a:prstGeom>
          <a:noFill/>
          <a:ln w="9525">
            <a:noFill/>
            <a:miter lim="800000"/>
            <a:headEnd/>
            <a:tailEnd/>
          </a:ln>
          <a:effectLst/>
        </p:spPr>
        <p:txBody>
          <a:bodyPr>
            <a:spAutoFit/>
          </a:bodyPr>
          <a:lstStyle/>
          <a:p>
            <a:pPr marL="180000" indent="360000" fontAlgn="auto">
              <a:spcBef>
                <a:spcPct val="50000"/>
              </a:spcBef>
              <a:spcAft>
                <a:spcPts val="0"/>
              </a:spcAft>
              <a:defRPr/>
            </a:pPr>
            <a:r>
              <a:rPr lang="en-US" sz="1600" dirty="0">
                <a:solidFill>
                  <a:srgbClr val="00FFCC"/>
                </a:solidFill>
                <a:effectLst>
                  <a:outerShdw blurRad="38100" dist="38100" dir="2700000" algn="tl">
                    <a:srgbClr val="000000">
                      <a:alpha val="43137"/>
                    </a:srgbClr>
                  </a:outerShdw>
                </a:effectLst>
              </a:rPr>
              <a:t>It is assumed constant scanning beam, providing maximum illumination area 190x190 mm. Interrupting the beam and including it in the right time, we can get a flare within the planned path. Wire cameras should provide control of the beam position in the need for times and pads camera - exposure dose distribution in the plane perpendicular to the beam.</a:t>
            </a:r>
          </a:p>
          <a:p>
            <a:pPr marL="342900" indent="342900" fontAlgn="auto">
              <a:spcBef>
                <a:spcPts val="0"/>
              </a:spcBef>
              <a:spcAft>
                <a:spcPts val="0"/>
              </a:spcAft>
              <a:defRPr/>
            </a:pPr>
            <a:endParaRPr lang="en-US" sz="1200" dirty="0">
              <a:solidFill>
                <a:srgbClr val="FFFF00"/>
              </a:solidFill>
              <a:effectLst>
                <a:outerShdw blurRad="38100" dist="38100" dir="2700000" algn="tl">
                  <a:srgbClr val="000000">
                    <a:alpha val="43137"/>
                  </a:srgbClr>
                </a:outerShdw>
              </a:effectLst>
            </a:endParaRPr>
          </a:p>
          <a:p>
            <a:pPr marL="342900" indent="342900" fontAlgn="auto">
              <a:spcBef>
                <a:spcPts val="0"/>
              </a:spcBef>
              <a:spcAft>
                <a:spcPts val="0"/>
              </a:spcAft>
              <a:defRPr/>
            </a:pPr>
            <a:endParaRPr lang="en-US" sz="1200" dirty="0">
              <a:solidFill>
                <a:srgbClr val="FFFF00"/>
              </a:solidFill>
              <a:effectLst>
                <a:outerShdw blurRad="38100" dist="38100" dir="2700000" algn="tl">
                  <a:srgbClr val="000000">
                    <a:alpha val="43137"/>
                  </a:srgbClr>
                </a:outerShdw>
              </a:effectLst>
            </a:endParaRPr>
          </a:p>
          <a:p>
            <a:pPr marL="342900" fontAlgn="auto">
              <a:spcBef>
                <a:spcPts val="0"/>
              </a:spcBef>
              <a:spcAft>
                <a:spcPts val="0"/>
              </a:spcAft>
              <a:defRPr/>
            </a:pPr>
            <a:r>
              <a:rPr lang="en-US" sz="2000" dirty="0">
                <a:solidFill>
                  <a:srgbClr val="FFFF00"/>
                </a:solidFill>
              </a:rPr>
              <a:t>Some of the general requirements for health</a:t>
            </a:r>
            <a:br>
              <a:rPr lang="en-US" sz="2000" dirty="0">
                <a:solidFill>
                  <a:srgbClr val="FFFF00"/>
                </a:solidFill>
              </a:rPr>
            </a:br>
            <a:r>
              <a:rPr lang="en-US" sz="2000" dirty="0">
                <a:solidFill>
                  <a:srgbClr val="FFFF00"/>
                </a:solidFill>
              </a:rPr>
              <a:t>beam:</a:t>
            </a:r>
          </a:p>
          <a:p>
            <a:pPr marL="342900" indent="-342900" fontAlgn="auto">
              <a:spcBef>
                <a:spcPts val="0"/>
              </a:spcBef>
              <a:spcAft>
                <a:spcPts val="0"/>
              </a:spcAft>
              <a:defRPr/>
            </a:pPr>
            <a:endParaRPr lang="en-US"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defRPr/>
            </a:pP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Controlled intensity and scanning</a:t>
            </a:r>
            <a:br>
              <a:rPr lang="en-US" sz="1600" dirty="0">
                <a:solidFill>
                  <a:srgbClr val="FFFF00"/>
                </a:solidFill>
              </a:rPr>
            </a:br>
            <a:endParaRPr lang="en-US"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The relatively rapid changes in the properties of the beam</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A wide range of changes in the intensity of the beam</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Sample ions: p, He, C, O.</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The penetration depth in water 20 - 300 mm.</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The ion energy of 50 - 430 </a:t>
            </a:r>
            <a:r>
              <a:rPr lang="en-US" sz="1600" dirty="0" err="1">
                <a:solidFill>
                  <a:srgbClr val="FFFF00"/>
                </a:solidFill>
              </a:rPr>
              <a:t>MeV</a:t>
            </a:r>
            <a:r>
              <a:rPr lang="en-US" sz="1600" dirty="0">
                <a:solidFill>
                  <a:srgbClr val="FFFF00"/>
                </a:solidFill>
              </a:rPr>
              <a:t> / nucleon</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Time extracted 1 -10 seconds.</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The beam diameter 4 - 10 mm</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The intensity of the beam 10 ** 6 - 10 ** 10 ions / reset</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The time between discharges - about 1</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The maximum scan speed of 100 mm / msec.</a:t>
            </a:r>
            <a:endParaRPr lang="ru-RU" sz="1600" dirty="0">
              <a:solidFill>
                <a:srgbClr val="FFFF00"/>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 typeface="Arial" pitchFamily="34" charset="0"/>
              <a:buChar char="•"/>
              <a:defRPr/>
            </a:pPr>
            <a:r>
              <a:rPr lang="en-US" sz="1600" dirty="0">
                <a:solidFill>
                  <a:srgbClr val="FFFF00"/>
                </a:solidFill>
              </a:rPr>
              <a:t>Rapid on-off beam - less than 1 ms</a:t>
            </a:r>
            <a:endParaRPr lang="ru-RU" sz="1600" dirty="0">
              <a:solidFill>
                <a:srgbClr val="FFFF00"/>
              </a:solidFill>
              <a:effectLst>
                <a:outerShdw blurRad="38100" dist="38100" dir="2700000" algn="tl">
                  <a:srgbClr val="000000">
                    <a:alpha val="43137"/>
                  </a:srgbClr>
                </a:outerShdw>
              </a:effectLst>
              <a:latin typeface="+mn-lt"/>
            </a:endParaRPr>
          </a:p>
        </p:txBody>
      </p:sp>
      <p:sp>
        <p:nvSpPr>
          <p:cNvPr id="40964" name="Rectangle 73"/>
          <p:cNvSpPr>
            <a:spLocks noChangeArrowheads="1"/>
          </p:cNvSpPr>
          <p:nvPr/>
        </p:nvSpPr>
        <p:spPr bwMode="auto">
          <a:xfrm>
            <a:off x="6300788" y="1952625"/>
            <a:ext cx="2482850" cy="2411413"/>
          </a:xfrm>
          <a:prstGeom prst="rect">
            <a:avLst/>
          </a:prstGeom>
          <a:solidFill>
            <a:srgbClr val="E1E0DF"/>
          </a:solidFill>
          <a:ln w="9525">
            <a:solidFill>
              <a:schemeClr val="tx1"/>
            </a:solidFill>
            <a:miter lim="800000"/>
            <a:headEnd/>
            <a:tailEnd/>
          </a:ln>
        </p:spPr>
        <p:txBody>
          <a:bodyPr wrap="none" anchor="ctr"/>
          <a:lstStyle/>
          <a:p>
            <a:endParaRPr lang="ru-RU">
              <a:latin typeface="Calibri" pitchFamily="34" charset="0"/>
            </a:endParaRPr>
          </a:p>
        </p:txBody>
      </p:sp>
      <p:sp>
        <p:nvSpPr>
          <p:cNvPr id="40965" name="Rectangle 72"/>
          <p:cNvSpPr>
            <a:spLocks noChangeArrowheads="1"/>
          </p:cNvSpPr>
          <p:nvPr/>
        </p:nvSpPr>
        <p:spPr bwMode="auto">
          <a:xfrm>
            <a:off x="6192838" y="2060575"/>
            <a:ext cx="2482850" cy="2411413"/>
          </a:xfrm>
          <a:prstGeom prst="rect">
            <a:avLst/>
          </a:prstGeom>
          <a:solidFill>
            <a:srgbClr val="E1E0DF"/>
          </a:solidFill>
          <a:ln w="9525">
            <a:solidFill>
              <a:schemeClr val="tx1"/>
            </a:solidFill>
            <a:miter lim="800000"/>
            <a:headEnd/>
            <a:tailEnd/>
          </a:ln>
        </p:spPr>
        <p:txBody>
          <a:bodyPr wrap="none" anchor="ctr"/>
          <a:lstStyle/>
          <a:p>
            <a:endParaRPr lang="ru-RU">
              <a:latin typeface="Calibri" pitchFamily="34" charset="0"/>
            </a:endParaRPr>
          </a:p>
        </p:txBody>
      </p:sp>
      <p:sp>
        <p:nvSpPr>
          <p:cNvPr id="40966" name="Rectangle 71"/>
          <p:cNvSpPr>
            <a:spLocks noChangeArrowheads="1"/>
          </p:cNvSpPr>
          <p:nvPr/>
        </p:nvSpPr>
        <p:spPr bwMode="auto">
          <a:xfrm>
            <a:off x="6084888" y="2205038"/>
            <a:ext cx="2482850" cy="2411412"/>
          </a:xfrm>
          <a:prstGeom prst="rect">
            <a:avLst/>
          </a:prstGeom>
          <a:solidFill>
            <a:srgbClr val="E1E0DF"/>
          </a:solidFill>
          <a:ln w="9525">
            <a:solidFill>
              <a:schemeClr val="tx1"/>
            </a:solidFill>
            <a:miter lim="800000"/>
            <a:headEnd/>
            <a:tailEnd/>
          </a:ln>
        </p:spPr>
        <p:txBody>
          <a:bodyPr wrap="none" anchor="ctr"/>
          <a:lstStyle/>
          <a:p>
            <a:endParaRPr lang="ru-RU">
              <a:latin typeface="Calibri" pitchFamily="34" charset="0"/>
            </a:endParaRPr>
          </a:p>
        </p:txBody>
      </p:sp>
      <p:sp>
        <p:nvSpPr>
          <p:cNvPr id="40967" name="Rectangle 6"/>
          <p:cNvSpPr>
            <a:spLocks noChangeArrowheads="1"/>
          </p:cNvSpPr>
          <p:nvPr/>
        </p:nvSpPr>
        <p:spPr bwMode="auto">
          <a:xfrm>
            <a:off x="5976938" y="2349500"/>
            <a:ext cx="2482850" cy="2411413"/>
          </a:xfrm>
          <a:prstGeom prst="rect">
            <a:avLst/>
          </a:prstGeom>
          <a:solidFill>
            <a:srgbClr val="E1E0DF"/>
          </a:solidFill>
          <a:ln w="9525">
            <a:solidFill>
              <a:schemeClr val="tx1"/>
            </a:solidFill>
            <a:miter lim="800000"/>
            <a:headEnd/>
            <a:tailEnd/>
          </a:ln>
        </p:spPr>
        <p:txBody>
          <a:bodyPr wrap="none" anchor="ctr"/>
          <a:lstStyle/>
          <a:p>
            <a:endParaRPr lang="ru-RU">
              <a:latin typeface="Calibri" pitchFamily="34" charset="0"/>
            </a:endParaRPr>
          </a:p>
        </p:txBody>
      </p:sp>
      <p:sp>
        <p:nvSpPr>
          <p:cNvPr id="40968" name="Line 8"/>
          <p:cNvSpPr>
            <a:spLocks noChangeShapeType="1"/>
          </p:cNvSpPr>
          <p:nvPr/>
        </p:nvSpPr>
        <p:spPr bwMode="auto">
          <a:xfrm>
            <a:off x="5976938" y="2420938"/>
            <a:ext cx="2482850" cy="0"/>
          </a:xfrm>
          <a:prstGeom prst="line">
            <a:avLst/>
          </a:prstGeom>
          <a:noFill/>
          <a:ln w="38100">
            <a:solidFill>
              <a:srgbClr val="3399FF"/>
            </a:solidFill>
            <a:prstDash val="sysDot"/>
            <a:round/>
            <a:headEnd/>
            <a:tailEnd/>
          </a:ln>
        </p:spPr>
        <p:txBody>
          <a:bodyPr/>
          <a:lstStyle/>
          <a:p>
            <a:endParaRPr lang="ru-RU"/>
          </a:p>
        </p:txBody>
      </p:sp>
      <p:sp>
        <p:nvSpPr>
          <p:cNvPr id="40969" name="Oval 9"/>
          <p:cNvSpPr>
            <a:spLocks noChangeArrowheads="1"/>
          </p:cNvSpPr>
          <p:nvPr/>
        </p:nvSpPr>
        <p:spPr bwMode="auto">
          <a:xfrm>
            <a:off x="6948488" y="2997200"/>
            <a:ext cx="612775" cy="865188"/>
          </a:xfrm>
          <a:prstGeom prst="ellipse">
            <a:avLst/>
          </a:prstGeom>
          <a:solidFill>
            <a:schemeClr val="accent1"/>
          </a:solidFill>
          <a:ln w="9525">
            <a:solidFill>
              <a:schemeClr val="tx1"/>
            </a:solidFill>
            <a:round/>
            <a:headEnd/>
            <a:tailEnd/>
          </a:ln>
        </p:spPr>
        <p:txBody>
          <a:bodyPr wrap="none" anchor="ctr"/>
          <a:lstStyle/>
          <a:p>
            <a:endParaRPr lang="ru-RU">
              <a:latin typeface="Calibri" pitchFamily="34" charset="0"/>
            </a:endParaRPr>
          </a:p>
        </p:txBody>
      </p:sp>
      <p:sp>
        <p:nvSpPr>
          <p:cNvPr id="40970" name="Line 10"/>
          <p:cNvSpPr>
            <a:spLocks noChangeShapeType="1"/>
          </p:cNvSpPr>
          <p:nvPr/>
        </p:nvSpPr>
        <p:spPr bwMode="auto">
          <a:xfrm>
            <a:off x="5976938" y="2492375"/>
            <a:ext cx="2482850" cy="0"/>
          </a:xfrm>
          <a:prstGeom prst="line">
            <a:avLst/>
          </a:prstGeom>
          <a:noFill/>
          <a:ln w="38100">
            <a:solidFill>
              <a:srgbClr val="3399FF"/>
            </a:solidFill>
            <a:prstDash val="sysDot"/>
            <a:round/>
            <a:headEnd/>
            <a:tailEnd/>
          </a:ln>
        </p:spPr>
        <p:txBody>
          <a:bodyPr/>
          <a:lstStyle/>
          <a:p>
            <a:endParaRPr lang="ru-RU"/>
          </a:p>
        </p:txBody>
      </p:sp>
      <p:sp>
        <p:nvSpPr>
          <p:cNvPr id="40971" name="Line 11"/>
          <p:cNvSpPr>
            <a:spLocks noChangeShapeType="1"/>
          </p:cNvSpPr>
          <p:nvPr/>
        </p:nvSpPr>
        <p:spPr bwMode="auto">
          <a:xfrm>
            <a:off x="5976938" y="2565400"/>
            <a:ext cx="2482850" cy="0"/>
          </a:xfrm>
          <a:prstGeom prst="line">
            <a:avLst/>
          </a:prstGeom>
          <a:noFill/>
          <a:ln w="38100">
            <a:solidFill>
              <a:srgbClr val="3399FF"/>
            </a:solidFill>
            <a:prstDash val="sysDot"/>
            <a:round/>
            <a:headEnd/>
            <a:tailEnd/>
          </a:ln>
        </p:spPr>
        <p:txBody>
          <a:bodyPr/>
          <a:lstStyle/>
          <a:p>
            <a:endParaRPr lang="ru-RU"/>
          </a:p>
        </p:txBody>
      </p:sp>
      <p:sp>
        <p:nvSpPr>
          <p:cNvPr id="40972" name="Line 12"/>
          <p:cNvSpPr>
            <a:spLocks noChangeShapeType="1"/>
          </p:cNvSpPr>
          <p:nvPr/>
        </p:nvSpPr>
        <p:spPr bwMode="auto">
          <a:xfrm>
            <a:off x="5976938" y="2636838"/>
            <a:ext cx="2482850" cy="0"/>
          </a:xfrm>
          <a:prstGeom prst="line">
            <a:avLst/>
          </a:prstGeom>
          <a:noFill/>
          <a:ln w="38100">
            <a:solidFill>
              <a:srgbClr val="3399FF"/>
            </a:solidFill>
            <a:prstDash val="sysDot"/>
            <a:round/>
            <a:headEnd/>
            <a:tailEnd/>
          </a:ln>
        </p:spPr>
        <p:txBody>
          <a:bodyPr/>
          <a:lstStyle/>
          <a:p>
            <a:endParaRPr lang="ru-RU"/>
          </a:p>
        </p:txBody>
      </p:sp>
      <p:sp>
        <p:nvSpPr>
          <p:cNvPr id="40973" name="Line 13"/>
          <p:cNvSpPr>
            <a:spLocks noChangeShapeType="1"/>
          </p:cNvSpPr>
          <p:nvPr/>
        </p:nvSpPr>
        <p:spPr bwMode="auto">
          <a:xfrm>
            <a:off x="5976938" y="2708275"/>
            <a:ext cx="2482850" cy="0"/>
          </a:xfrm>
          <a:prstGeom prst="line">
            <a:avLst/>
          </a:prstGeom>
          <a:noFill/>
          <a:ln w="38100">
            <a:solidFill>
              <a:srgbClr val="3399FF"/>
            </a:solidFill>
            <a:prstDash val="sysDot"/>
            <a:round/>
            <a:headEnd/>
            <a:tailEnd/>
          </a:ln>
        </p:spPr>
        <p:txBody>
          <a:bodyPr/>
          <a:lstStyle/>
          <a:p>
            <a:endParaRPr lang="ru-RU"/>
          </a:p>
        </p:txBody>
      </p:sp>
      <p:sp>
        <p:nvSpPr>
          <p:cNvPr id="40974" name="Line 14"/>
          <p:cNvSpPr>
            <a:spLocks noChangeShapeType="1"/>
          </p:cNvSpPr>
          <p:nvPr/>
        </p:nvSpPr>
        <p:spPr bwMode="auto">
          <a:xfrm>
            <a:off x="5976938" y="2781300"/>
            <a:ext cx="2482850" cy="0"/>
          </a:xfrm>
          <a:prstGeom prst="line">
            <a:avLst/>
          </a:prstGeom>
          <a:noFill/>
          <a:ln w="38100">
            <a:solidFill>
              <a:srgbClr val="3399FF"/>
            </a:solidFill>
            <a:prstDash val="sysDot"/>
            <a:round/>
            <a:headEnd/>
            <a:tailEnd/>
          </a:ln>
        </p:spPr>
        <p:txBody>
          <a:bodyPr/>
          <a:lstStyle/>
          <a:p>
            <a:endParaRPr lang="ru-RU"/>
          </a:p>
        </p:txBody>
      </p:sp>
      <p:sp>
        <p:nvSpPr>
          <p:cNvPr id="40975" name="Line 15"/>
          <p:cNvSpPr>
            <a:spLocks noChangeShapeType="1"/>
          </p:cNvSpPr>
          <p:nvPr/>
        </p:nvSpPr>
        <p:spPr bwMode="auto">
          <a:xfrm>
            <a:off x="5976938" y="2852738"/>
            <a:ext cx="2482850" cy="0"/>
          </a:xfrm>
          <a:prstGeom prst="line">
            <a:avLst/>
          </a:prstGeom>
          <a:noFill/>
          <a:ln w="38100">
            <a:solidFill>
              <a:srgbClr val="3399FF"/>
            </a:solidFill>
            <a:prstDash val="sysDot"/>
            <a:round/>
            <a:headEnd/>
            <a:tailEnd/>
          </a:ln>
        </p:spPr>
        <p:txBody>
          <a:bodyPr/>
          <a:lstStyle/>
          <a:p>
            <a:endParaRPr lang="ru-RU"/>
          </a:p>
        </p:txBody>
      </p:sp>
      <p:sp>
        <p:nvSpPr>
          <p:cNvPr id="40976" name="Line 16"/>
          <p:cNvSpPr>
            <a:spLocks noChangeShapeType="1"/>
          </p:cNvSpPr>
          <p:nvPr/>
        </p:nvSpPr>
        <p:spPr bwMode="auto">
          <a:xfrm>
            <a:off x="5976938" y="2924175"/>
            <a:ext cx="2482850" cy="0"/>
          </a:xfrm>
          <a:prstGeom prst="line">
            <a:avLst/>
          </a:prstGeom>
          <a:noFill/>
          <a:ln w="38100">
            <a:solidFill>
              <a:srgbClr val="3399FF"/>
            </a:solidFill>
            <a:prstDash val="sysDot"/>
            <a:round/>
            <a:headEnd/>
            <a:tailEnd/>
          </a:ln>
        </p:spPr>
        <p:txBody>
          <a:bodyPr/>
          <a:lstStyle/>
          <a:p>
            <a:endParaRPr lang="ru-RU"/>
          </a:p>
        </p:txBody>
      </p:sp>
      <p:sp>
        <p:nvSpPr>
          <p:cNvPr id="40977" name="Line 17"/>
          <p:cNvSpPr>
            <a:spLocks noChangeShapeType="1"/>
          </p:cNvSpPr>
          <p:nvPr/>
        </p:nvSpPr>
        <p:spPr bwMode="auto">
          <a:xfrm>
            <a:off x="5976938" y="2997200"/>
            <a:ext cx="2482850" cy="0"/>
          </a:xfrm>
          <a:prstGeom prst="line">
            <a:avLst/>
          </a:prstGeom>
          <a:noFill/>
          <a:ln w="38100">
            <a:solidFill>
              <a:srgbClr val="3399FF"/>
            </a:solidFill>
            <a:prstDash val="sysDot"/>
            <a:round/>
            <a:headEnd/>
            <a:tailEnd/>
          </a:ln>
        </p:spPr>
        <p:txBody>
          <a:bodyPr/>
          <a:lstStyle/>
          <a:p>
            <a:endParaRPr lang="ru-RU"/>
          </a:p>
        </p:txBody>
      </p:sp>
      <p:sp>
        <p:nvSpPr>
          <p:cNvPr id="40978" name="Line 18"/>
          <p:cNvSpPr>
            <a:spLocks noChangeShapeType="1"/>
          </p:cNvSpPr>
          <p:nvPr/>
        </p:nvSpPr>
        <p:spPr bwMode="auto">
          <a:xfrm>
            <a:off x="5976938" y="3068638"/>
            <a:ext cx="1116012" cy="0"/>
          </a:xfrm>
          <a:prstGeom prst="line">
            <a:avLst/>
          </a:prstGeom>
          <a:noFill/>
          <a:ln w="38100">
            <a:solidFill>
              <a:srgbClr val="3399FF"/>
            </a:solidFill>
            <a:prstDash val="sysDot"/>
            <a:round/>
            <a:headEnd/>
            <a:tailEnd/>
          </a:ln>
        </p:spPr>
        <p:txBody>
          <a:bodyPr/>
          <a:lstStyle/>
          <a:p>
            <a:endParaRPr lang="ru-RU"/>
          </a:p>
        </p:txBody>
      </p:sp>
      <p:sp>
        <p:nvSpPr>
          <p:cNvPr id="40979" name="Line 19"/>
          <p:cNvSpPr>
            <a:spLocks noChangeShapeType="1"/>
          </p:cNvSpPr>
          <p:nvPr/>
        </p:nvSpPr>
        <p:spPr bwMode="auto">
          <a:xfrm>
            <a:off x="5976938" y="3141663"/>
            <a:ext cx="1042987" cy="0"/>
          </a:xfrm>
          <a:prstGeom prst="line">
            <a:avLst/>
          </a:prstGeom>
          <a:noFill/>
          <a:ln w="38100">
            <a:solidFill>
              <a:srgbClr val="3399FF"/>
            </a:solidFill>
            <a:prstDash val="sysDot"/>
            <a:round/>
            <a:headEnd/>
            <a:tailEnd/>
          </a:ln>
        </p:spPr>
        <p:txBody>
          <a:bodyPr/>
          <a:lstStyle/>
          <a:p>
            <a:endParaRPr lang="ru-RU"/>
          </a:p>
        </p:txBody>
      </p:sp>
      <p:sp>
        <p:nvSpPr>
          <p:cNvPr id="40980" name="Line 20"/>
          <p:cNvSpPr>
            <a:spLocks noChangeShapeType="1"/>
          </p:cNvSpPr>
          <p:nvPr/>
        </p:nvSpPr>
        <p:spPr bwMode="auto">
          <a:xfrm>
            <a:off x="5976938" y="3213100"/>
            <a:ext cx="1008062" cy="0"/>
          </a:xfrm>
          <a:prstGeom prst="line">
            <a:avLst/>
          </a:prstGeom>
          <a:noFill/>
          <a:ln w="38100">
            <a:solidFill>
              <a:srgbClr val="3399FF"/>
            </a:solidFill>
            <a:prstDash val="sysDot"/>
            <a:round/>
            <a:headEnd/>
            <a:tailEnd/>
          </a:ln>
        </p:spPr>
        <p:txBody>
          <a:bodyPr/>
          <a:lstStyle/>
          <a:p>
            <a:endParaRPr lang="ru-RU"/>
          </a:p>
        </p:txBody>
      </p:sp>
      <p:sp>
        <p:nvSpPr>
          <p:cNvPr id="40981" name="Line 21"/>
          <p:cNvSpPr>
            <a:spLocks noChangeShapeType="1"/>
          </p:cNvSpPr>
          <p:nvPr/>
        </p:nvSpPr>
        <p:spPr bwMode="auto">
          <a:xfrm>
            <a:off x="5976938" y="3284538"/>
            <a:ext cx="971550" cy="0"/>
          </a:xfrm>
          <a:prstGeom prst="line">
            <a:avLst/>
          </a:prstGeom>
          <a:noFill/>
          <a:ln w="38100">
            <a:solidFill>
              <a:srgbClr val="3399FF"/>
            </a:solidFill>
            <a:prstDash val="sysDot"/>
            <a:round/>
            <a:headEnd/>
            <a:tailEnd/>
          </a:ln>
        </p:spPr>
        <p:txBody>
          <a:bodyPr/>
          <a:lstStyle/>
          <a:p>
            <a:endParaRPr lang="ru-RU"/>
          </a:p>
        </p:txBody>
      </p:sp>
      <p:sp>
        <p:nvSpPr>
          <p:cNvPr id="40982" name="Line 22"/>
          <p:cNvSpPr>
            <a:spLocks noChangeShapeType="1"/>
          </p:cNvSpPr>
          <p:nvPr/>
        </p:nvSpPr>
        <p:spPr bwMode="auto">
          <a:xfrm>
            <a:off x="7416800" y="3068638"/>
            <a:ext cx="1042988" cy="0"/>
          </a:xfrm>
          <a:prstGeom prst="line">
            <a:avLst/>
          </a:prstGeom>
          <a:noFill/>
          <a:ln w="38100">
            <a:solidFill>
              <a:srgbClr val="3399FF"/>
            </a:solidFill>
            <a:prstDash val="sysDot"/>
            <a:round/>
            <a:headEnd/>
            <a:tailEnd/>
          </a:ln>
        </p:spPr>
        <p:txBody>
          <a:bodyPr/>
          <a:lstStyle/>
          <a:p>
            <a:endParaRPr lang="ru-RU"/>
          </a:p>
        </p:txBody>
      </p:sp>
      <p:sp>
        <p:nvSpPr>
          <p:cNvPr id="40983" name="Line 23"/>
          <p:cNvSpPr>
            <a:spLocks noChangeShapeType="1"/>
          </p:cNvSpPr>
          <p:nvPr/>
        </p:nvSpPr>
        <p:spPr bwMode="auto">
          <a:xfrm>
            <a:off x="5976938" y="3357563"/>
            <a:ext cx="971550" cy="0"/>
          </a:xfrm>
          <a:prstGeom prst="line">
            <a:avLst/>
          </a:prstGeom>
          <a:noFill/>
          <a:ln w="38100">
            <a:solidFill>
              <a:srgbClr val="3399FF"/>
            </a:solidFill>
            <a:prstDash val="sysDot"/>
            <a:round/>
            <a:headEnd/>
            <a:tailEnd/>
          </a:ln>
        </p:spPr>
        <p:txBody>
          <a:bodyPr/>
          <a:lstStyle/>
          <a:p>
            <a:endParaRPr lang="ru-RU"/>
          </a:p>
        </p:txBody>
      </p:sp>
      <p:sp>
        <p:nvSpPr>
          <p:cNvPr id="40984" name="Line 24"/>
          <p:cNvSpPr>
            <a:spLocks noChangeShapeType="1"/>
          </p:cNvSpPr>
          <p:nvPr/>
        </p:nvSpPr>
        <p:spPr bwMode="auto">
          <a:xfrm>
            <a:off x="5976938" y="3429000"/>
            <a:ext cx="935037" cy="0"/>
          </a:xfrm>
          <a:prstGeom prst="line">
            <a:avLst/>
          </a:prstGeom>
          <a:noFill/>
          <a:ln w="38100">
            <a:solidFill>
              <a:srgbClr val="3399FF"/>
            </a:solidFill>
            <a:prstDash val="sysDot"/>
            <a:round/>
            <a:headEnd/>
            <a:tailEnd/>
          </a:ln>
        </p:spPr>
        <p:txBody>
          <a:bodyPr/>
          <a:lstStyle/>
          <a:p>
            <a:endParaRPr lang="ru-RU"/>
          </a:p>
        </p:txBody>
      </p:sp>
      <p:sp>
        <p:nvSpPr>
          <p:cNvPr id="40985" name="Line 25"/>
          <p:cNvSpPr>
            <a:spLocks noChangeShapeType="1"/>
          </p:cNvSpPr>
          <p:nvPr/>
        </p:nvSpPr>
        <p:spPr bwMode="auto">
          <a:xfrm>
            <a:off x="5976938" y="3500438"/>
            <a:ext cx="971550" cy="0"/>
          </a:xfrm>
          <a:prstGeom prst="line">
            <a:avLst/>
          </a:prstGeom>
          <a:noFill/>
          <a:ln w="38100">
            <a:solidFill>
              <a:srgbClr val="3399FF"/>
            </a:solidFill>
            <a:prstDash val="sysDot"/>
            <a:round/>
            <a:headEnd/>
            <a:tailEnd/>
          </a:ln>
        </p:spPr>
        <p:txBody>
          <a:bodyPr/>
          <a:lstStyle/>
          <a:p>
            <a:endParaRPr lang="ru-RU"/>
          </a:p>
        </p:txBody>
      </p:sp>
      <p:sp>
        <p:nvSpPr>
          <p:cNvPr id="40986" name="Line 26"/>
          <p:cNvSpPr>
            <a:spLocks noChangeShapeType="1"/>
          </p:cNvSpPr>
          <p:nvPr/>
        </p:nvSpPr>
        <p:spPr bwMode="auto">
          <a:xfrm>
            <a:off x="5976938" y="3573463"/>
            <a:ext cx="971550" cy="0"/>
          </a:xfrm>
          <a:prstGeom prst="line">
            <a:avLst/>
          </a:prstGeom>
          <a:noFill/>
          <a:ln w="38100">
            <a:solidFill>
              <a:srgbClr val="3399FF"/>
            </a:solidFill>
            <a:prstDash val="sysDot"/>
            <a:round/>
            <a:headEnd/>
            <a:tailEnd/>
          </a:ln>
        </p:spPr>
        <p:txBody>
          <a:bodyPr/>
          <a:lstStyle/>
          <a:p>
            <a:endParaRPr lang="ru-RU"/>
          </a:p>
        </p:txBody>
      </p:sp>
      <p:sp>
        <p:nvSpPr>
          <p:cNvPr id="40987" name="Line 27"/>
          <p:cNvSpPr>
            <a:spLocks noChangeShapeType="1"/>
          </p:cNvSpPr>
          <p:nvPr/>
        </p:nvSpPr>
        <p:spPr bwMode="auto">
          <a:xfrm>
            <a:off x="5976938" y="3644900"/>
            <a:ext cx="1008062" cy="0"/>
          </a:xfrm>
          <a:prstGeom prst="line">
            <a:avLst/>
          </a:prstGeom>
          <a:noFill/>
          <a:ln w="38100">
            <a:solidFill>
              <a:srgbClr val="3399FF"/>
            </a:solidFill>
            <a:prstDash val="sysDot"/>
            <a:round/>
            <a:headEnd/>
            <a:tailEnd/>
          </a:ln>
        </p:spPr>
        <p:txBody>
          <a:bodyPr/>
          <a:lstStyle/>
          <a:p>
            <a:endParaRPr lang="ru-RU"/>
          </a:p>
        </p:txBody>
      </p:sp>
      <p:sp>
        <p:nvSpPr>
          <p:cNvPr id="40988" name="Line 28"/>
          <p:cNvSpPr>
            <a:spLocks noChangeShapeType="1"/>
          </p:cNvSpPr>
          <p:nvPr/>
        </p:nvSpPr>
        <p:spPr bwMode="auto">
          <a:xfrm>
            <a:off x="7092950" y="3068638"/>
            <a:ext cx="323850" cy="0"/>
          </a:xfrm>
          <a:prstGeom prst="line">
            <a:avLst/>
          </a:prstGeom>
          <a:noFill/>
          <a:ln w="38100">
            <a:solidFill>
              <a:srgbClr val="FF3300"/>
            </a:solidFill>
            <a:prstDash val="sysDot"/>
            <a:round/>
            <a:headEnd/>
            <a:tailEnd/>
          </a:ln>
        </p:spPr>
        <p:txBody>
          <a:bodyPr/>
          <a:lstStyle/>
          <a:p>
            <a:endParaRPr lang="ru-RU"/>
          </a:p>
        </p:txBody>
      </p:sp>
      <p:sp>
        <p:nvSpPr>
          <p:cNvPr id="40989" name="Line 29"/>
          <p:cNvSpPr>
            <a:spLocks noChangeShapeType="1"/>
          </p:cNvSpPr>
          <p:nvPr/>
        </p:nvSpPr>
        <p:spPr bwMode="auto">
          <a:xfrm>
            <a:off x="7056438" y="3141663"/>
            <a:ext cx="431800" cy="0"/>
          </a:xfrm>
          <a:prstGeom prst="line">
            <a:avLst/>
          </a:prstGeom>
          <a:noFill/>
          <a:ln w="38100">
            <a:solidFill>
              <a:srgbClr val="FF3300"/>
            </a:solidFill>
            <a:prstDash val="sysDot"/>
            <a:round/>
            <a:headEnd/>
            <a:tailEnd/>
          </a:ln>
        </p:spPr>
        <p:txBody>
          <a:bodyPr/>
          <a:lstStyle/>
          <a:p>
            <a:endParaRPr lang="ru-RU"/>
          </a:p>
        </p:txBody>
      </p:sp>
      <p:sp>
        <p:nvSpPr>
          <p:cNvPr id="40990" name="Line 30"/>
          <p:cNvSpPr>
            <a:spLocks noChangeShapeType="1"/>
          </p:cNvSpPr>
          <p:nvPr/>
        </p:nvSpPr>
        <p:spPr bwMode="auto">
          <a:xfrm>
            <a:off x="6985000" y="3213100"/>
            <a:ext cx="539750" cy="0"/>
          </a:xfrm>
          <a:prstGeom prst="line">
            <a:avLst/>
          </a:prstGeom>
          <a:noFill/>
          <a:ln w="38100">
            <a:solidFill>
              <a:srgbClr val="FF3300"/>
            </a:solidFill>
            <a:prstDash val="sysDot"/>
            <a:round/>
            <a:headEnd/>
            <a:tailEnd/>
          </a:ln>
        </p:spPr>
        <p:txBody>
          <a:bodyPr/>
          <a:lstStyle/>
          <a:p>
            <a:endParaRPr lang="ru-RU"/>
          </a:p>
        </p:txBody>
      </p:sp>
      <p:sp>
        <p:nvSpPr>
          <p:cNvPr id="40991" name="Line 31"/>
          <p:cNvSpPr>
            <a:spLocks noChangeShapeType="1"/>
          </p:cNvSpPr>
          <p:nvPr/>
        </p:nvSpPr>
        <p:spPr bwMode="auto">
          <a:xfrm>
            <a:off x="6985000" y="3284538"/>
            <a:ext cx="539750" cy="0"/>
          </a:xfrm>
          <a:prstGeom prst="line">
            <a:avLst/>
          </a:prstGeom>
          <a:noFill/>
          <a:ln w="38100">
            <a:solidFill>
              <a:srgbClr val="FF3300"/>
            </a:solidFill>
            <a:prstDash val="sysDot"/>
            <a:round/>
            <a:headEnd/>
            <a:tailEnd/>
          </a:ln>
        </p:spPr>
        <p:txBody>
          <a:bodyPr/>
          <a:lstStyle/>
          <a:p>
            <a:endParaRPr lang="ru-RU"/>
          </a:p>
        </p:txBody>
      </p:sp>
      <p:sp>
        <p:nvSpPr>
          <p:cNvPr id="40992" name="Line 32"/>
          <p:cNvSpPr>
            <a:spLocks noChangeShapeType="1"/>
          </p:cNvSpPr>
          <p:nvPr/>
        </p:nvSpPr>
        <p:spPr bwMode="auto">
          <a:xfrm>
            <a:off x="6948488" y="3357563"/>
            <a:ext cx="611187" cy="0"/>
          </a:xfrm>
          <a:prstGeom prst="line">
            <a:avLst/>
          </a:prstGeom>
          <a:noFill/>
          <a:ln w="38100">
            <a:solidFill>
              <a:srgbClr val="FF3300"/>
            </a:solidFill>
            <a:prstDash val="sysDot"/>
            <a:round/>
            <a:headEnd/>
            <a:tailEnd/>
          </a:ln>
        </p:spPr>
        <p:txBody>
          <a:bodyPr/>
          <a:lstStyle/>
          <a:p>
            <a:endParaRPr lang="ru-RU"/>
          </a:p>
        </p:txBody>
      </p:sp>
      <p:sp>
        <p:nvSpPr>
          <p:cNvPr id="40993" name="Line 33"/>
          <p:cNvSpPr>
            <a:spLocks noChangeShapeType="1"/>
          </p:cNvSpPr>
          <p:nvPr/>
        </p:nvSpPr>
        <p:spPr bwMode="auto">
          <a:xfrm>
            <a:off x="6948488" y="3429000"/>
            <a:ext cx="611187" cy="0"/>
          </a:xfrm>
          <a:prstGeom prst="line">
            <a:avLst/>
          </a:prstGeom>
          <a:noFill/>
          <a:ln w="38100">
            <a:solidFill>
              <a:srgbClr val="FF3300"/>
            </a:solidFill>
            <a:prstDash val="sysDot"/>
            <a:round/>
            <a:headEnd/>
            <a:tailEnd/>
          </a:ln>
        </p:spPr>
        <p:txBody>
          <a:bodyPr/>
          <a:lstStyle/>
          <a:p>
            <a:endParaRPr lang="ru-RU"/>
          </a:p>
        </p:txBody>
      </p:sp>
      <p:sp>
        <p:nvSpPr>
          <p:cNvPr id="40994" name="Line 34"/>
          <p:cNvSpPr>
            <a:spLocks noChangeShapeType="1"/>
          </p:cNvSpPr>
          <p:nvPr/>
        </p:nvSpPr>
        <p:spPr bwMode="auto">
          <a:xfrm>
            <a:off x="6948488" y="3500438"/>
            <a:ext cx="611187" cy="0"/>
          </a:xfrm>
          <a:prstGeom prst="line">
            <a:avLst/>
          </a:prstGeom>
          <a:noFill/>
          <a:ln w="38100">
            <a:solidFill>
              <a:srgbClr val="FF3300"/>
            </a:solidFill>
            <a:prstDash val="sysDot"/>
            <a:round/>
            <a:headEnd/>
            <a:tailEnd/>
          </a:ln>
        </p:spPr>
        <p:txBody>
          <a:bodyPr/>
          <a:lstStyle/>
          <a:p>
            <a:endParaRPr lang="ru-RU"/>
          </a:p>
        </p:txBody>
      </p:sp>
      <p:sp>
        <p:nvSpPr>
          <p:cNvPr id="40995" name="Line 35"/>
          <p:cNvSpPr>
            <a:spLocks noChangeShapeType="1"/>
          </p:cNvSpPr>
          <p:nvPr/>
        </p:nvSpPr>
        <p:spPr bwMode="auto">
          <a:xfrm>
            <a:off x="6948488" y="3573463"/>
            <a:ext cx="611187" cy="0"/>
          </a:xfrm>
          <a:prstGeom prst="line">
            <a:avLst/>
          </a:prstGeom>
          <a:noFill/>
          <a:ln w="38100">
            <a:solidFill>
              <a:srgbClr val="FF3300"/>
            </a:solidFill>
            <a:prstDash val="sysDot"/>
            <a:round/>
            <a:headEnd/>
            <a:tailEnd/>
          </a:ln>
        </p:spPr>
        <p:txBody>
          <a:bodyPr/>
          <a:lstStyle/>
          <a:p>
            <a:endParaRPr lang="ru-RU"/>
          </a:p>
        </p:txBody>
      </p:sp>
      <p:sp>
        <p:nvSpPr>
          <p:cNvPr id="40996" name="Line 36"/>
          <p:cNvSpPr>
            <a:spLocks noChangeShapeType="1"/>
          </p:cNvSpPr>
          <p:nvPr/>
        </p:nvSpPr>
        <p:spPr bwMode="auto">
          <a:xfrm>
            <a:off x="6985000" y="3644900"/>
            <a:ext cx="539750" cy="0"/>
          </a:xfrm>
          <a:prstGeom prst="line">
            <a:avLst/>
          </a:prstGeom>
          <a:noFill/>
          <a:ln w="38100">
            <a:solidFill>
              <a:srgbClr val="FF3300"/>
            </a:solidFill>
            <a:prstDash val="sysDot"/>
            <a:round/>
            <a:headEnd/>
            <a:tailEnd/>
          </a:ln>
        </p:spPr>
        <p:txBody>
          <a:bodyPr/>
          <a:lstStyle/>
          <a:p>
            <a:endParaRPr lang="ru-RU"/>
          </a:p>
        </p:txBody>
      </p:sp>
      <p:sp>
        <p:nvSpPr>
          <p:cNvPr id="40997" name="Line 37"/>
          <p:cNvSpPr>
            <a:spLocks noChangeShapeType="1"/>
          </p:cNvSpPr>
          <p:nvPr/>
        </p:nvSpPr>
        <p:spPr bwMode="auto">
          <a:xfrm>
            <a:off x="7019925" y="3716338"/>
            <a:ext cx="468313" cy="0"/>
          </a:xfrm>
          <a:prstGeom prst="line">
            <a:avLst/>
          </a:prstGeom>
          <a:noFill/>
          <a:ln w="38100">
            <a:solidFill>
              <a:srgbClr val="FF3300"/>
            </a:solidFill>
            <a:prstDash val="sysDot"/>
            <a:round/>
            <a:headEnd/>
            <a:tailEnd/>
          </a:ln>
        </p:spPr>
        <p:txBody>
          <a:bodyPr/>
          <a:lstStyle/>
          <a:p>
            <a:endParaRPr lang="ru-RU"/>
          </a:p>
        </p:txBody>
      </p:sp>
      <p:sp>
        <p:nvSpPr>
          <p:cNvPr id="40998" name="Line 38"/>
          <p:cNvSpPr>
            <a:spLocks noChangeShapeType="1"/>
          </p:cNvSpPr>
          <p:nvPr/>
        </p:nvSpPr>
        <p:spPr bwMode="auto">
          <a:xfrm flipV="1">
            <a:off x="7092950" y="3789363"/>
            <a:ext cx="323850" cy="0"/>
          </a:xfrm>
          <a:prstGeom prst="line">
            <a:avLst/>
          </a:prstGeom>
          <a:noFill/>
          <a:ln w="38100">
            <a:solidFill>
              <a:srgbClr val="FF3300"/>
            </a:solidFill>
            <a:prstDash val="sysDot"/>
            <a:round/>
            <a:headEnd/>
            <a:tailEnd/>
          </a:ln>
        </p:spPr>
        <p:txBody>
          <a:bodyPr/>
          <a:lstStyle/>
          <a:p>
            <a:endParaRPr lang="ru-RU"/>
          </a:p>
        </p:txBody>
      </p:sp>
      <p:sp>
        <p:nvSpPr>
          <p:cNvPr id="40999" name="Line 39"/>
          <p:cNvSpPr>
            <a:spLocks noChangeShapeType="1"/>
          </p:cNvSpPr>
          <p:nvPr/>
        </p:nvSpPr>
        <p:spPr bwMode="auto">
          <a:xfrm>
            <a:off x="7235825" y="3860800"/>
            <a:ext cx="73025" cy="0"/>
          </a:xfrm>
          <a:prstGeom prst="line">
            <a:avLst/>
          </a:prstGeom>
          <a:noFill/>
          <a:ln w="38100">
            <a:solidFill>
              <a:srgbClr val="FF3300"/>
            </a:solidFill>
            <a:prstDash val="sysDot"/>
            <a:round/>
            <a:headEnd/>
            <a:tailEnd/>
          </a:ln>
        </p:spPr>
        <p:txBody>
          <a:bodyPr/>
          <a:lstStyle/>
          <a:p>
            <a:endParaRPr lang="ru-RU"/>
          </a:p>
        </p:txBody>
      </p:sp>
      <p:sp>
        <p:nvSpPr>
          <p:cNvPr id="41000" name="Line 40"/>
          <p:cNvSpPr>
            <a:spLocks noChangeShapeType="1"/>
          </p:cNvSpPr>
          <p:nvPr/>
        </p:nvSpPr>
        <p:spPr bwMode="auto">
          <a:xfrm>
            <a:off x="7451725" y="3141663"/>
            <a:ext cx="1008063" cy="0"/>
          </a:xfrm>
          <a:prstGeom prst="line">
            <a:avLst/>
          </a:prstGeom>
          <a:noFill/>
          <a:ln w="38100">
            <a:solidFill>
              <a:srgbClr val="3399FF"/>
            </a:solidFill>
            <a:prstDash val="sysDot"/>
            <a:round/>
            <a:headEnd/>
            <a:tailEnd/>
          </a:ln>
        </p:spPr>
        <p:txBody>
          <a:bodyPr/>
          <a:lstStyle/>
          <a:p>
            <a:endParaRPr lang="ru-RU"/>
          </a:p>
        </p:txBody>
      </p:sp>
      <p:sp>
        <p:nvSpPr>
          <p:cNvPr id="41001" name="Line 41"/>
          <p:cNvSpPr>
            <a:spLocks noChangeShapeType="1"/>
          </p:cNvSpPr>
          <p:nvPr/>
        </p:nvSpPr>
        <p:spPr bwMode="auto">
          <a:xfrm>
            <a:off x="7524750" y="3213100"/>
            <a:ext cx="935038" cy="0"/>
          </a:xfrm>
          <a:prstGeom prst="line">
            <a:avLst/>
          </a:prstGeom>
          <a:noFill/>
          <a:ln w="38100">
            <a:solidFill>
              <a:srgbClr val="3399FF"/>
            </a:solidFill>
            <a:prstDash val="sysDot"/>
            <a:round/>
            <a:headEnd/>
            <a:tailEnd/>
          </a:ln>
        </p:spPr>
        <p:txBody>
          <a:bodyPr/>
          <a:lstStyle/>
          <a:p>
            <a:endParaRPr lang="ru-RU"/>
          </a:p>
        </p:txBody>
      </p:sp>
      <p:sp>
        <p:nvSpPr>
          <p:cNvPr id="41002" name="Line 42"/>
          <p:cNvSpPr>
            <a:spLocks noChangeShapeType="1"/>
          </p:cNvSpPr>
          <p:nvPr/>
        </p:nvSpPr>
        <p:spPr bwMode="auto">
          <a:xfrm>
            <a:off x="7559675" y="3284538"/>
            <a:ext cx="900113" cy="0"/>
          </a:xfrm>
          <a:prstGeom prst="line">
            <a:avLst/>
          </a:prstGeom>
          <a:noFill/>
          <a:ln w="38100">
            <a:solidFill>
              <a:srgbClr val="3399FF"/>
            </a:solidFill>
            <a:prstDash val="sysDot"/>
            <a:round/>
            <a:headEnd/>
            <a:tailEnd/>
          </a:ln>
        </p:spPr>
        <p:txBody>
          <a:bodyPr/>
          <a:lstStyle/>
          <a:p>
            <a:endParaRPr lang="ru-RU"/>
          </a:p>
        </p:txBody>
      </p:sp>
      <p:sp>
        <p:nvSpPr>
          <p:cNvPr id="41003" name="Line 43"/>
          <p:cNvSpPr>
            <a:spLocks noChangeShapeType="1"/>
          </p:cNvSpPr>
          <p:nvPr/>
        </p:nvSpPr>
        <p:spPr bwMode="auto">
          <a:xfrm>
            <a:off x="7559675" y="3357563"/>
            <a:ext cx="900113" cy="0"/>
          </a:xfrm>
          <a:prstGeom prst="line">
            <a:avLst/>
          </a:prstGeom>
          <a:noFill/>
          <a:ln w="38100">
            <a:solidFill>
              <a:srgbClr val="3399FF"/>
            </a:solidFill>
            <a:prstDash val="sysDot"/>
            <a:round/>
            <a:headEnd/>
            <a:tailEnd/>
          </a:ln>
        </p:spPr>
        <p:txBody>
          <a:bodyPr/>
          <a:lstStyle/>
          <a:p>
            <a:endParaRPr lang="ru-RU"/>
          </a:p>
        </p:txBody>
      </p:sp>
      <p:sp>
        <p:nvSpPr>
          <p:cNvPr id="41004" name="Line 44"/>
          <p:cNvSpPr>
            <a:spLocks noChangeShapeType="1"/>
          </p:cNvSpPr>
          <p:nvPr/>
        </p:nvSpPr>
        <p:spPr bwMode="auto">
          <a:xfrm>
            <a:off x="7559675" y="3429000"/>
            <a:ext cx="900113" cy="0"/>
          </a:xfrm>
          <a:prstGeom prst="line">
            <a:avLst/>
          </a:prstGeom>
          <a:noFill/>
          <a:ln w="38100">
            <a:solidFill>
              <a:srgbClr val="3399FF"/>
            </a:solidFill>
            <a:prstDash val="sysDot"/>
            <a:round/>
            <a:headEnd/>
            <a:tailEnd/>
          </a:ln>
        </p:spPr>
        <p:txBody>
          <a:bodyPr/>
          <a:lstStyle/>
          <a:p>
            <a:endParaRPr lang="ru-RU"/>
          </a:p>
        </p:txBody>
      </p:sp>
      <p:sp>
        <p:nvSpPr>
          <p:cNvPr id="41005" name="Line 45"/>
          <p:cNvSpPr>
            <a:spLocks noChangeShapeType="1"/>
          </p:cNvSpPr>
          <p:nvPr/>
        </p:nvSpPr>
        <p:spPr bwMode="auto">
          <a:xfrm>
            <a:off x="7559675" y="3500438"/>
            <a:ext cx="900113" cy="0"/>
          </a:xfrm>
          <a:prstGeom prst="line">
            <a:avLst/>
          </a:prstGeom>
          <a:noFill/>
          <a:ln w="38100">
            <a:solidFill>
              <a:srgbClr val="3399FF"/>
            </a:solidFill>
            <a:prstDash val="sysDot"/>
            <a:round/>
            <a:headEnd/>
            <a:tailEnd/>
          </a:ln>
        </p:spPr>
        <p:txBody>
          <a:bodyPr/>
          <a:lstStyle/>
          <a:p>
            <a:endParaRPr lang="ru-RU"/>
          </a:p>
        </p:txBody>
      </p:sp>
      <p:sp>
        <p:nvSpPr>
          <p:cNvPr id="41006" name="Line 46"/>
          <p:cNvSpPr>
            <a:spLocks noChangeShapeType="1"/>
          </p:cNvSpPr>
          <p:nvPr/>
        </p:nvSpPr>
        <p:spPr bwMode="auto">
          <a:xfrm>
            <a:off x="7559675" y="3573463"/>
            <a:ext cx="900113" cy="0"/>
          </a:xfrm>
          <a:prstGeom prst="line">
            <a:avLst/>
          </a:prstGeom>
          <a:noFill/>
          <a:ln w="38100">
            <a:solidFill>
              <a:srgbClr val="3399FF"/>
            </a:solidFill>
            <a:prstDash val="sysDot"/>
            <a:round/>
            <a:headEnd/>
            <a:tailEnd/>
          </a:ln>
        </p:spPr>
        <p:txBody>
          <a:bodyPr/>
          <a:lstStyle/>
          <a:p>
            <a:endParaRPr lang="ru-RU"/>
          </a:p>
        </p:txBody>
      </p:sp>
      <p:sp>
        <p:nvSpPr>
          <p:cNvPr id="41007" name="Line 47"/>
          <p:cNvSpPr>
            <a:spLocks noChangeShapeType="1"/>
          </p:cNvSpPr>
          <p:nvPr/>
        </p:nvSpPr>
        <p:spPr bwMode="auto">
          <a:xfrm>
            <a:off x="7524750" y="3644900"/>
            <a:ext cx="935038" cy="0"/>
          </a:xfrm>
          <a:prstGeom prst="line">
            <a:avLst/>
          </a:prstGeom>
          <a:noFill/>
          <a:ln w="38100">
            <a:solidFill>
              <a:srgbClr val="3399FF"/>
            </a:solidFill>
            <a:prstDash val="sysDot"/>
            <a:round/>
            <a:headEnd/>
            <a:tailEnd/>
          </a:ln>
        </p:spPr>
        <p:txBody>
          <a:bodyPr/>
          <a:lstStyle/>
          <a:p>
            <a:endParaRPr lang="ru-RU"/>
          </a:p>
        </p:txBody>
      </p:sp>
      <p:sp>
        <p:nvSpPr>
          <p:cNvPr id="41008" name="Line 52"/>
          <p:cNvSpPr>
            <a:spLocks noChangeShapeType="1"/>
          </p:cNvSpPr>
          <p:nvPr/>
        </p:nvSpPr>
        <p:spPr bwMode="auto">
          <a:xfrm>
            <a:off x="7524750" y="3716338"/>
            <a:ext cx="935038" cy="0"/>
          </a:xfrm>
          <a:prstGeom prst="line">
            <a:avLst/>
          </a:prstGeom>
          <a:noFill/>
          <a:ln w="38100">
            <a:solidFill>
              <a:srgbClr val="3399FF"/>
            </a:solidFill>
            <a:prstDash val="sysDot"/>
            <a:round/>
            <a:headEnd/>
            <a:tailEnd/>
          </a:ln>
        </p:spPr>
        <p:txBody>
          <a:bodyPr/>
          <a:lstStyle/>
          <a:p>
            <a:endParaRPr lang="ru-RU"/>
          </a:p>
        </p:txBody>
      </p:sp>
      <p:sp>
        <p:nvSpPr>
          <p:cNvPr id="41009" name="Line 53"/>
          <p:cNvSpPr>
            <a:spLocks noChangeShapeType="1"/>
          </p:cNvSpPr>
          <p:nvPr/>
        </p:nvSpPr>
        <p:spPr bwMode="auto">
          <a:xfrm>
            <a:off x="7451725" y="3789363"/>
            <a:ext cx="1008063" cy="0"/>
          </a:xfrm>
          <a:prstGeom prst="line">
            <a:avLst/>
          </a:prstGeom>
          <a:noFill/>
          <a:ln w="38100">
            <a:solidFill>
              <a:srgbClr val="3399FF"/>
            </a:solidFill>
            <a:prstDash val="sysDot"/>
            <a:round/>
            <a:headEnd/>
            <a:tailEnd/>
          </a:ln>
        </p:spPr>
        <p:txBody>
          <a:bodyPr/>
          <a:lstStyle/>
          <a:p>
            <a:endParaRPr lang="ru-RU"/>
          </a:p>
        </p:txBody>
      </p:sp>
      <p:sp>
        <p:nvSpPr>
          <p:cNvPr id="41010" name="Line 54"/>
          <p:cNvSpPr>
            <a:spLocks noChangeShapeType="1"/>
          </p:cNvSpPr>
          <p:nvPr/>
        </p:nvSpPr>
        <p:spPr bwMode="auto">
          <a:xfrm>
            <a:off x="7343775" y="3860800"/>
            <a:ext cx="1116013" cy="0"/>
          </a:xfrm>
          <a:prstGeom prst="line">
            <a:avLst/>
          </a:prstGeom>
          <a:noFill/>
          <a:ln w="38100">
            <a:solidFill>
              <a:srgbClr val="3399FF"/>
            </a:solidFill>
            <a:prstDash val="sysDot"/>
            <a:round/>
            <a:headEnd/>
            <a:tailEnd/>
          </a:ln>
        </p:spPr>
        <p:txBody>
          <a:bodyPr/>
          <a:lstStyle/>
          <a:p>
            <a:endParaRPr lang="ru-RU"/>
          </a:p>
        </p:txBody>
      </p:sp>
      <p:sp>
        <p:nvSpPr>
          <p:cNvPr id="41011" name="Line 55"/>
          <p:cNvSpPr>
            <a:spLocks noChangeShapeType="1"/>
          </p:cNvSpPr>
          <p:nvPr/>
        </p:nvSpPr>
        <p:spPr bwMode="auto">
          <a:xfrm>
            <a:off x="5976938" y="3933825"/>
            <a:ext cx="2482850" cy="0"/>
          </a:xfrm>
          <a:prstGeom prst="line">
            <a:avLst/>
          </a:prstGeom>
          <a:noFill/>
          <a:ln w="38100">
            <a:solidFill>
              <a:srgbClr val="3399FF"/>
            </a:solidFill>
            <a:prstDash val="sysDot"/>
            <a:round/>
            <a:headEnd/>
            <a:tailEnd/>
          </a:ln>
        </p:spPr>
        <p:txBody>
          <a:bodyPr/>
          <a:lstStyle/>
          <a:p>
            <a:endParaRPr lang="ru-RU"/>
          </a:p>
        </p:txBody>
      </p:sp>
      <p:sp>
        <p:nvSpPr>
          <p:cNvPr id="41012" name="Line 56"/>
          <p:cNvSpPr>
            <a:spLocks noChangeShapeType="1"/>
          </p:cNvSpPr>
          <p:nvPr/>
        </p:nvSpPr>
        <p:spPr bwMode="auto">
          <a:xfrm>
            <a:off x="5976938" y="4005263"/>
            <a:ext cx="2482850" cy="0"/>
          </a:xfrm>
          <a:prstGeom prst="line">
            <a:avLst/>
          </a:prstGeom>
          <a:noFill/>
          <a:ln w="38100">
            <a:solidFill>
              <a:srgbClr val="3399FF"/>
            </a:solidFill>
            <a:prstDash val="sysDot"/>
            <a:round/>
            <a:headEnd/>
            <a:tailEnd/>
          </a:ln>
        </p:spPr>
        <p:txBody>
          <a:bodyPr/>
          <a:lstStyle/>
          <a:p>
            <a:endParaRPr lang="ru-RU"/>
          </a:p>
        </p:txBody>
      </p:sp>
      <p:sp>
        <p:nvSpPr>
          <p:cNvPr id="41013" name="Line 57"/>
          <p:cNvSpPr>
            <a:spLocks noChangeShapeType="1"/>
          </p:cNvSpPr>
          <p:nvPr/>
        </p:nvSpPr>
        <p:spPr bwMode="auto">
          <a:xfrm>
            <a:off x="5976938" y="4076700"/>
            <a:ext cx="2482850" cy="0"/>
          </a:xfrm>
          <a:prstGeom prst="line">
            <a:avLst/>
          </a:prstGeom>
          <a:noFill/>
          <a:ln w="38100">
            <a:solidFill>
              <a:srgbClr val="3399FF"/>
            </a:solidFill>
            <a:prstDash val="sysDot"/>
            <a:round/>
            <a:headEnd/>
            <a:tailEnd/>
          </a:ln>
        </p:spPr>
        <p:txBody>
          <a:bodyPr/>
          <a:lstStyle/>
          <a:p>
            <a:endParaRPr lang="ru-RU"/>
          </a:p>
        </p:txBody>
      </p:sp>
      <p:sp>
        <p:nvSpPr>
          <p:cNvPr id="41014" name="Line 58"/>
          <p:cNvSpPr>
            <a:spLocks noChangeShapeType="1"/>
          </p:cNvSpPr>
          <p:nvPr/>
        </p:nvSpPr>
        <p:spPr bwMode="auto">
          <a:xfrm>
            <a:off x="5976938" y="4149725"/>
            <a:ext cx="2519362" cy="0"/>
          </a:xfrm>
          <a:prstGeom prst="line">
            <a:avLst/>
          </a:prstGeom>
          <a:noFill/>
          <a:ln w="38100">
            <a:solidFill>
              <a:srgbClr val="3399FF"/>
            </a:solidFill>
            <a:prstDash val="sysDot"/>
            <a:round/>
            <a:headEnd/>
            <a:tailEnd/>
          </a:ln>
        </p:spPr>
        <p:txBody>
          <a:bodyPr/>
          <a:lstStyle/>
          <a:p>
            <a:endParaRPr lang="ru-RU"/>
          </a:p>
        </p:txBody>
      </p:sp>
      <p:sp>
        <p:nvSpPr>
          <p:cNvPr id="41015" name="Line 59"/>
          <p:cNvSpPr>
            <a:spLocks noChangeShapeType="1"/>
          </p:cNvSpPr>
          <p:nvPr/>
        </p:nvSpPr>
        <p:spPr bwMode="auto">
          <a:xfrm>
            <a:off x="5976938" y="4221163"/>
            <a:ext cx="2482850" cy="0"/>
          </a:xfrm>
          <a:prstGeom prst="line">
            <a:avLst/>
          </a:prstGeom>
          <a:noFill/>
          <a:ln w="38100">
            <a:solidFill>
              <a:srgbClr val="3399FF"/>
            </a:solidFill>
            <a:prstDash val="sysDot"/>
            <a:round/>
            <a:headEnd/>
            <a:tailEnd/>
          </a:ln>
        </p:spPr>
        <p:txBody>
          <a:bodyPr/>
          <a:lstStyle/>
          <a:p>
            <a:endParaRPr lang="ru-RU"/>
          </a:p>
        </p:txBody>
      </p:sp>
      <p:sp>
        <p:nvSpPr>
          <p:cNvPr id="41016" name="Line 60"/>
          <p:cNvSpPr>
            <a:spLocks noChangeShapeType="1"/>
          </p:cNvSpPr>
          <p:nvPr/>
        </p:nvSpPr>
        <p:spPr bwMode="auto">
          <a:xfrm>
            <a:off x="5976938" y="4292600"/>
            <a:ext cx="2447925" cy="0"/>
          </a:xfrm>
          <a:prstGeom prst="line">
            <a:avLst/>
          </a:prstGeom>
          <a:noFill/>
          <a:ln w="38100">
            <a:solidFill>
              <a:srgbClr val="3399FF"/>
            </a:solidFill>
            <a:prstDash val="sysDot"/>
            <a:round/>
            <a:headEnd/>
            <a:tailEnd/>
          </a:ln>
        </p:spPr>
        <p:txBody>
          <a:bodyPr/>
          <a:lstStyle/>
          <a:p>
            <a:endParaRPr lang="ru-RU"/>
          </a:p>
        </p:txBody>
      </p:sp>
      <p:sp>
        <p:nvSpPr>
          <p:cNvPr id="41017" name="Line 61"/>
          <p:cNvSpPr>
            <a:spLocks noChangeShapeType="1"/>
          </p:cNvSpPr>
          <p:nvPr/>
        </p:nvSpPr>
        <p:spPr bwMode="auto">
          <a:xfrm>
            <a:off x="5976938" y="4365625"/>
            <a:ext cx="2482850" cy="0"/>
          </a:xfrm>
          <a:prstGeom prst="line">
            <a:avLst/>
          </a:prstGeom>
          <a:noFill/>
          <a:ln w="38100">
            <a:solidFill>
              <a:srgbClr val="3399FF"/>
            </a:solidFill>
            <a:prstDash val="sysDot"/>
            <a:round/>
            <a:headEnd/>
            <a:tailEnd/>
          </a:ln>
        </p:spPr>
        <p:txBody>
          <a:bodyPr/>
          <a:lstStyle/>
          <a:p>
            <a:endParaRPr lang="ru-RU"/>
          </a:p>
        </p:txBody>
      </p:sp>
      <p:sp>
        <p:nvSpPr>
          <p:cNvPr id="41018" name="Line 62"/>
          <p:cNvSpPr>
            <a:spLocks noChangeShapeType="1"/>
          </p:cNvSpPr>
          <p:nvPr/>
        </p:nvSpPr>
        <p:spPr bwMode="auto">
          <a:xfrm>
            <a:off x="5976938" y="4437063"/>
            <a:ext cx="2482850" cy="0"/>
          </a:xfrm>
          <a:prstGeom prst="line">
            <a:avLst/>
          </a:prstGeom>
          <a:noFill/>
          <a:ln w="38100">
            <a:solidFill>
              <a:srgbClr val="3399FF"/>
            </a:solidFill>
            <a:prstDash val="sysDot"/>
            <a:round/>
            <a:headEnd/>
            <a:tailEnd/>
          </a:ln>
        </p:spPr>
        <p:txBody>
          <a:bodyPr/>
          <a:lstStyle/>
          <a:p>
            <a:endParaRPr lang="ru-RU"/>
          </a:p>
        </p:txBody>
      </p:sp>
      <p:sp>
        <p:nvSpPr>
          <p:cNvPr id="41019" name="Line 63"/>
          <p:cNvSpPr>
            <a:spLocks noChangeShapeType="1"/>
          </p:cNvSpPr>
          <p:nvPr/>
        </p:nvSpPr>
        <p:spPr bwMode="auto">
          <a:xfrm>
            <a:off x="5976938" y="4508500"/>
            <a:ext cx="2482850" cy="0"/>
          </a:xfrm>
          <a:prstGeom prst="line">
            <a:avLst/>
          </a:prstGeom>
          <a:noFill/>
          <a:ln w="38100">
            <a:solidFill>
              <a:srgbClr val="3399FF"/>
            </a:solidFill>
            <a:prstDash val="sysDot"/>
            <a:round/>
            <a:headEnd/>
            <a:tailEnd/>
          </a:ln>
        </p:spPr>
        <p:txBody>
          <a:bodyPr/>
          <a:lstStyle/>
          <a:p>
            <a:endParaRPr lang="ru-RU"/>
          </a:p>
        </p:txBody>
      </p:sp>
      <p:sp>
        <p:nvSpPr>
          <p:cNvPr id="41020" name="Line 64"/>
          <p:cNvSpPr>
            <a:spLocks noChangeShapeType="1"/>
          </p:cNvSpPr>
          <p:nvPr/>
        </p:nvSpPr>
        <p:spPr bwMode="auto">
          <a:xfrm>
            <a:off x="5976938" y="4581525"/>
            <a:ext cx="2519362" cy="0"/>
          </a:xfrm>
          <a:prstGeom prst="line">
            <a:avLst/>
          </a:prstGeom>
          <a:noFill/>
          <a:ln w="38100">
            <a:solidFill>
              <a:srgbClr val="3399FF"/>
            </a:solidFill>
            <a:prstDash val="sysDot"/>
            <a:round/>
            <a:headEnd/>
            <a:tailEnd/>
          </a:ln>
        </p:spPr>
        <p:txBody>
          <a:bodyPr/>
          <a:lstStyle/>
          <a:p>
            <a:endParaRPr lang="ru-RU"/>
          </a:p>
        </p:txBody>
      </p:sp>
      <p:sp>
        <p:nvSpPr>
          <p:cNvPr id="41021" name="Line 65"/>
          <p:cNvSpPr>
            <a:spLocks noChangeShapeType="1"/>
          </p:cNvSpPr>
          <p:nvPr/>
        </p:nvSpPr>
        <p:spPr bwMode="auto">
          <a:xfrm>
            <a:off x="5976938" y="4652963"/>
            <a:ext cx="2482850" cy="0"/>
          </a:xfrm>
          <a:prstGeom prst="line">
            <a:avLst/>
          </a:prstGeom>
          <a:noFill/>
          <a:ln w="38100">
            <a:solidFill>
              <a:srgbClr val="3399FF"/>
            </a:solidFill>
            <a:prstDash val="sysDot"/>
            <a:round/>
            <a:headEnd/>
            <a:tailEnd/>
          </a:ln>
        </p:spPr>
        <p:txBody>
          <a:bodyPr/>
          <a:lstStyle/>
          <a:p>
            <a:endParaRPr lang="ru-RU"/>
          </a:p>
        </p:txBody>
      </p:sp>
      <p:sp>
        <p:nvSpPr>
          <p:cNvPr id="41022" name="Line 66"/>
          <p:cNvSpPr>
            <a:spLocks noChangeShapeType="1"/>
          </p:cNvSpPr>
          <p:nvPr/>
        </p:nvSpPr>
        <p:spPr bwMode="auto">
          <a:xfrm>
            <a:off x="5976938" y="4724400"/>
            <a:ext cx="2482850" cy="0"/>
          </a:xfrm>
          <a:prstGeom prst="line">
            <a:avLst/>
          </a:prstGeom>
          <a:noFill/>
          <a:ln w="38100">
            <a:solidFill>
              <a:srgbClr val="3399FF"/>
            </a:solidFill>
            <a:prstDash val="sysDot"/>
            <a:round/>
            <a:headEnd/>
            <a:tailEnd/>
          </a:ln>
        </p:spPr>
        <p:txBody>
          <a:bodyPr/>
          <a:lstStyle/>
          <a:p>
            <a:endParaRPr lang="ru-RU"/>
          </a:p>
        </p:txBody>
      </p:sp>
      <p:sp>
        <p:nvSpPr>
          <p:cNvPr id="41023" name="Line 67"/>
          <p:cNvSpPr>
            <a:spLocks noChangeShapeType="1"/>
          </p:cNvSpPr>
          <p:nvPr/>
        </p:nvSpPr>
        <p:spPr bwMode="auto">
          <a:xfrm>
            <a:off x="5976938" y="3716338"/>
            <a:ext cx="1042987" cy="0"/>
          </a:xfrm>
          <a:prstGeom prst="line">
            <a:avLst/>
          </a:prstGeom>
          <a:noFill/>
          <a:ln w="38100">
            <a:solidFill>
              <a:srgbClr val="3399FF"/>
            </a:solidFill>
            <a:prstDash val="sysDot"/>
            <a:round/>
            <a:headEnd/>
            <a:tailEnd/>
          </a:ln>
        </p:spPr>
        <p:txBody>
          <a:bodyPr/>
          <a:lstStyle/>
          <a:p>
            <a:endParaRPr lang="ru-RU"/>
          </a:p>
        </p:txBody>
      </p:sp>
      <p:sp>
        <p:nvSpPr>
          <p:cNvPr id="41024" name="Line 68"/>
          <p:cNvSpPr>
            <a:spLocks noChangeShapeType="1"/>
          </p:cNvSpPr>
          <p:nvPr/>
        </p:nvSpPr>
        <p:spPr bwMode="auto">
          <a:xfrm>
            <a:off x="5976938" y="3789363"/>
            <a:ext cx="1114425" cy="0"/>
          </a:xfrm>
          <a:prstGeom prst="line">
            <a:avLst/>
          </a:prstGeom>
          <a:noFill/>
          <a:ln w="38100">
            <a:solidFill>
              <a:srgbClr val="3399FF"/>
            </a:solidFill>
            <a:prstDash val="sysDot"/>
            <a:round/>
            <a:headEnd/>
            <a:tailEnd/>
          </a:ln>
        </p:spPr>
        <p:txBody>
          <a:bodyPr/>
          <a:lstStyle/>
          <a:p>
            <a:endParaRPr lang="ru-RU"/>
          </a:p>
        </p:txBody>
      </p:sp>
      <p:sp>
        <p:nvSpPr>
          <p:cNvPr id="41025" name="Line 69"/>
          <p:cNvSpPr>
            <a:spLocks noChangeShapeType="1"/>
          </p:cNvSpPr>
          <p:nvPr/>
        </p:nvSpPr>
        <p:spPr bwMode="auto">
          <a:xfrm>
            <a:off x="5976938" y="3860800"/>
            <a:ext cx="1222375" cy="0"/>
          </a:xfrm>
          <a:prstGeom prst="line">
            <a:avLst/>
          </a:prstGeom>
          <a:noFill/>
          <a:ln w="38100">
            <a:solidFill>
              <a:srgbClr val="3399FF"/>
            </a:solidFill>
            <a:prstDash val="sysDot"/>
            <a:round/>
            <a:headEnd/>
            <a:tailEnd/>
          </a:ln>
        </p:spPr>
        <p:txBody>
          <a:bodyPr/>
          <a:lstStyle/>
          <a:p>
            <a:endParaRPr lang="ru-RU"/>
          </a:p>
        </p:txBody>
      </p:sp>
      <p:sp>
        <p:nvSpPr>
          <p:cNvPr id="41026" name="Line 77"/>
          <p:cNvSpPr>
            <a:spLocks noChangeShapeType="1"/>
          </p:cNvSpPr>
          <p:nvPr/>
        </p:nvSpPr>
        <p:spPr bwMode="auto">
          <a:xfrm>
            <a:off x="5976938" y="4652963"/>
            <a:ext cx="2482850" cy="0"/>
          </a:xfrm>
          <a:prstGeom prst="line">
            <a:avLst/>
          </a:prstGeom>
          <a:noFill/>
          <a:ln w="38100">
            <a:solidFill>
              <a:srgbClr val="3399FF"/>
            </a:solidFill>
            <a:prstDash val="sysDot"/>
            <a:round/>
            <a:headEnd/>
            <a:tailEnd/>
          </a:ln>
        </p:spPr>
        <p:txBody>
          <a:bodyPr/>
          <a:lstStyle/>
          <a:p>
            <a:endParaRPr lang="ru-RU"/>
          </a:p>
        </p:txBody>
      </p:sp>
      <p:sp>
        <p:nvSpPr>
          <p:cNvPr id="41027" name="Line 79"/>
          <p:cNvSpPr>
            <a:spLocks noChangeShapeType="1"/>
          </p:cNvSpPr>
          <p:nvPr/>
        </p:nvSpPr>
        <p:spPr bwMode="auto">
          <a:xfrm>
            <a:off x="5976938" y="4652963"/>
            <a:ext cx="2482850" cy="0"/>
          </a:xfrm>
          <a:prstGeom prst="line">
            <a:avLst/>
          </a:prstGeom>
          <a:noFill/>
          <a:ln w="38100">
            <a:solidFill>
              <a:srgbClr val="3399FF"/>
            </a:solidFill>
            <a:prstDash val="sysDot"/>
            <a:round/>
            <a:headEnd/>
            <a:tailEnd/>
          </a:ln>
        </p:spPr>
        <p:txBody>
          <a:bodyPr/>
          <a:lstStyle/>
          <a:p>
            <a:endParaRPr lang="ru-RU"/>
          </a:p>
        </p:txBody>
      </p:sp>
      <p:sp>
        <p:nvSpPr>
          <p:cNvPr id="41028" name="Text Box 82"/>
          <p:cNvSpPr txBox="1">
            <a:spLocks noChangeArrowheads="1"/>
          </p:cNvSpPr>
          <p:nvPr/>
        </p:nvSpPr>
        <p:spPr bwMode="auto">
          <a:xfrm>
            <a:off x="6048375" y="4833938"/>
            <a:ext cx="2627313" cy="1061829"/>
          </a:xfrm>
          <a:prstGeom prst="rect">
            <a:avLst/>
          </a:prstGeom>
          <a:noFill/>
          <a:ln w="9525">
            <a:noFill/>
            <a:miter lim="800000"/>
            <a:headEnd/>
            <a:tailEnd/>
          </a:ln>
        </p:spPr>
        <p:txBody>
          <a:bodyPr>
            <a:spAutoFit/>
          </a:bodyPr>
          <a:lstStyle/>
          <a:p>
            <a:pPr>
              <a:spcBef>
                <a:spcPct val="50000"/>
              </a:spcBef>
            </a:pPr>
            <a:endParaRPr lang="en-US" sz="1400" dirty="0">
              <a:latin typeface="Calibri" pitchFamily="34" charset="0"/>
            </a:endParaRPr>
          </a:p>
          <a:p>
            <a:pPr>
              <a:spcBef>
                <a:spcPct val="50000"/>
              </a:spcBef>
            </a:pPr>
            <a:r>
              <a:rPr lang="en-US" sz="1400" dirty="0">
                <a:solidFill>
                  <a:srgbClr val="FFFF00"/>
                </a:solidFill>
              </a:rPr>
              <a:t>The radiation of the tumor layer by layer within the highlighted area in each of them</a:t>
            </a:r>
            <a:endParaRPr lang="ru-RU" sz="1400" dirty="0">
              <a:solidFill>
                <a:srgbClr val="FFFF00"/>
              </a:solidFill>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00125" y="1643063"/>
            <a:ext cx="7412038" cy="5072062"/>
          </a:xfrm>
          <a:prstGeom prst="rect">
            <a:avLst/>
          </a:prstGeom>
          <a:solidFill>
            <a:schemeClr val="bg1">
              <a:alpha val="70000"/>
            </a:schemeClr>
          </a:solidFill>
          <a:ln w="9525">
            <a:noFill/>
            <a:miter lim="800000"/>
            <a:headEnd/>
            <a:tailEnd/>
          </a:ln>
        </p:spPr>
      </p:pic>
      <p:sp>
        <p:nvSpPr>
          <p:cNvPr id="5125" name="Text Box 5"/>
          <p:cNvSpPr txBox="1">
            <a:spLocks noChangeArrowheads="1"/>
          </p:cNvSpPr>
          <p:nvPr/>
        </p:nvSpPr>
        <p:spPr bwMode="auto">
          <a:xfrm>
            <a:off x="357188" y="214313"/>
            <a:ext cx="8607425" cy="1200150"/>
          </a:xfrm>
          <a:prstGeom prst="rect">
            <a:avLst/>
          </a:prstGeom>
          <a:noFill/>
          <a:ln w="9525">
            <a:noFill/>
            <a:miter lim="800000"/>
            <a:headEnd/>
            <a:tailEnd/>
          </a:ln>
          <a:effectLst/>
        </p:spPr>
        <p:txBody>
          <a:bodyPr>
            <a:spAutoFit/>
            <a:scene3d>
              <a:camera prst="orthographicFront"/>
              <a:lightRig rig="threePt" dir="t"/>
            </a:scene3d>
            <a:sp3d extrusionH="57150">
              <a:bevelT w="38100" h="38100"/>
            </a:sp3d>
          </a:bodyPr>
          <a:lstStyle/>
          <a:p>
            <a:pPr fontAlgn="auto">
              <a:spcBef>
                <a:spcPct val="50000"/>
              </a:spcBef>
              <a:spcAft>
                <a:spcPts val="0"/>
              </a:spcAft>
              <a:defRPr/>
            </a:pPr>
            <a:r>
              <a:rPr lang="en-US" b="1" dirty="0">
                <a:solidFill>
                  <a:srgbClr val="00FFCC"/>
                </a:solidFill>
                <a:effectLst>
                  <a:outerShdw blurRad="38100" dist="38100" dir="2700000" algn="tl">
                    <a:srgbClr val="000000">
                      <a:alpha val="43137"/>
                    </a:srgbClr>
                  </a:outerShdw>
                </a:effectLst>
                <a:latin typeface="Bookman Old Style" pitchFamily="18" charset="0"/>
              </a:rPr>
              <a:t>Within the framework of the implementation of the above concept in 2011 created a system of wire chamber pads cameras and electronics to read them. Elements of the system and its layout shown in the figure below. Only the main unit</a:t>
            </a:r>
            <a:r>
              <a:rPr lang="en-US" sz="1400" dirty="0"/>
              <a:t>.</a:t>
            </a:r>
            <a:endParaRPr lang="ru-RU" sz="1400" dirty="0">
              <a:solidFill>
                <a:srgbClr val="FFFF00"/>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714375" y="214313"/>
            <a:ext cx="7929563" cy="461665"/>
          </a:xfrm>
          <a:prstGeom prst="rect">
            <a:avLst/>
          </a:prstGeom>
          <a:noFill/>
          <a:ln w="9525">
            <a:noFill/>
            <a:miter lim="800000"/>
            <a:headEnd/>
            <a:tailEnd/>
          </a:ln>
          <a:effectLst/>
        </p:spPr>
        <p:txBody>
          <a:bodyPr>
            <a:spAutoFit/>
            <a:scene3d>
              <a:camera prst="orthographicFront"/>
              <a:lightRig rig="threePt" dir="t"/>
            </a:scene3d>
            <a:sp3d extrusionH="57150">
              <a:bevelT w="38100" h="38100"/>
            </a:sp3d>
          </a:bodyPr>
          <a:lstStyle/>
          <a:p>
            <a:pPr algn="ctr" fontAlgn="auto">
              <a:spcBef>
                <a:spcPct val="50000"/>
              </a:spcBef>
              <a:spcAft>
                <a:spcPts val="0"/>
              </a:spcAft>
              <a:defRPr/>
            </a:pPr>
            <a:r>
              <a:rPr lang="en-US" sz="2400" b="1" dirty="0">
                <a:solidFill>
                  <a:srgbClr val="00FFCC"/>
                </a:solidFill>
                <a:effectLst>
                  <a:outerShdw blurRad="38100" dist="38100" dir="2700000" algn="tl">
                    <a:srgbClr val="000000">
                      <a:alpha val="43137"/>
                    </a:srgbClr>
                  </a:outerShdw>
                </a:effectLst>
                <a:latin typeface="Bookman Old Style" pitchFamily="18" charset="0"/>
              </a:rPr>
              <a:t>Two types of cameras on the </a:t>
            </a:r>
            <a:r>
              <a:rPr lang="en-US" sz="2400" b="1" dirty="0" err="1" smtClean="0">
                <a:solidFill>
                  <a:srgbClr val="00FFCC"/>
                </a:solidFill>
                <a:effectLst>
                  <a:outerShdw blurRad="38100" dist="38100" dir="2700000" algn="tl">
                    <a:srgbClr val="000000">
                      <a:alpha val="43137"/>
                    </a:srgbClr>
                  </a:outerShdw>
                </a:effectLst>
                <a:latin typeface="Bookman Old Style" pitchFamily="18" charset="0"/>
              </a:rPr>
              <a:t>Nuclotron</a:t>
            </a:r>
            <a:r>
              <a:rPr lang="en-US" sz="2400" b="1" dirty="0" smtClean="0">
                <a:solidFill>
                  <a:srgbClr val="00FFCC"/>
                </a:solidFill>
                <a:effectLst>
                  <a:outerShdw blurRad="38100" dist="38100" dir="2700000" algn="tl">
                    <a:srgbClr val="000000">
                      <a:alpha val="43137"/>
                    </a:srgbClr>
                  </a:outerShdw>
                </a:effectLst>
                <a:latin typeface="Bookman Old Style" pitchFamily="18" charset="0"/>
              </a:rPr>
              <a:t> beam</a:t>
            </a:r>
            <a:endParaRPr lang="ru-RU" sz="2400" b="1" dirty="0">
              <a:solidFill>
                <a:srgbClr val="00FFCC"/>
              </a:solidFill>
              <a:effectLst>
                <a:outerShdw blurRad="38100" dist="38100" dir="2700000" algn="tl">
                  <a:srgbClr val="000000">
                    <a:alpha val="43137"/>
                  </a:srgbClr>
                </a:outerShdw>
              </a:effectLst>
              <a:latin typeface="Bookman Old Style" pitchFamily="18" charset="0"/>
            </a:endParaRPr>
          </a:p>
        </p:txBody>
      </p:sp>
      <p:grpSp>
        <p:nvGrpSpPr>
          <p:cNvPr id="2" name="Group 17"/>
          <p:cNvGrpSpPr>
            <a:grpSpLocks/>
          </p:cNvGrpSpPr>
          <p:nvPr/>
        </p:nvGrpSpPr>
        <p:grpSpPr bwMode="auto">
          <a:xfrm>
            <a:off x="1071563" y="1428750"/>
            <a:ext cx="7059612" cy="4972050"/>
            <a:chOff x="1068388" y="1282700"/>
            <a:chExt cx="7059612" cy="4972050"/>
          </a:xfrm>
        </p:grpSpPr>
        <p:sp>
          <p:nvSpPr>
            <p:cNvPr id="43012" name="AutoShape 2"/>
            <p:cNvSpPr>
              <a:spLocks noChangeAspect="1" noChangeArrowheads="1" noTextEdit="1"/>
            </p:cNvSpPr>
            <p:nvPr/>
          </p:nvSpPr>
          <p:spPr bwMode="auto">
            <a:xfrm>
              <a:off x="1071563" y="1285875"/>
              <a:ext cx="7056437" cy="4968875"/>
            </a:xfrm>
            <a:prstGeom prst="rect">
              <a:avLst/>
            </a:prstGeom>
            <a:noFill/>
            <a:ln w="9525">
              <a:solidFill>
                <a:srgbClr val="FFFF00"/>
              </a:solidFill>
              <a:miter lim="800000"/>
              <a:headEnd/>
              <a:tailEnd/>
            </a:ln>
          </p:spPr>
          <p:txBody>
            <a:bodyPr/>
            <a:lstStyle/>
            <a:p>
              <a:endParaRPr lang="ru-RU"/>
            </a:p>
          </p:txBody>
        </p:sp>
        <p:sp>
          <p:nvSpPr>
            <p:cNvPr id="43013" name="Rectangle 4"/>
            <p:cNvSpPr>
              <a:spLocks noChangeArrowheads="1"/>
            </p:cNvSpPr>
            <p:nvPr/>
          </p:nvSpPr>
          <p:spPr bwMode="auto">
            <a:xfrm>
              <a:off x="1068388" y="1282700"/>
              <a:ext cx="7056437" cy="4968875"/>
            </a:xfrm>
            <a:prstGeom prst="rect">
              <a:avLst/>
            </a:prstGeom>
            <a:solidFill>
              <a:srgbClr val="FFFFFF"/>
            </a:solidFill>
            <a:ln w="9525">
              <a:solidFill>
                <a:srgbClr val="FFFF00"/>
              </a:solidFill>
              <a:miter lim="800000"/>
              <a:headEnd/>
              <a:tailEnd/>
            </a:ln>
          </p:spPr>
          <p:txBody>
            <a:bodyPr/>
            <a:lstStyle/>
            <a:p>
              <a:endParaRPr lang="ru-RU"/>
            </a:p>
          </p:txBody>
        </p:sp>
        <p:pic>
          <p:nvPicPr>
            <p:cNvPr id="43014" name="Picture 5"/>
            <p:cNvPicPr>
              <a:picLocks noChangeAspect="1" noChangeArrowheads="1"/>
            </p:cNvPicPr>
            <p:nvPr/>
          </p:nvPicPr>
          <p:blipFill>
            <a:blip r:embed="rId2" cstate="print"/>
            <a:srcRect/>
            <a:stretch>
              <a:fillRect/>
            </a:stretch>
          </p:blipFill>
          <p:spPr bwMode="auto">
            <a:xfrm>
              <a:off x="1071563" y="1285875"/>
              <a:ext cx="7056437" cy="4968875"/>
            </a:xfrm>
            <a:prstGeom prst="rect">
              <a:avLst/>
            </a:prstGeom>
            <a:noFill/>
            <a:ln w="9525">
              <a:solidFill>
                <a:srgbClr val="FFFF00"/>
              </a:solidFill>
              <a:miter lim="800000"/>
              <a:headEnd/>
              <a:tailEnd/>
            </a:ln>
          </p:spPr>
        </p:pic>
        <p:sp>
          <p:nvSpPr>
            <p:cNvPr id="43015" name="Rectangle 6"/>
            <p:cNvSpPr>
              <a:spLocks noChangeArrowheads="1"/>
            </p:cNvSpPr>
            <p:nvPr/>
          </p:nvSpPr>
          <p:spPr bwMode="auto">
            <a:xfrm>
              <a:off x="2624138" y="1576388"/>
              <a:ext cx="1362075" cy="465138"/>
            </a:xfrm>
            <a:prstGeom prst="rect">
              <a:avLst/>
            </a:prstGeom>
            <a:solidFill>
              <a:srgbClr val="FFFFFF"/>
            </a:solidFill>
            <a:ln w="9525">
              <a:solidFill>
                <a:srgbClr val="FFFF00"/>
              </a:solidFill>
              <a:miter lim="800000"/>
              <a:headEnd/>
              <a:tailEnd/>
            </a:ln>
          </p:spPr>
          <p:txBody>
            <a:bodyPr/>
            <a:lstStyle/>
            <a:p>
              <a:endParaRPr lang="ru-RU"/>
            </a:p>
          </p:txBody>
        </p:sp>
        <p:sp>
          <p:nvSpPr>
            <p:cNvPr id="43016" name="Rectangle 7"/>
            <p:cNvSpPr>
              <a:spLocks noChangeArrowheads="1"/>
            </p:cNvSpPr>
            <p:nvPr/>
          </p:nvSpPr>
          <p:spPr bwMode="auto">
            <a:xfrm>
              <a:off x="2701925" y="1624013"/>
              <a:ext cx="323850" cy="225425"/>
            </a:xfrm>
            <a:prstGeom prst="rect">
              <a:avLst/>
            </a:prstGeom>
            <a:noFill/>
            <a:ln w="9525">
              <a:solidFill>
                <a:srgbClr val="FFFF00"/>
              </a:solidFill>
              <a:miter lim="800000"/>
              <a:headEnd/>
              <a:tailEnd/>
            </a:ln>
          </p:spPr>
          <p:txBody>
            <a:bodyPr wrap="none" lIns="0" tIns="0" rIns="0" bIns="0">
              <a:spAutoFit/>
            </a:bodyPr>
            <a:lstStyle/>
            <a:p>
              <a:r>
                <a:rPr lang="ru-RU" sz="1300">
                  <a:solidFill>
                    <a:srgbClr val="000000"/>
                  </a:solidFill>
                </a:rPr>
                <a:t>90 </a:t>
              </a:r>
              <a:endParaRPr lang="ru-RU"/>
            </a:p>
          </p:txBody>
        </p:sp>
        <p:sp>
          <p:nvSpPr>
            <p:cNvPr id="43017" name="Rectangle 8"/>
            <p:cNvSpPr>
              <a:spLocks noChangeArrowheads="1"/>
            </p:cNvSpPr>
            <p:nvPr/>
          </p:nvSpPr>
          <p:spPr bwMode="auto">
            <a:xfrm>
              <a:off x="2947988" y="1624013"/>
              <a:ext cx="936154" cy="215444"/>
            </a:xfrm>
            <a:prstGeom prst="rect">
              <a:avLst/>
            </a:prstGeom>
            <a:noFill/>
            <a:ln w="9525">
              <a:solidFill>
                <a:srgbClr val="FFFF00"/>
              </a:solidFill>
              <a:miter lim="800000"/>
              <a:headEnd/>
              <a:tailEnd/>
            </a:ln>
          </p:spPr>
          <p:txBody>
            <a:bodyPr wrap="none" lIns="0" tIns="0" rIns="0" bIns="0">
              <a:spAutoFit/>
            </a:bodyPr>
            <a:lstStyle/>
            <a:p>
              <a:r>
                <a:rPr lang="en-US" sz="1400"/>
                <a:t>signal wires</a:t>
              </a:r>
              <a:endParaRPr lang="ru-RU"/>
            </a:p>
          </p:txBody>
        </p:sp>
        <p:sp>
          <p:nvSpPr>
            <p:cNvPr id="43018" name="Rectangle 9"/>
            <p:cNvSpPr>
              <a:spLocks noChangeArrowheads="1"/>
            </p:cNvSpPr>
            <p:nvPr/>
          </p:nvSpPr>
          <p:spPr bwMode="auto">
            <a:xfrm>
              <a:off x="2701925" y="1822450"/>
              <a:ext cx="65" cy="276999"/>
            </a:xfrm>
            <a:prstGeom prst="rect">
              <a:avLst/>
            </a:prstGeom>
            <a:noFill/>
            <a:ln w="9525">
              <a:solidFill>
                <a:srgbClr val="FFFF00"/>
              </a:solidFill>
              <a:miter lim="800000"/>
              <a:headEnd/>
              <a:tailEnd/>
            </a:ln>
          </p:spPr>
          <p:txBody>
            <a:bodyPr wrap="none" lIns="0" tIns="0" rIns="0" bIns="0">
              <a:spAutoFit/>
            </a:bodyPr>
            <a:lstStyle/>
            <a:p>
              <a:endParaRPr lang="ru-RU"/>
            </a:p>
          </p:txBody>
        </p:sp>
        <p:sp>
          <p:nvSpPr>
            <p:cNvPr id="43019" name="Freeform 10"/>
            <p:cNvSpPr>
              <a:spLocks noEditPoints="1"/>
            </p:cNvSpPr>
            <p:nvPr/>
          </p:nvSpPr>
          <p:spPr bwMode="auto">
            <a:xfrm>
              <a:off x="3252788" y="2019300"/>
              <a:ext cx="131762" cy="573088"/>
            </a:xfrm>
            <a:custGeom>
              <a:avLst/>
              <a:gdLst>
                <a:gd name="T0" fmla="*/ 2147483647 w 83"/>
                <a:gd name="T1" fmla="*/ 0 h 361"/>
                <a:gd name="T2" fmla="*/ 2147483647 w 83"/>
                <a:gd name="T3" fmla="*/ 2147483647 h 361"/>
                <a:gd name="T4" fmla="*/ 2147483647 w 83"/>
                <a:gd name="T5" fmla="*/ 2147483647 h 361"/>
                <a:gd name="T6" fmla="*/ 2147483647 w 83"/>
                <a:gd name="T7" fmla="*/ 0 h 361"/>
                <a:gd name="T8" fmla="*/ 2147483647 w 83"/>
                <a:gd name="T9" fmla="*/ 0 h 361"/>
                <a:gd name="T10" fmla="*/ 2147483647 w 83"/>
                <a:gd name="T11" fmla="*/ 2147483647 h 361"/>
                <a:gd name="T12" fmla="*/ 2147483647 w 83"/>
                <a:gd name="T13" fmla="*/ 2147483647 h 361"/>
                <a:gd name="T14" fmla="*/ 0 w 83"/>
                <a:gd name="T15" fmla="*/ 2147483647 h 361"/>
                <a:gd name="T16" fmla="*/ 2147483647 w 83"/>
                <a:gd name="T17" fmla="*/ 2147483647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361"/>
                <a:gd name="T29" fmla="*/ 83 w 83"/>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361">
                  <a:moveTo>
                    <a:pt x="55" y="0"/>
                  </a:moveTo>
                  <a:lnTo>
                    <a:pt x="55" y="296"/>
                  </a:lnTo>
                  <a:lnTo>
                    <a:pt x="28" y="296"/>
                  </a:lnTo>
                  <a:lnTo>
                    <a:pt x="28" y="0"/>
                  </a:lnTo>
                  <a:lnTo>
                    <a:pt x="55" y="0"/>
                  </a:lnTo>
                  <a:close/>
                  <a:moveTo>
                    <a:pt x="83" y="283"/>
                  </a:moveTo>
                  <a:lnTo>
                    <a:pt x="42" y="361"/>
                  </a:lnTo>
                  <a:lnTo>
                    <a:pt x="0" y="283"/>
                  </a:lnTo>
                  <a:lnTo>
                    <a:pt x="83" y="283"/>
                  </a:lnTo>
                  <a:close/>
                </a:path>
              </a:pathLst>
            </a:custGeom>
            <a:solidFill>
              <a:srgbClr val="FFFFFF"/>
            </a:solidFill>
            <a:ln w="4">
              <a:solidFill>
                <a:srgbClr val="FFFF00"/>
              </a:solidFill>
              <a:bevel/>
              <a:headEnd/>
              <a:tailEnd/>
            </a:ln>
          </p:spPr>
          <p:txBody>
            <a:bodyPr/>
            <a:lstStyle/>
            <a:p>
              <a:endParaRPr lang="ru-RU"/>
            </a:p>
          </p:txBody>
        </p:sp>
        <p:sp>
          <p:nvSpPr>
            <p:cNvPr id="43020" name="Rectangle 11"/>
            <p:cNvSpPr>
              <a:spLocks noChangeArrowheads="1"/>
            </p:cNvSpPr>
            <p:nvPr/>
          </p:nvSpPr>
          <p:spPr bwMode="auto">
            <a:xfrm>
              <a:off x="4457700" y="1576388"/>
              <a:ext cx="1362075" cy="465138"/>
            </a:xfrm>
            <a:prstGeom prst="rect">
              <a:avLst/>
            </a:prstGeom>
            <a:solidFill>
              <a:srgbClr val="FFFFFF"/>
            </a:solidFill>
            <a:ln w="9525">
              <a:solidFill>
                <a:srgbClr val="FFFF00"/>
              </a:solidFill>
              <a:miter lim="800000"/>
              <a:headEnd/>
              <a:tailEnd/>
            </a:ln>
          </p:spPr>
          <p:txBody>
            <a:bodyPr/>
            <a:lstStyle/>
            <a:p>
              <a:endParaRPr lang="ru-RU"/>
            </a:p>
          </p:txBody>
        </p:sp>
        <p:sp>
          <p:nvSpPr>
            <p:cNvPr id="43021" name="Rectangle 12"/>
            <p:cNvSpPr>
              <a:spLocks noChangeArrowheads="1"/>
            </p:cNvSpPr>
            <p:nvPr/>
          </p:nvSpPr>
          <p:spPr bwMode="auto">
            <a:xfrm>
              <a:off x="4529138" y="1624013"/>
              <a:ext cx="323850" cy="225425"/>
            </a:xfrm>
            <a:prstGeom prst="rect">
              <a:avLst/>
            </a:prstGeom>
            <a:noFill/>
            <a:ln w="9525">
              <a:solidFill>
                <a:srgbClr val="FFFF00"/>
              </a:solidFill>
              <a:miter lim="800000"/>
              <a:headEnd/>
              <a:tailEnd/>
            </a:ln>
          </p:spPr>
          <p:txBody>
            <a:bodyPr wrap="none" lIns="0" tIns="0" rIns="0" bIns="0">
              <a:spAutoFit/>
            </a:bodyPr>
            <a:lstStyle/>
            <a:p>
              <a:r>
                <a:rPr lang="ru-RU" sz="1300">
                  <a:solidFill>
                    <a:srgbClr val="000000"/>
                  </a:solidFill>
                </a:rPr>
                <a:t>96 </a:t>
              </a:r>
              <a:endParaRPr lang="ru-RU"/>
            </a:p>
          </p:txBody>
        </p:sp>
        <p:sp>
          <p:nvSpPr>
            <p:cNvPr id="43022" name="Rectangle 13"/>
            <p:cNvSpPr>
              <a:spLocks noChangeArrowheads="1"/>
            </p:cNvSpPr>
            <p:nvPr/>
          </p:nvSpPr>
          <p:spPr bwMode="auto">
            <a:xfrm>
              <a:off x="4776788" y="1624013"/>
              <a:ext cx="936154" cy="215444"/>
            </a:xfrm>
            <a:prstGeom prst="rect">
              <a:avLst/>
            </a:prstGeom>
            <a:noFill/>
            <a:ln w="9525">
              <a:solidFill>
                <a:srgbClr val="FFFF00"/>
              </a:solidFill>
              <a:miter lim="800000"/>
              <a:headEnd/>
              <a:tailEnd/>
            </a:ln>
          </p:spPr>
          <p:txBody>
            <a:bodyPr wrap="none" lIns="0" tIns="0" rIns="0" bIns="0">
              <a:spAutoFit/>
            </a:bodyPr>
            <a:lstStyle/>
            <a:p>
              <a:r>
                <a:rPr lang="en-US" sz="1400"/>
                <a:t>signal wires</a:t>
              </a:r>
              <a:endParaRPr lang="ru-RU"/>
            </a:p>
          </p:txBody>
        </p:sp>
        <p:sp>
          <p:nvSpPr>
            <p:cNvPr id="43023" name="Rectangle 14"/>
            <p:cNvSpPr>
              <a:spLocks noChangeArrowheads="1"/>
            </p:cNvSpPr>
            <p:nvPr/>
          </p:nvSpPr>
          <p:spPr bwMode="auto">
            <a:xfrm>
              <a:off x="4529138" y="1822450"/>
              <a:ext cx="65" cy="276999"/>
            </a:xfrm>
            <a:prstGeom prst="rect">
              <a:avLst/>
            </a:prstGeom>
            <a:noFill/>
            <a:ln w="9525">
              <a:solidFill>
                <a:srgbClr val="FFFF00"/>
              </a:solidFill>
              <a:miter lim="800000"/>
              <a:headEnd/>
              <a:tailEnd/>
            </a:ln>
          </p:spPr>
          <p:txBody>
            <a:bodyPr wrap="none" lIns="0" tIns="0" rIns="0" bIns="0">
              <a:spAutoFit/>
            </a:bodyPr>
            <a:lstStyle/>
            <a:p>
              <a:endParaRPr lang="ru-RU"/>
            </a:p>
          </p:txBody>
        </p:sp>
        <p:sp>
          <p:nvSpPr>
            <p:cNvPr id="43024" name="Freeform 15"/>
            <p:cNvSpPr>
              <a:spLocks noEditPoints="1"/>
            </p:cNvSpPr>
            <p:nvPr/>
          </p:nvSpPr>
          <p:spPr bwMode="auto">
            <a:xfrm>
              <a:off x="5030788" y="1993900"/>
              <a:ext cx="131762" cy="573088"/>
            </a:xfrm>
            <a:custGeom>
              <a:avLst/>
              <a:gdLst>
                <a:gd name="T0" fmla="*/ 2147483647 w 83"/>
                <a:gd name="T1" fmla="*/ 0 h 361"/>
                <a:gd name="T2" fmla="*/ 2147483647 w 83"/>
                <a:gd name="T3" fmla="*/ 2147483647 h 361"/>
                <a:gd name="T4" fmla="*/ 2147483647 w 83"/>
                <a:gd name="T5" fmla="*/ 2147483647 h 361"/>
                <a:gd name="T6" fmla="*/ 2147483647 w 83"/>
                <a:gd name="T7" fmla="*/ 0 h 361"/>
                <a:gd name="T8" fmla="*/ 2147483647 w 83"/>
                <a:gd name="T9" fmla="*/ 0 h 361"/>
                <a:gd name="T10" fmla="*/ 2147483647 w 83"/>
                <a:gd name="T11" fmla="*/ 2147483647 h 361"/>
                <a:gd name="T12" fmla="*/ 2147483647 w 83"/>
                <a:gd name="T13" fmla="*/ 2147483647 h 361"/>
                <a:gd name="T14" fmla="*/ 0 w 83"/>
                <a:gd name="T15" fmla="*/ 2147483647 h 361"/>
                <a:gd name="T16" fmla="*/ 2147483647 w 83"/>
                <a:gd name="T17" fmla="*/ 2147483647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361"/>
                <a:gd name="T29" fmla="*/ 83 w 83"/>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361">
                  <a:moveTo>
                    <a:pt x="55" y="0"/>
                  </a:moveTo>
                  <a:lnTo>
                    <a:pt x="55" y="296"/>
                  </a:lnTo>
                  <a:lnTo>
                    <a:pt x="28" y="296"/>
                  </a:lnTo>
                  <a:lnTo>
                    <a:pt x="28" y="0"/>
                  </a:lnTo>
                  <a:lnTo>
                    <a:pt x="55" y="0"/>
                  </a:lnTo>
                  <a:close/>
                  <a:moveTo>
                    <a:pt x="83" y="283"/>
                  </a:moveTo>
                  <a:lnTo>
                    <a:pt x="41" y="361"/>
                  </a:lnTo>
                  <a:lnTo>
                    <a:pt x="0" y="283"/>
                  </a:lnTo>
                  <a:lnTo>
                    <a:pt x="83" y="283"/>
                  </a:lnTo>
                  <a:close/>
                </a:path>
              </a:pathLst>
            </a:custGeom>
            <a:solidFill>
              <a:srgbClr val="FFFFFF"/>
            </a:solidFill>
            <a:ln w="4">
              <a:solidFill>
                <a:srgbClr val="FFFF00"/>
              </a:solidFill>
              <a:bevel/>
              <a:headEnd/>
              <a:tailEnd/>
            </a:ln>
          </p:spPr>
          <p:txBody>
            <a:bodyPr/>
            <a:lstStyle/>
            <a:p>
              <a:endParaRPr lang="ru-RU"/>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cstate="print"/>
          <a:srcRect/>
          <a:stretch>
            <a:fillRect/>
          </a:stretch>
        </p:blipFill>
        <p:spPr bwMode="auto">
          <a:xfrm>
            <a:off x="157163" y="0"/>
            <a:ext cx="3216275" cy="3429000"/>
          </a:xfrm>
          <a:prstGeom prst="rect">
            <a:avLst/>
          </a:prstGeom>
          <a:noFill/>
          <a:ln w="9525">
            <a:noFill/>
            <a:miter lim="800000"/>
            <a:headEnd/>
            <a:tailEnd/>
          </a:ln>
        </p:spPr>
      </p:pic>
      <p:pic>
        <p:nvPicPr>
          <p:cNvPr id="44035" name="Picture 5"/>
          <p:cNvPicPr>
            <a:picLocks noChangeAspect="1" noChangeArrowheads="1"/>
          </p:cNvPicPr>
          <p:nvPr/>
        </p:nvPicPr>
        <p:blipFill>
          <a:blip r:embed="rId3" cstate="print"/>
          <a:srcRect/>
          <a:stretch>
            <a:fillRect/>
          </a:stretch>
        </p:blipFill>
        <p:spPr bwMode="auto">
          <a:xfrm>
            <a:off x="3430588" y="0"/>
            <a:ext cx="3459162" cy="3392488"/>
          </a:xfrm>
          <a:prstGeom prst="rect">
            <a:avLst/>
          </a:prstGeom>
          <a:noFill/>
          <a:ln w="9525">
            <a:noFill/>
            <a:miter lim="800000"/>
            <a:headEnd/>
            <a:tailEnd/>
          </a:ln>
        </p:spPr>
      </p:pic>
      <p:pic>
        <p:nvPicPr>
          <p:cNvPr id="44036" name="Picture 6"/>
          <p:cNvPicPr>
            <a:picLocks noChangeAspect="1" noChangeArrowheads="1"/>
          </p:cNvPicPr>
          <p:nvPr/>
        </p:nvPicPr>
        <p:blipFill>
          <a:blip r:embed="rId4" cstate="print">
            <a:lum contrast="20000"/>
          </a:blip>
          <a:srcRect/>
          <a:stretch>
            <a:fillRect/>
          </a:stretch>
        </p:blipFill>
        <p:spPr bwMode="auto">
          <a:xfrm>
            <a:off x="157163" y="3465513"/>
            <a:ext cx="3216275" cy="3392487"/>
          </a:xfrm>
          <a:prstGeom prst="rect">
            <a:avLst/>
          </a:prstGeom>
          <a:noFill/>
          <a:ln w="9525">
            <a:noFill/>
            <a:miter lim="800000"/>
            <a:headEnd/>
            <a:tailEnd/>
          </a:ln>
        </p:spPr>
      </p:pic>
      <p:pic>
        <p:nvPicPr>
          <p:cNvPr id="44037" name="Picture 7"/>
          <p:cNvPicPr>
            <a:picLocks noChangeAspect="1" noChangeArrowheads="1"/>
          </p:cNvPicPr>
          <p:nvPr/>
        </p:nvPicPr>
        <p:blipFill>
          <a:blip r:embed="rId5" cstate="print"/>
          <a:srcRect/>
          <a:stretch>
            <a:fillRect/>
          </a:stretch>
        </p:blipFill>
        <p:spPr bwMode="auto">
          <a:xfrm>
            <a:off x="3429000" y="3465513"/>
            <a:ext cx="3460750" cy="3392487"/>
          </a:xfrm>
          <a:prstGeom prst="rect">
            <a:avLst/>
          </a:prstGeom>
          <a:noFill/>
          <a:ln w="9525">
            <a:noFill/>
            <a:miter lim="800000"/>
            <a:headEnd/>
            <a:tailEnd/>
          </a:ln>
        </p:spPr>
      </p:pic>
      <p:sp>
        <p:nvSpPr>
          <p:cNvPr id="15368" name="Text Box 8"/>
          <p:cNvSpPr txBox="1">
            <a:spLocks noChangeArrowheads="1"/>
          </p:cNvSpPr>
          <p:nvPr/>
        </p:nvSpPr>
        <p:spPr bwMode="auto">
          <a:xfrm>
            <a:off x="7000875" y="571500"/>
            <a:ext cx="2143125" cy="2586038"/>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dirty="0">
                <a:solidFill>
                  <a:srgbClr val="00FFCC"/>
                </a:solidFill>
                <a:effectLst>
                  <a:outerShdw blurRad="38100" dist="38100" dir="2700000" algn="tl">
                    <a:srgbClr val="000000">
                      <a:alpha val="43137"/>
                    </a:srgbClr>
                  </a:outerShdw>
                </a:effectLst>
              </a:rPr>
              <a:t>Examples of the radiation dose distribution in the plane of the pad camera on the results of the beam reset at different stages of the session</a:t>
            </a:r>
            <a:endParaRPr lang="ru-RU" b="1" dirty="0">
              <a:solidFill>
                <a:srgbClr val="00FFCC"/>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0" y="1719263"/>
            <a:ext cx="9144000" cy="0"/>
          </a:xfrm>
          <a:prstGeom prst="rect">
            <a:avLst/>
          </a:prstGeom>
          <a:noFill/>
          <a:ln w="9525">
            <a:noFill/>
            <a:miter lim="800000"/>
            <a:headEnd/>
            <a:tailEnd/>
          </a:ln>
          <a:effectLst/>
        </p:spPr>
        <p:txBody>
          <a:bodyPr wrap="none" anchor="ctr">
            <a:spAutoFit/>
          </a:bodyPr>
          <a:lstStyle/>
          <a:p>
            <a:endParaRPr lang="ru-RU"/>
          </a:p>
        </p:txBody>
      </p:sp>
      <p:graphicFrame>
        <p:nvGraphicFramePr>
          <p:cNvPr id="17412" name="Object 4"/>
          <p:cNvGraphicFramePr>
            <a:graphicFrameLocks noChangeAspect="1"/>
          </p:cNvGraphicFramePr>
          <p:nvPr/>
        </p:nvGraphicFramePr>
        <p:xfrm>
          <a:off x="0" y="0"/>
          <a:ext cx="9144000" cy="6858000"/>
        </p:xfrm>
        <a:graphic>
          <a:graphicData uri="http://schemas.openxmlformats.org/presentationml/2006/ole">
            <p:oleObj spid="_x0000_s10242" name="Microsoft Office PowerPoint 2007 Template" r:id="rId3" imgW="4570530" imgH="3427618" progId="PowerPoint.Slide.12">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50" y="142875"/>
            <a:ext cx="6715125" cy="714375"/>
          </a:xfrm>
        </p:spPr>
        <p:txBody>
          <a:bodyPr rtlCol="0">
            <a:noAutofit/>
            <a:scene3d>
              <a:camera prst="orthographicFront"/>
              <a:lightRig rig="threePt" dir="t"/>
            </a:scene3d>
            <a:sp3d extrusionH="57150">
              <a:bevelT w="38100" h="38100"/>
            </a:sp3d>
          </a:bodyPr>
          <a:lstStyle/>
          <a:p>
            <a:pPr eaLnBrk="1" fontAlgn="auto" hangingPunct="1">
              <a:spcAft>
                <a:spcPts val="0"/>
              </a:spcAft>
              <a:defRPr/>
            </a:pPr>
            <a:r>
              <a:rPr lang="en-US" sz="2000" b="1" dirty="0" smtClean="0">
                <a:solidFill>
                  <a:srgbClr val="00FFCC"/>
                </a:solidFill>
                <a:effectLst>
                  <a:outerShdw blurRad="38100" dist="38100" dir="2700000" algn="tl">
                    <a:srgbClr val="000000">
                      <a:alpha val="43137"/>
                    </a:srgbClr>
                  </a:outerShdw>
                </a:effectLst>
                <a:latin typeface="Bookman Old Style" pitchFamily="18" charset="0"/>
              </a:rPr>
              <a:t>Comparison of beam monitoring</a:t>
            </a:r>
            <a:r>
              <a:rPr lang="ru-RU" sz="2000" b="1" dirty="0" smtClean="0">
                <a:effectLst>
                  <a:outerShdw blurRad="38100" dist="38100" dir="2700000" algn="tl">
                    <a:srgbClr val="000000">
                      <a:alpha val="43137"/>
                    </a:srgbClr>
                  </a:outerShdw>
                </a:effectLst>
                <a:latin typeface="Bookman Old Style" pitchFamily="18" charset="0"/>
              </a:rPr>
              <a:t/>
            </a:r>
            <a:br>
              <a:rPr lang="ru-RU" sz="2000" b="1" dirty="0" smtClean="0">
                <a:effectLst>
                  <a:outerShdw blurRad="38100" dist="38100" dir="2700000" algn="tl">
                    <a:srgbClr val="000000">
                      <a:alpha val="43137"/>
                    </a:srgbClr>
                  </a:outerShdw>
                </a:effectLst>
                <a:latin typeface="Bookman Old Style" pitchFamily="18" charset="0"/>
              </a:rPr>
            </a:br>
            <a:r>
              <a:rPr lang="ru-RU" sz="2000" b="1" dirty="0" smtClean="0">
                <a:effectLst>
                  <a:outerShdw blurRad="38100" dist="38100" dir="2700000" algn="tl">
                    <a:srgbClr val="000000">
                      <a:alpha val="43137"/>
                    </a:srgbClr>
                  </a:outerShdw>
                </a:effectLst>
                <a:latin typeface="Bookman Old Style" pitchFamily="18" charset="0"/>
              </a:rPr>
              <a:t> </a:t>
            </a:r>
            <a:r>
              <a:rPr lang="en-US" sz="2000" b="1" dirty="0" smtClean="0">
                <a:solidFill>
                  <a:srgbClr val="00FFCC"/>
                </a:solidFill>
                <a:effectLst>
                  <a:outerShdw blurRad="38100" dist="38100" dir="2700000" algn="tl">
                    <a:srgbClr val="000000">
                      <a:alpha val="43137"/>
                    </a:srgbClr>
                  </a:outerShdw>
                </a:effectLst>
                <a:latin typeface="Bookman Old Style" pitchFamily="18" charset="0"/>
              </a:rPr>
              <a:t>Progress irradiation // Quinta 1 </a:t>
            </a:r>
            <a:r>
              <a:rPr lang="en-US" sz="2000" b="1" dirty="0" err="1" smtClean="0">
                <a:solidFill>
                  <a:srgbClr val="00FFCC"/>
                </a:solidFill>
                <a:effectLst>
                  <a:outerShdw blurRad="38100" dist="38100" dir="2700000" algn="tl">
                    <a:srgbClr val="000000">
                      <a:alpha val="43137"/>
                    </a:srgbClr>
                  </a:outerShdw>
                </a:effectLst>
                <a:latin typeface="Bookman Old Style" pitchFamily="18" charset="0"/>
              </a:rPr>
              <a:t>GeV</a:t>
            </a:r>
            <a:r>
              <a:rPr lang="en-US" sz="2000" b="1" dirty="0" smtClean="0">
                <a:solidFill>
                  <a:srgbClr val="00FFCC"/>
                </a:solidFill>
                <a:effectLst>
                  <a:outerShdw blurRad="38100" dist="38100" dir="2700000" algn="tl">
                    <a:srgbClr val="000000">
                      <a:alpha val="43137"/>
                    </a:srgbClr>
                  </a:outerShdw>
                </a:effectLst>
                <a:latin typeface="Bookman Old Style" pitchFamily="18" charset="0"/>
              </a:rPr>
              <a:t> and 4 </a:t>
            </a:r>
            <a:r>
              <a:rPr lang="en-US" sz="2000" b="1" dirty="0" err="1" smtClean="0">
                <a:solidFill>
                  <a:srgbClr val="00FFCC"/>
                </a:solidFill>
                <a:effectLst>
                  <a:outerShdw blurRad="38100" dist="38100" dir="2700000" algn="tl">
                    <a:srgbClr val="000000">
                      <a:alpha val="43137"/>
                    </a:srgbClr>
                  </a:outerShdw>
                </a:effectLst>
                <a:latin typeface="Bookman Old Style" pitchFamily="18" charset="0"/>
              </a:rPr>
              <a:t>GeV</a:t>
            </a:r>
            <a:endParaRPr lang="ru-RU" sz="2000" b="1" dirty="0">
              <a:solidFill>
                <a:srgbClr val="00FFCC"/>
              </a:solidFill>
              <a:effectLst>
                <a:outerShdw blurRad="38100" dist="38100" dir="2700000" algn="tl">
                  <a:srgbClr val="000000">
                    <a:alpha val="43137"/>
                  </a:srgbClr>
                </a:outerShdw>
              </a:effectLst>
              <a:latin typeface="Bookman Old Style" pitchFamily="18" charset="0"/>
            </a:endParaRPr>
          </a:p>
        </p:txBody>
      </p:sp>
      <p:pic>
        <p:nvPicPr>
          <p:cNvPr id="45059" name="Picture 3"/>
          <p:cNvPicPr>
            <a:picLocks noChangeAspect="1" noChangeArrowheads="1"/>
          </p:cNvPicPr>
          <p:nvPr/>
        </p:nvPicPr>
        <p:blipFill>
          <a:blip r:embed="rId2" cstate="print"/>
          <a:srcRect/>
          <a:stretch>
            <a:fillRect/>
          </a:stretch>
        </p:blipFill>
        <p:spPr bwMode="auto">
          <a:xfrm>
            <a:off x="1714500" y="928688"/>
            <a:ext cx="6559550" cy="60134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46" name="Rectangle 93"/>
          <p:cNvSpPr>
            <a:spLocks noChangeArrowheads="1"/>
          </p:cNvSpPr>
          <p:nvPr/>
        </p:nvSpPr>
        <p:spPr bwMode="auto">
          <a:xfrm>
            <a:off x="428625" y="4786313"/>
            <a:ext cx="3571875" cy="86836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fontAlgn="auto">
              <a:lnSpc>
                <a:spcPct val="90000"/>
              </a:lnSpc>
              <a:spcBef>
                <a:spcPts val="0"/>
              </a:spcBef>
              <a:spcAft>
                <a:spcPts val="0"/>
              </a:spcAft>
              <a:defRPr/>
            </a:pPr>
            <a:r>
              <a:rPr lang="en-US" sz="2800" b="1" dirty="0">
                <a:solidFill>
                  <a:srgbClr val="00B0F0"/>
                </a:solidFill>
                <a:effectLst>
                  <a:outerShdw blurRad="38100" dist="38100" dir="2700000" algn="tl">
                    <a:srgbClr val="000000">
                      <a:alpha val="43137"/>
                    </a:srgbClr>
                  </a:outerShdw>
                </a:effectLst>
                <a:latin typeface="Tahoma" pitchFamily="34" charset="0"/>
                <a:cs typeface="Tahoma" pitchFamily="34" charset="0"/>
              </a:rPr>
              <a:t>Beam scanning system</a:t>
            </a:r>
            <a:endParaRPr lang="ru-RU" sz="2800" b="1" dirty="0">
              <a:solidFill>
                <a:srgbClr val="00B0F0"/>
              </a:solidFill>
              <a:effectLst>
                <a:outerShdw blurRad="38100" dist="38100" dir="2700000" algn="tl">
                  <a:srgbClr val="000000">
                    <a:alpha val="43137"/>
                  </a:srgbClr>
                </a:outerShdw>
              </a:effectLst>
              <a:latin typeface="Tahoma" pitchFamily="34" charset="0"/>
              <a:cs typeface="Tahoma" pitchFamily="34" charset="0"/>
            </a:endParaRPr>
          </a:p>
        </p:txBody>
      </p:sp>
      <p:grpSp>
        <p:nvGrpSpPr>
          <p:cNvPr id="2" name="Group 1076"/>
          <p:cNvGrpSpPr>
            <a:grpSpLocks/>
          </p:cNvGrpSpPr>
          <p:nvPr/>
        </p:nvGrpSpPr>
        <p:grpSpPr bwMode="auto">
          <a:xfrm>
            <a:off x="571500" y="1000125"/>
            <a:ext cx="3148013" cy="3357563"/>
            <a:chOff x="0" y="624"/>
            <a:chExt cx="2208" cy="2234"/>
          </a:xfrm>
        </p:grpSpPr>
        <p:pic>
          <p:nvPicPr>
            <p:cNvPr id="46125" name="Picture 1072"/>
            <p:cNvPicPr>
              <a:picLocks noChangeAspect="1" noChangeArrowheads="1"/>
            </p:cNvPicPr>
            <p:nvPr/>
          </p:nvPicPr>
          <p:blipFill>
            <a:blip r:embed="rId3" cstate="print"/>
            <a:srcRect/>
            <a:stretch>
              <a:fillRect/>
            </a:stretch>
          </p:blipFill>
          <p:spPr bwMode="auto">
            <a:xfrm>
              <a:off x="0" y="1200"/>
              <a:ext cx="2208" cy="1658"/>
            </a:xfrm>
            <a:prstGeom prst="rect">
              <a:avLst/>
            </a:prstGeom>
            <a:noFill/>
            <a:ln w="9525">
              <a:noFill/>
              <a:miter lim="800000"/>
              <a:headEnd/>
              <a:tailEnd/>
            </a:ln>
          </p:spPr>
        </p:pic>
        <p:sp>
          <p:nvSpPr>
            <p:cNvPr id="46126" name="Text Box 1074"/>
            <p:cNvSpPr txBox="1">
              <a:spLocks noChangeArrowheads="1"/>
            </p:cNvSpPr>
            <p:nvPr/>
          </p:nvSpPr>
          <p:spPr bwMode="auto">
            <a:xfrm>
              <a:off x="0" y="624"/>
              <a:ext cx="2175" cy="386"/>
            </a:xfrm>
            <a:prstGeom prst="rect">
              <a:avLst/>
            </a:prstGeom>
            <a:noFill/>
            <a:ln w="9525">
              <a:noFill/>
              <a:miter lim="800000"/>
              <a:headEnd/>
              <a:tailEnd/>
            </a:ln>
          </p:spPr>
          <p:txBody>
            <a:bodyPr wrap="none">
              <a:spAutoFit/>
            </a:bodyPr>
            <a:lstStyle/>
            <a:p>
              <a:r>
                <a:rPr lang="en-US" sz="1600">
                  <a:latin typeface="Times New Roman" pitchFamily="18" charset="0"/>
                </a:rPr>
                <a:t>Example of LPP beam scanning system</a:t>
              </a:r>
            </a:p>
            <a:p>
              <a:r>
                <a:rPr lang="en-US" sz="1600">
                  <a:latin typeface="Times New Roman" pitchFamily="18" charset="0"/>
                </a:rPr>
                <a:t>for ions in the range (5-10) MeV/nucl</a:t>
              </a:r>
              <a:r>
                <a:rPr lang="en-US">
                  <a:latin typeface="Calibri" pitchFamily="34" charset="0"/>
                </a:rPr>
                <a:t>   </a:t>
              </a:r>
              <a:endParaRPr lang="ru-RU">
                <a:latin typeface="Calibri" pitchFamily="34" charset="0"/>
              </a:endParaRPr>
            </a:p>
          </p:txBody>
        </p:sp>
      </p:grpSp>
      <p:grpSp>
        <p:nvGrpSpPr>
          <p:cNvPr id="3" name="Group 52"/>
          <p:cNvGrpSpPr>
            <a:grpSpLocks/>
          </p:cNvGrpSpPr>
          <p:nvPr/>
        </p:nvGrpSpPr>
        <p:grpSpPr bwMode="auto">
          <a:xfrm>
            <a:off x="4000500" y="214313"/>
            <a:ext cx="4783138" cy="6429375"/>
            <a:chOff x="4143372" y="428571"/>
            <a:chExt cx="4782546" cy="6429873"/>
          </a:xfrm>
        </p:grpSpPr>
        <p:grpSp>
          <p:nvGrpSpPr>
            <p:cNvPr id="4" name="Group 50"/>
            <p:cNvGrpSpPr>
              <a:grpSpLocks/>
            </p:cNvGrpSpPr>
            <p:nvPr/>
          </p:nvGrpSpPr>
          <p:grpSpPr bwMode="auto">
            <a:xfrm>
              <a:off x="4143372" y="428571"/>
              <a:ext cx="4782546" cy="6429873"/>
              <a:chOff x="4143372" y="428571"/>
              <a:chExt cx="4782546" cy="6429873"/>
            </a:xfrm>
          </p:grpSpPr>
          <p:grpSp>
            <p:nvGrpSpPr>
              <p:cNvPr id="5" name="Group 1050"/>
              <p:cNvGrpSpPr>
                <a:grpSpLocks/>
              </p:cNvGrpSpPr>
              <p:nvPr/>
            </p:nvGrpSpPr>
            <p:grpSpPr bwMode="auto">
              <a:xfrm>
                <a:off x="4143372" y="2643182"/>
                <a:ext cx="2071702" cy="483817"/>
                <a:chOff x="0" y="1661"/>
                <a:chExt cx="1706" cy="346"/>
              </a:xfrm>
            </p:grpSpPr>
            <p:sp>
              <p:nvSpPr>
                <p:cNvPr id="46123" name="Rectangle 1032"/>
                <p:cNvSpPr>
                  <a:spLocks noChangeArrowheads="1"/>
                </p:cNvSpPr>
                <p:nvPr/>
              </p:nvSpPr>
              <p:spPr bwMode="auto">
                <a:xfrm>
                  <a:off x="43" y="1661"/>
                  <a:ext cx="1620" cy="346"/>
                </a:xfrm>
                <a:prstGeom prst="rect">
                  <a:avLst/>
                </a:prstGeom>
                <a:noFill/>
                <a:ln w="9525">
                  <a:noFill/>
                  <a:miter lim="800000"/>
                  <a:headEnd/>
                  <a:tailEnd/>
                </a:ln>
              </p:spPr>
              <p:txBody>
                <a:bodyPr anchor="ctr"/>
                <a:lstStyle/>
                <a:p>
                  <a:pPr eaLnBrk="0" hangingPunct="0"/>
                  <a:r>
                    <a:rPr lang="en-US" sz="1100">
                      <a:latin typeface="Calibri" pitchFamily="34" charset="0"/>
                      <a:ea typeface="Calibri" pitchFamily="34" charset="0"/>
                      <a:cs typeface="Calibri" pitchFamily="34" charset="0"/>
                    </a:rPr>
                    <a:t> </a:t>
                  </a:r>
                </a:p>
                <a:p>
                  <a:pPr eaLnBrk="0" hangingPunct="0"/>
                  <a:endParaRPr lang="en-US">
                    <a:latin typeface="Calibri" pitchFamily="34" charset="0"/>
                  </a:endParaRPr>
                </a:p>
              </p:txBody>
            </p:sp>
            <p:sp>
              <p:nvSpPr>
                <p:cNvPr id="46124" name="Rectangle 1049"/>
                <p:cNvSpPr>
                  <a:spLocks noChangeArrowheads="1"/>
                </p:cNvSpPr>
                <p:nvPr/>
              </p:nvSpPr>
              <p:spPr bwMode="auto">
                <a:xfrm>
                  <a:off x="0" y="1661"/>
                  <a:ext cx="1706" cy="346"/>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6" name="Group 49"/>
              <p:cNvGrpSpPr>
                <a:grpSpLocks/>
              </p:cNvGrpSpPr>
              <p:nvPr/>
            </p:nvGrpSpPr>
            <p:grpSpPr bwMode="auto">
              <a:xfrm>
                <a:off x="4143372" y="428571"/>
                <a:ext cx="4782546" cy="6429873"/>
                <a:chOff x="3932858" y="450219"/>
                <a:chExt cx="5005253" cy="6575579"/>
              </a:xfrm>
            </p:grpSpPr>
            <p:sp>
              <p:nvSpPr>
                <p:cNvPr id="46089" name="Rectangle 1028"/>
                <p:cNvSpPr>
                  <a:spLocks noChangeArrowheads="1"/>
                </p:cNvSpPr>
                <p:nvPr/>
              </p:nvSpPr>
              <p:spPr bwMode="auto">
                <a:xfrm>
                  <a:off x="3987332" y="450219"/>
                  <a:ext cx="4430844" cy="378241"/>
                </a:xfrm>
                <a:prstGeom prst="rect">
                  <a:avLst/>
                </a:prstGeom>
                <a:noFill/>
                <a:ln w="9525">
                  <a:noFill/>
                  <a:miter lim="800000"/>
                  <a:headEnd/>
                  <a:tailEnd/>
                </a:ln>
              </p:spPr>
              <p:txBody>
                <a:bodyPr bIns="0" anchor="ctr">
                  <a:scene3d>
                    <a:camera prst="orthographicFront"/>
                    <a:lightRig rig="threePt" dir="t"/>
                  </a:scene3d>
                  <a:sp3d extrusionH="57150">
                    <a:bevelT w="38100" h="38100"/>
                  </a:sp3d>
                </a:bodyPr>
                <a:lstStyle/>
                <a:p>
                  <a:pPr algn="ctr" eaLnBrk="0" hangingPunct="0"/>
                  <a:r>
                    <a:rPr lang="en-US" sz="1600" b="1" dirty="0">
                      <a:solidFill>
                        <a:srgbClr val="00FFCC"/>
                      </a:solidFill>
                      <a:latin typeface="Bookman Old Style" pitchFamily="18" charset="0"/>
                      <a:cs typeface="Arial" pitchFamily="34" charset="0"/>
                    </a:rPr>
                    <a:t>The main parameters</a:t>
                  </a:r>
                </a:p>
                <a:p>
                  <a:pPr algn="ctr" eaLnBrk="0" hangingPunct="0"/>
                  <a:r>
                    <a:rPr lang="en-US" sz="1600" b="1" dirty="0">
                      <a:solidFill>
                        <a:srgbClr val="00FFCC"/>
                      </a:solidFill>
                      <a:latin typeface="Calibri" pitchFamily="34" charset="0"/>
                    </a:rPr>
                    <a:t> </a:t>
                  </a:r>
                </a:p>
              </p:txBody>
            </p:sp>
            <p:grpSp>
              <p:nvGrpSpPr>
                <p:cNvPr id="7" name="Group 1044"/>
                <p:cNvGrpSpPr>
                  <a:grpSpLocks/>
                </p:cNvGrpSpPr>
                <p:nvPr/>
              </p:nvGrpSpPr>
              <p:grpSpPr bwMode="auto">
                <a:xfrm>
                  <a:off x="3932858" y="828461"/>
                  <a:ext cx="2161215" cy="1436071"/>
                  <a:chOff x="0" y="317"/>
                  <a:chExt cx="1706" cy="1027"/>
                </a:xfrm>
              </p:grpSpPr>
              <p:sp>
                <p:nvSpPr>
                  <p:cNvPr id="46121" name="Rectangle 1029"/>
                  <p:cNvSpPr>
                    <a:spLocks noChangeArrowheads="1"/>
                  </p:cNvSpPr>
                  <p:nvPr/>
                </p:nvSpPr>
                <p:spPr bwMode="auto">
                  <a:xfrm>
                    <a:off x="43" y="317"/>
                    <a:ext cx="1620" cy="1027"/>
                  </a:xfrm>
                  <a:prstGeom prst="rect">
                    <a:avLst/>
                  </a:prstGeom>
                  <a:noFill/>
                  <a:ln w="9525">
                    <a:noFill/>
                    <a:miter lim="800000"/>
                    <a:headEnd/>
                    <a:tailEnd/>
                  </a:ln>
                </p:spPr>
                <p:txBody>
                  <a:bodyPr/>
                  <a:lstStyle/>
                  <a:p>
                    <a:pPr eaLnBrk="0" hangingPunct="0"/>
                    <a:r>
                      <a:rPr lang="en-US" sz="1200">
                        <a:latin typeface="Calibri" pitchFamily="34" charset="0"/>
                        <a:ea typeface="Calibri" pitchFamily="34" charset="0"/>
                        <a:cs typeface="Calibri" pitchFamily="34" charset="0"/>
                      </a:rPr>
                      <a:t>Ion </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Carbon range in substance</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Irradiation area</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Interval of dozes</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ea typeface="Calibri" pitchFamily="34" charset="0"/>
                        <a:cs typeface="Calibri" pitchFamily="34" charset="0"/>
                      </a:rPr>
                      <a:t> </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Time of an irradiation</a:t>
                    </a:r>
                    <a:endParaRPr lang="en-US">
                      <a:latin typeface="Calibri" pitchFamily="34" charset="0"/>
                    </a:endParaRPr>
                  </a:p>
                </p:txBody>
              </p:sp>
              <p:sp>
                <p:nvSpPr>
                  <p:cNvPr id="46122" name="Rectangle 1043"/>
                  <p:cNvSpPr>
                    <a:spLocks noChangeArrowheads="1"/>
                  </p:cNvSpPr>
                  <p:nvPr/>
                </p:nvSpPr>
                <p:spPr bwMode="auto">
                  <a:xfrm>
                    <a:off x="0" y="317"/>
                    <a:ext cx="1706" cy="1027"/>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8" name="Group 1046"/>
                <p:cNvGrpSpPr>
                  <a:grpSpLocks/>
                </p:cNvGrpSpPr>
                <p:nvPr/>
              </p:nvGrpSpPr>
              <p:grpSpPr bwMode="auto">
                <a:xfrm>
                  <a:off x="6094073" y="828461"/>
                  <a:ext cx="2844038" cy="1436071"/>
                  <a:chOff x="1706" y="317"/>
                  <a:chExt cx="2245" cy="1027"/>
                </a:xfrm>
              </p:grpSpPr>
              <p:sp>
                <p:nvSpPr>
                  <p:cNvPr id="46119" name="Rectangle 1030"/>
                  <p:cNvSpPr>
                    <a:spLocks noChangeArrowheads="1"/>
                  </p:cNvSpPr>
                  <p:nvPr/>
                </p:nvSpPr>
                <p:spPr bwMode="auto">
                  <a:xfrm>
                    <a:off x="1749" y="317"/>
                    <a:ext cx="2202" cy="1027"/>
                  </a:xfrm>
                  <a:prstGeom prst="rect">
                    <a:avLst/>
                  </a:prstGeom>
                  <a:noFill/>
                  <a:ln w="9525">
                    <a:noFill/>
                    <a:miter lim="800000"/>
                    <a:headEnd/>
                    <a:tailEnd/>
                  </a:ln>
                </p:spPr>
                <p:txBody>
                  <a:bodyPr/>
                  <a:lstStyle/>
                  <a:p>
                    <a:pPr eaLnBrk="0" hangingPunct="0"/>
                    <a:r>
                      <a:rPr lang="en-US" sz="1200">
                        <a:latin typeface="Calibri" pitchFamily="34" charset="0"/>
                        <a:ea typeface="Calibri" pitchFamily="34" charset="0"/>
                        <a:cs typeface="Calibri" pitchFamily="34" charset="0"/>
                      </a:rPr>
                      <a:t>Carbon </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ea typeface="Calibri" pitchFamily="34" charset="0"/>
                        <a:cs typeface="Calibri" pitchFamily="34" charset="0"/>
                      </a:rPr>
                      <a:t>20....300mm H</a:t>
                    </a:r>
                    <a:r>
                      <a:rPr lang="en-US" sz="1200" baseline="-30000">
                        <a:latin typeface="Calibri" pitchFamily="34" charset="0"/>
                        <a:ea typeface="Calibri" pitchFamily="34" charset="0"/>
                        <a:cs typeface="Calibri" pitchFamily="34" charset="0"/>
                      </a:rPr>
                      <a:t>2</a:t>
                    </a:r>
                    <a:r>
                      <a:rPr lang="en-US" sz="1200">
                        <a:latin typeface="Calibri" pitchFamily="34" charset="0"/>
                        <a:ea typeface="Calibri" pitchFamily="34" charset="0"/>
                        <a:cs typeface="Calibri" pitchFamily="34" charset="0"/>
                      </a:rPr>
                      <a:t>O</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ea typeface="Calibri" pitchFamily="34" charset="0"/>
                        <a:cs typeface="Calibri" pitchFamily="34" charset="0"/>
                      </a:rPr>
                      <a:t>200</a:t>
                    </a:r>
                    <a:r>
                      <a:rPr lang="ru-RU" sz="1200">
                        <a:latin typeface="Calibri" pitchFamily="34" charset="0"/>
                        <a:ea typeface="Calibri" pitchFamily="34" charset="0"/>
                        <a:cs typeface="Calibri" pitchFamily="34" charset="0"/>
                      </a:rPr>
                      <a:t>х</a:t>
                    </a:r>
                    <a:r>
                      <a:rPr lang="en-US" sz="1200">
                        <a:latin typeface="Calibri" pitchFamily="34" charset="0"/>
                        <a:ea typeface="Calibri" pitchFamily="34" charset="0"/>
                        <a:cs typeface="Calibri" pitchFamily="34" charset="0"/>
                      </a:rPr>
                      <a:t>200mm</a:t>
                    </a:r>
                    <a:r>
                      <a:rPr lang="en-US" sz="1200" baseline="30000">
                        <a:latin typeface="Calibri" pitchFamily="34" charset="0"/>
                        <a:ea typeface="Calibri" pitchFamily="34" charset="0"/>
                        <a:cs typeface="Calibri" pitchFamily="34" charset="0"/>
                      </a:rPr>
                      <a:t>2</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Healthy</a:t>
                    </a:r>
                    <a:r>
                      <a:rPr lang="en-US" sz="1200">
                        <a:latin typeface="Calibri" pitchFamily="34" charset="0"/>
                        <a:ea typeface="Calibri" pitchFamily="34" charset="0"/>
                        <a:cs typeface="Calibri" pitchFamily="34" charset="0"/>
                      </a:rPr>
                      <a:t> </a:t>
                    </a:r>
                    <a:r>
                      <a:rPr lang="en-US" sz="1200">
                        <a:latin typeface="Calibri" pitchFamily="34" charset="0"/>
                        <a:cs typeface="Arial" pitchFamily="34" charset="0"/>
                      </a:rPr>
                      <a:t>substance</a:t>
                    </a:r>
                    <a:r>
                      <a:rPr lang="en-US" sz="1200">
                        <a:latin typeface="Calibri" pitchFamily="34" charset="0"/>
                        <a:ea typeface="Calibri" pitchFamily="34" charset="0"/>
                        <a:cs typeface="Calibri" pitchFamily="34" charset="0"/>
                      </a:rPr>
                      <a:t>: 0.5...2.0 Gye</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Irradiation</a:t>
                    </a:r>
                    <a:r>
                      <a:rPr lang="en-US" sz="1200">
                        <a:latin typeface="Calibri" pitchFamily="34" charset="0"/>
                        <a:ea typeface="Calibri" pitchFamily="34" charset="0"/>
                        <a:cs typeface="Calibri" pitchFamily="34" charset="0"/>
                      </a:rPr>
                      <a:t> volume: 0.75...4.0 Gye</a:t>
                    </a:r>
                    <a:endParaRPr lang="en-US" sz="1100">
                      <a:latin typeface="Calibri" pitchFamily="34" charset="0"/>
                      <a:ea typeface="Calibri" pitchFamily="34" charset="0"/>
                      <a:cs typeface="Calibri" pitchFamily="34" charset="0"/>
                    </a:endParaRPr>
                  </a:p>
                  <a:p>
                    <a:pPr eaLnBrk="0" hangingPunct="0"/>
                    <a:r>
                      <a:rPr lang="en-US" sz="1200" u="sng">
                        <a:latin typeface="Calibri" pitchFamily="34" charset="0"/>
                        <a:ea typeface="Calibri" pitchFamily="34" charset="0"/>
                        <a:cs typeface="Calibri" pitchFamily="34" charset="0"/>
                      </a:rPr>
                      <a:t>&lt;</a:t>
                    </a:r>
                    <a:r>
                      <a:rPr lang="en-US" sz="1200">
                        <a:latin typeface="Calibri" pitchFamily="34" charset="0"/>
                        <a:ea typeface="Calibri" pitchFamily="34" charset="0"/>
                        <a:cs typeface="Calibri" pitchFamily="34" charset="0"/>
                      </a:rPr>
                      <a:t> 5min/step</a:t>
                    </a:r>
                    <a:endParaRPr lang="en-US">
                      <a:latin typeface="Calibri" pitchFamily="34" charset="0"/>
                    </a:endParaRPr>
                  </a:p>
                </p:txBody>
              </p:sp>
              <p:sp>
                <p:nvSpPr>
                  <p:cNvPr id="46120" name="Rectangle 1045"/>
                  <p:cNvSpPr>
                    <a:spLocks noChangeArrowheads="1"/>
                  </p:cNvSpPr>
                  <p:nvPr/>
                </p:nvSpPr>
                <p:spPr bwMode="auto">
                  <a:xfrm>
                    <a:off x="1706" y="317"/>
                    <a:ext cx="1844" cy="1027"/>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9" name="Group 1048"/>
                <p:cNvGrpSpPr>
                  <a:grpSpLocks/>
                </p:cNvGrpSpPr>
                <p:nvPr/>
              </p:nvGrpSpPr>
              <p:grpSpPr bwMode="auto">
                <a:xfrm>
                  <a:off x="3932859" y="2264532"/>
                  <a:ext cx="4496794" cy="443266"/>
                  <a:chOff x="0" y="1344"/>
                  <a:chExt cx="3994" cy="317"/>
                </a:xfrm>
              </p:grpSpPr>
              <p:sp>
                <p:nvSpPr>
                  <p:cNvPr id="46117" name="Rectangle 1031"/>
                  <p:cNvSpPr>
                    <a:spLocks noChangeArrowheads="1"/>
                  </p:cNvSpPr>
                  <p:nvPr/>
                </p:nvSpPr>
                <p:spPr bwMode="auto">
                  <a:xfrm>
                    <a:off x="43" y="1344"/>
                    <a:ext cx="3908" cy="317"/>
                  </a:xfrm>
                  <a:prstGeom prst="rect">
                    <a:avLst/>
                  </a:prstGeom>
                  <a:noFill/>
                  <a:ln w="9525">
                    <a:noFill/>
                    <a:miter lim="800000"/>
                    <a:headEnd/>
                    <a:tailEnd/>
                  </a:ln>
                </p:spPr>
                <p:txBody>
                  <a:bodyPr bIns="0" anchor="ctr"/>
                  <a:lstStyle/>
                  <a:p>
                    <a:pPr algn="ctr" eaLnBrk="0" hangingPunct="0"/>
                    <a:r>
                      <a:rPr lang="en-US" sz="1600" b="1">
                        <a:solidFill>
                          <a:srgbClr val="FF0000"/>
                        </a:solidFill>
                        <a:latin typeface="Calibri" pitchFamily="34" charset="0"/>
                        <a:cs typeface="Arial" pitchFamily="34" charset="0"/>
                      </a:rPr>
                      <a:t>Requirements </a:t>
                    </a:r>
                    <a:r>
                      <a:rPr lang="en-US" sz="1200" b="1">
                        <a:latin typeface="Calibri" pitchFamily="34" charset="0"/>
                        <a:cs typeface="Arial" pitchFamily="34" charset="0"/>
                      </a:rPr>
                      <a:t>to</a:t>
                    </a:r>
                    <a:r>
                      <a:rPr lang="en-US" sz="1200" b="1">
                        <a:latin typeface="Calibri" pitchFamily="34" charset="0"/>
                        <a:ea typeface="Arial Cyr"/>
                        <a:cs typeface="Arial Cyr"/>
                      </a:rPr>
                      <a:t> the magnetic </a:t>
                    </a:r>
                    <a:r>
                      <a:rPr lang="en-US" sz="1200" b="1">
                        <a:latin typeface="Calibri" pitchFamily="34" charset="0"/>
                        <a:cs typeface="Arial" pitchFamily="34" charset="0"/>
                      </a:rPr>
                      <a:t>scanning system</a:t>
                    </a:r>
                    <a:endParaRPr lang="en-US" b="1">
                      <a:latin typeface="Calibri" pitchFamily="34" charset="0"/>
                    </a:endParaRPr>
                  </a:p>
                </p:txBody>
              </p:sp>
              <p:sp>
                <p:nvSpPr>
                  <p:cNvPr id="46118" name="Rectangle 1047"/>
                  <p:cNvSpPr>
                    <a:spLocks noChangeArrowheads="1"/>
                  </p:cNvSpPr>
                  <p:nvPr/>
                </p:nvSpPr>
                <p:spPr bwMode="auto">
                  <a:xfrm>
                    <a:off x="0" y="1344"/>
                    <a:ext cx="3994" cy="317"/>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0" name="Group 1052"/>
                <p:cNvGrpSpPr>
                  <a:grpSpLocks/>
                </p:cNvGrpSpPr>
                <p:nvPr/>
              </p:nvGrpSpPr>
              <p:grpSpPr bwMode="auto">
                <a:xfrm>
                  <a:off x="6094073" y="2707798"/>
                  <a:ext cx="1249096" cy="483817"/>
                  <a:chOff x="1706" y="1661"/>
                  <a:chExt cx="986" cy="346"/>
                </a:xfrm>
              </p:grpSpPr>
              <p:sp>
                <p:nvSpPr>
                  <p:cNvPr id="46115" name="Rectangle 1033"/>
                  <p:cNvSpPr>
                    <a:spLocks noChangeArrowheads="1"/>
                  </p:cNvSpPr>
                  <p:nvPr/>
                </p:nvSpPr>
                <p:spPr bwMode="auto">
                  <a:xfrm>
                    <a:off x="1749" y="1661"/>
                    <a:ext cx="900" cy="346"/>
                  </a:xfrm>
                  <a:prstGeom prst="rect">
                    <a:avLst/>
                  </a:prstGeom>
                  <a:noFill/>
                  <a:ln w="9525">
                    <a:noFill/>
                    <a:miter lim="800000"/>
                    <a:headEnd/>
                    <a:tailEnd/>
                  </a:ln>
                </p:spPr>
                <p:txBody>
                  <a:bodyPr anchor="ctr"/>
                  <a:lstStyle/>
                  <a:p>
                    <a:pPr eaLnBrk="0" hangingPunct="0"/>
                    <a:r>
                      <a:rPr lang="en-US" sz="1200">
                        <a:latin typeface="Calibri" pitchFamily="34" charset="0"/>
                        <a:cs typeface="Arial" pitchFamily="34" charset="0"/>
                      </a:rPr>
                      <a:t>Horizontal</a:t>
                    </a:r>
                    <a:endParaRPr lang="en-US">
                      <a:latin typeface="Calibri" pitchFamily="34" charset="0"/>
                    </a:endParaRPr>
                  </a:p>
                </p:txBody>
              </p:sp>
              <p:sp>
                <p:nvSpPr>
                  <p:cNvPr id="46116" name="Rectangle 1051"/>
                  <p:cNvSpPr>
                    <a:spLocks noChangeArrowheads="1"/>
                  </p:cNvSpPr>
                  <p:nvPr/>
                </p:nvSpPr>
                <p:spPr bwMode="auto">
                  <a:xfrm>
                    <a:off x="1706" y="1661"/>
                    <a:ext cx="986" cy="346"/>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1" name="Group 1054"/>
                <p:cNvGrpSpPr>
                  <a:grpSpLocks/>
                </p:cNvGrpSpPr>
                <p:nvPr/>
              </p:nvGrpSpPr>
              <p:grpSpPr bwMode="auto">
                <a:xfrm>
                  <a:off x="7343170" y="2707798"/>
                  <a:ext cx="1594941" cy="483817"/>
                  <a:chOff x="2692" y="1661"/>
                  <a:chExt cx="1259" cy="346"/>
                </a:xfrm>
              </p:grpSpPr>
              <p:sp>
                <p:nvSpPr>
                  <p:cNvPr id="46113" name="Rectangle 1034"/>
                  <p:cNvSpPr>
                    <a:spLocks noChangeArrowheads="1"/>
                  </p:cNvSpPr>
                  <p:nvPr/>
                </p:nvSpPr>
                <p:spPr bwMode="auto">
                  <a:xfrm>
                    <a:off x="2735" y="1661"/>
                    <a:ext cx="1216" cy="346"/>
                  </a:xfrm>
                  <a:prstGeom prst="rect">
                    <a:avLst/>
                  </a:prstGeom>
                  <a:noFill/>
                  <a:ln w="9525">
                    <a:noFill/>
                    <a:miter lim="800000"/>
                    <a:headEnd/>
                    <a:tailEnd/>
                  </a:ln>
                </p:spPr>
                <p:txBody>
                  <a:bodyPr anchor="ctr"/>
                  <a:lstStyle/>
                  <a:p>
                    <a:pPr eaLnBrk="0" hangingPunct="0"/>
                    <a:r>
                      <a:rPr lang="en-US" sz="1200">
                        <a:latin typeface="Calibri" pitchFamily="34" charset="0"/>
                        <a:ea typeface="Calibri" pitchFamily="34" charset="0"/>
                        <a:cs typeface="Calibri" pitchFamily="34" charset="0"/>
                      </a:rPr>
                      <a:t>Vertical</a:t>
                    </a:r>
                    <a:endParaRPr lang="en-US">
                      <a:latin typeface="Calibri" pitchFamily="34" charset="0"/>
                    </a:endParaRPr>
                  </a:p>
                </p:txBody>
              </p:sp>
              <p:sp>
                <p:nvSpPr>
                  <p:cNvPr id="46114" name="Rectangle 1053"/>
                  <p:cNvSpPr>
                    <a:spLocks noChangeArrowheads="1"/>
                  </p:cNvSpPr>
                  <p:nvPr/>
                </p:nvSpPr>
                <p:spPr bwMode="auto">
                  <a:xfrm>
                    <a:off x="2692" y="1661"/>
                    <a:ext cx="849" cy="346"/>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2" name="Group 1056"/>
                <p:cNvGrpSpPr>
                  <a:grpSpLocks/>
                </p:cNvGrpSpPr>
                <p:nvPr/>
              </p:nvGrpSpPr>
              <p:grpSpPr bwMode="auto">
                <a:xfrm>
                  <a:off x="3932858" y="3191615"/>
                  <a:ext cx="2161215" cy="1568910"/>
                  <a:chOff x="0" y="2007"/>
                  <a:chExt cx="1706" cy="1122"/>
                </a:xfrm>
              </p:grpSpPr>
              <p:sp>
                <p:nvSpPr>
                  <p:cNvPr id="46111" name="Rectangle 1035"/>
                  <p:cNvSpPr>
                    <a:spLocks noChangeArrowheads="1"/>
                  </p:cNvSpPr>
                  <p:nvPr/>
                </p:nvSpPr>
                <p:spPr bwMode="auto">
                  <a:xfrm>
                    <a:off x="43" y="2007"/>
                    <a:ext cx="1620" cy="1036"/>
                  </a:xfrm>
                  <a:prstGeom prst="rect">
                    <a:avLst/>
                  </a:prstGeom>
                  <a:noFill/>
                  <a:ln w="9525">
                    <a:noFill/>
                    <a:miter lim="800000"/>
                    <a:headEnd/>
                    <a:tailEnd/>
                  </a:ln>
                </p:spPr>
                <p:txBody>
                  <a:bodyPr/>
                  <a:lstStyle/>
                  <a:p>
                    <a:pPr eaLnBrk="0" hangingPunct="0"/>
                    <a:r>
                      <a:rPr lang="en-US" sz="1200">
                        <a:latin typeface="Calibri" pitchFamily="34" charset="0"/>
                        <a:cs typeface="Arial" pitchFamily="34" charset="0"/>
                      </a:rPr>
                      <a:t>Angle of a deviation </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The minimal radius </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Irradiation area</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Speed of the scanning</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Magnetic field </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Max current</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Rise/fall current pulse time </a:t>
                    </a:r>
                  </a:p>
                </p:txBody>
              </p:sp>
              <p:sp>
                <p:nvSpPr>
                  <p:cNvPr id="46112" name="Rectangle 1055"/>
                  <p:cNvSpPr>
                    <a:spLocks noChangeArrowheads="1"/>
                  </p:cNvSpPr>
                  <p:nvPr/>
                </p:nvSpPr>
                <p:spPr bwMode="auto">
                  <a:xfrm>
                    <a:off x="0" y="2007"/>
                    <a:ext cx="1706" cy="1122"/>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3" name="Group 1058"/>
                <p:cNvGrpSpPr>
                  <a:grpSpLocks/>
                </p:cNvGrpSpPr>
                <p:nvPr/>
              </p:nvGrpSpPr>
              <p:grpSpPr bwMode="auto">
                <a:xfrm>
                  <a:off x="6094073" y="3191615"/>
                  <a:ext cx="1249096" cy="1568910"/>
                  <a:chOff x="1706" y="2007"/>
                  <a:chExt cx="986" cy="1122"/>
                </a:xfrm>
              </p:grpSpPr>
              <p:sp>
                <p:nvSpPr>
                  <p:cNvPr id="46109" name="Rectangle 1036"/>
                  <p:cNvSpPr>
                    <a:spLocks noChangeArrowheads="1"/>
                  </p:cNvSpPr>
                  <p:nvPr/>
                </p:nvSpPr>
                <p:spPr bwMode="auto">
                  <a:xfrm>
                    <a:off x="1749" y="2007"/>
                    <a:ext cx="900" cy="1036"/>
                  </a:xfrm>
                  <a:prstGeom prst="rect">
                    <a:avLst/>
                  </a:prstGeom>
                  <a:noFill/>
                  <a:ln w="9525">
                    <a:noFill/>
                    <a:miter lim="800000"/>
                    <a:headEnd/>
                    <a:tailEnd/>
                  </a:ln>
                </p:spPr>
                <p:txBody>
                  <a:bodyPr/>
                  <a:lstStyle/>
                  <a:p>
                    <a:pPr eaLnBrk="0" hangingPunct="0"/>
                    <a:r>
                      <a:rPr lang="ru-RU" sz="1200">
                        <a:latin typeface="Calibri" pitchFamily="34" charset="0"/>
                        <a:ea typeface="Calibri" pitchFamily="34" charset="0"/>
                        <a:cs typeface="Calibri" pitchFamily="34" charset="0"/>
                      </a:rPr>
                      <a:t>1.45°</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21.0 </a:t>
                    </a:r>
                    <a:r>
                      <a:rPr lang="en-US" sz="1200">
                        <a:latin typeface="Calibri" pitchFamily="34" charset="0"/>
                        <a:ea typeface="Calibri" pitchFamily="34" charset="0"/>
                        <a:cs typeface="Calibri" pitchFamily="34" charset="0"/>
                      </a:rPr>
                      <a:t>m</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20.0 </a:t>
                    </a:r>
                    <a:r>
                      <a:rPr lang="en-US" sz="1200">
                        <a:latin typeface="Calibri" pitchFamily="34" charset="0"/>
                        <a:ea typeface="Calibri" pitchFamily="34" charset="0"/>
                        <a:cs typeface="Calibri" pitchFamily="34" charset="0"/>
                      </a:rPr>
                      <a:t>cm</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2.0 </a:t>
                    </a:r>
                    <a:r>
                      <a:rPr lang="en-US" sz="1200">
                        <a:latin typeface="Calibri" pitchFamily="34" charset="0"/>
                        <a:ea typeface="Calibri" pitchFamily="34" charset="0"/>
                        <a:cs typeface="Calibri" pitchFamily="34" charset="0"/>
                      </a:rPr>
                      <a:t>cm</a:t>
                    </a:r>
                    <a:r>
                      <a:rPr lang="ru-RU" sz="1200">
                        <a:latin typeface="Calibri" pitchFamily="34" charset="0"/>
                        <a:ea typeface="Calibri" pitchFamily="34" charset="0"/>
                        <a:cs typeface="Calibri" pitchFamily="34" charset="0"/>
                      </a:rPr>
                      <a:t>/</a:t>
                    </a:r>
                    <a:r>
                      <a:rPr lang="en-US" sz="1200">
                        <a:latin typeface="Calibri" pitchFamily="34" charset="0"/>
                        <a:ea typeface="Calibri" pitchFamily="34" charset="0"/>
                        <a:cs typeface="Calibri" pitchFamily="34" charset="0"/>
                      </a:rPr>
                      <a:t>msec</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0.38 Т</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409.5 А</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10.0 </a:t>
                    </a:r>
                    <a:r>
                      <a:rPr lang="en-US" sz="1200">
                        <a:latin typeface="Calibri" pitchFamily="34" charset="0"/>
                        <a:ea typeface="Calibri" pitchFamily="34" charset="0"/>
                        <a:cs typeface="Calibri" pitchFamily="34" charset="0"/>
                      </a:rPr>
                      <a:t>msec</a:t>
                    </a:r>
                    <a:r>
                      <a:rPr lang="ru-RU" sz="1200">
                        <a:latin typeface="Calibri" pitchFamily="34" charset="0"/>
                        <a:ea typeface="Calibri" pitchFamily="34" charset="0"/>
                        <a:cs typeface="Calibri" pitchFamily="34" charset="0"/>
                      </a:rPr>
                      <a:t> </a:t>
                    </a:r>
                    <a:endParaRPr lang="en-US" sz="1100">
                      <a:latin typeface="Calibri" pitchFamily="34" charset="0"/>
                      <a:ea typeface="Calibri" pitchFamily="34" charset="0"/>
                      <a:cs typeface="Calibri" pitchFamily="34" charset="0"/>
                    </a:endParaRPr>
                  </a:p>
                  <a:p>
                    <a:pPr eaLnBrk="0" hangingPunct="0"/>
                    <a:endParaRPr lang="en-US">
                      <a:latin typeface="Calibri" pitchFamily="34" charset="0"/>
                    </a:endParaRPr>
                  </a:p>
                </p:txBody>
              </p:sp>
              <p:sp>
                <p:nvSpPr>
                  <p:cNvPr id="46110" name="Rectangle 1057"/>
                  <p:cNvSpPr>
                    <a:spLocks noChangeArrowheads="1"/>
                  </p:cNvSpPr>
                  <p:nvPr/>
                </p:nvSpPr>
                <p:spPr bwMode="auto">
                  <a:xfrm>
                    <a:off x="1706" y="2007"/>
                    <a:ext cx="986" cy="1122"/>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4" name="Group 1060"/>
                <p:cNvGrpSpPr>
                  <a:grpSpLocks/>
                </p:cNvGrpSpPr>
                <p:nvPr/>
              </p:nvGrpSpPr>
              <p:grpSpPr bwMode="auto">
                <a:xfrm>
                  <a:off x="7343170" y="3191615"/>
                  <a:ext cx="1075540" cy="1568910"/>
                  <a:chOff x="2692" y="2007"/>
                  <a:chExt cx="849" cy="1122"/>
                </a:xfrm>
              </p:grpSpPr>
              <p:sp>
                <p:nvSpPr>
                  <p:cNvPr id="46107" name="Rectangle 1037"/>
                  <p:cNvSpPr>
                    <a:spLocks noChangeArrowheads="1"/>
                  </p:cNvSpPr>
                  <p:nvPr/>
                </p:nvSpPr>
                <p:spPr bwMode="auto">
                  <a:xfrm>
                    <a:off x="2735" y="2007"/>
                    <a:ext cx="806" cy="1036"/>
                  </a:xfrm>
                  <a:prstGeom prst="rect">
                    <a:avLst/>
                  </a:prstGeom>
                  <a:noFill/>
                  <a:ln w="9525">
                    <a:noFill/>
                    <a:miter lim="800000"/>
                    <a:headEnd/>
                    <a:tailEnd/>
                  </a:ln>
                </p:spPr>
                <p:txBody>
                  <a:bodyPr/>
                  <a:lstStyle/>
                  <a:p>
                    <a:pPr eaLnBrk="0" hangingPunct="0"/>
                    <a:r>
                      <a:rPr lang="ru-RU" sz="1200">
                        <a:latin typeface="Calibri" pitchFamily="34" charset="0"/>
                        <a:ea typeface="Calibri" pitchFamily="34" charset="0"/>
                        <a:cs typeface="Calibri" pitchFamily="34" charset="0"/>
                      </a:rPr>
                      <a:t>3.30°</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21.0 </a:t>
                    </a:r>
                    <a:r>
                      <a:rPr lang="en-US" sz="1200">
                        <a:latin typeface="Calibri" pitchFamily="34" charset="0"/>
                        <a:ea typeface="Calibri" pitchFamily="34" charset="0"/>
                        <a:cs typeface="Calibri" pitchFamily="34" charset="0"/>
                      </a:rPr>
                      <a:t>m</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20.0 </a:t>
                    </a:r>
                    <a:r>
                      <a:rPr lang="en-US" sz="1200">
                        <a:latin typeface="Calibri" pitchFamily="34" charset="0"/>
                        <a:ea typeface="Calibri" pitchFamily="34" charset="0"/>
                        <a:cs typeface="Calibri" pitchFamily="34" charset="0"/>
                      </a:rPr>
                      <a:t>cm</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1.0 </a:t>
                    </a:r>
                    <a:r>
                      <a:rPr lang="en-US" sz="1200">
                        <a:latin typeface="Calibri" pitchFamily="34" charset="0"/>
                        <a:ea typeface="Calibri" pitchFamily="34" charset="0"/>
                        <a:cs typeface="Calibri" pitchFamily="34" charset="0"/>
                      </a:rPr>
                      <a:t>cm</a:t>
                    </a:r>
                    <a:r>
                      <a:rPr lang="ru-RU" sz="1200">
                        <a:latin typeface="Calibri" pitchFamily="34" charset="0"/>
                        <a:ea typeface="Calibri" pitchFamily="34" charset="0"/>
                        <a:cs typeface="Calibri" pitchFamily="34" charset="0"/>
                      </a:rPr>
                      <a:t>/</a:t>
                    </a:r>
                    <a:r>
                      <a:rPr lang="en-US" sz="1200">
                        <a:latin typeface="Calibri" pitchFamily="34" charset="0"/>
                        <a:ea typeface="Calibri" pitchFamily="34" charset="0"/>
                        <a:cs typeface="Calibri" pitchFamily="34" charset="0"/>
                      </a:rPr>
                      <a:t>msec</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0.38 Т</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401.6 А</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39.0 </a:t>
                    </a:r>
                    <a:r>
                      <a:rPr lang="en-US" sz="1100">
                        <a:latin typeface="Calibri" pitchFamily="34" charset="0"/>
                        <a:ea typeface="Calibri" pitchFamily="34" charset="0"/>
                        <a:cs typeface="Calibri" pitchFamily="34" charset="0"/>
                      </a:rPr>
                      <a:t>msec</a:t>
                    </a:r>
                    <a:r>
                      <a:rPr lang="ru-RU" sz="1100">
                        <a:latin typeface="Calibri" pitchFamily="34" charset="0"/>
                        <a:ea typeface="Calibri" pitchFamily="34" charset="0"/>
                        <a:cs typeface="Calibri" pitchFamily="34" charset="0"/>
                      </a:rPr>
                      <a:t> </a:t>
                    </a:r>
                    <a:endParaRPr lang="en-US" sz="1100">
                      <a:latin typeface="Calibri" pitchFamily="34" charset="0"/>
                      <a:ea typeface="Calibri" pitchFamily="34" charset="0"/>
                      <a:cs typeface="Calibri" pitchFamily="34" charset="0"/>
                    </a:endParaRPr>
                  </a:p>
                  <a:p>
                    <a:pPr eaLnBrk="0" hangingPunct="0"/>
                    <a:endParaRPr lang="en-US">
                      <a:latin typeface="Calibri" pitchFamily="34" charset="0"/>
                    </a:endParaRPr>
                  </a:p>
                </p:txBody>
              </p:sp>
              <p:sp>
                <p:nvSpPr>
                  <p:cNvPr id="46108" name="Rectangle 1059"/>
                  <p:cNvSpPr>
                    <a:spLocks noChangeArrowheads="1"/>
                  </p:cNvSpPr>
                  <p:nvPr/>
                </p:nvSpPr>
                <p:spPr bwMode="auto">
                  <a:xfrm>
                    <a:off x="2692" y="2007"/>
                    <a:ext cx="849" cy="1122"/>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5" name="Group 1062"/>
                <p:cNvGrpSpPr>
                  <a:grpSpLocks/>
                </p:cNvGrpSpPr>
                <p:nvPr/>
              </p:nvGrpSpPr>
              <p:grpSpPr bwMode="auto">
                <a:xfrm>
                  <a:off x="3932859" y="4760528"/>
                  <a:ext cx="4496793" cy="323011"/>
                  <a:chOff x="0" y="3129"/>
                  <a:chExt cx="3994" cy="231"/>
                </a:xfrm>
              </p:grpSpPr>
              <p:sp>
                <p:nvSpPr>
                  <p:cNvPr id="46105" name="Rectangle 1038"/>
                  <p:cNvSpPr>
                    <a:spLocks noChangeArrowheads="1"/>
                  </p:cNvSpPr>
                  <p:nvPr/>
                </p:nvSpPr>
                <p:spPr bwMode="auto">
                  <a:xfrm>
                    <a:off x="43" y="3129"/>
                    <a:ext cx="3908" cy="231"/>
                  </a:xfrm>
                  <a:prstGeom prst="rect">
                    <a:avLst/>
                  </a:prstGeom>
                  <a:noFill/>
                  <a:ln w="9525">
                    <a:noFill/>
                    <a:miter lim="800000"/>
                    <a:headEnd/>
                    <a:tailEnd/>
                  </a:ln>
                </p:spPr>
                <p:txBody>
                  <a:bodyPr bIns="0" anchor="ctr"/>
                  <a:lstStyle/>
                  <a:p>
                    <a:pPr algn="ctr" eaLnBrk="0" hangingPunct="0"/>
                    <a:r>
                      <a:rPr lang="en-US" sz="1200" b="1">
                        <a:latin typeface="Calibri" pitchFamily="34" charset="0"/>
                        <a:cs typeface="Arial" pitchFamily="34" charset="0"/>
                      </a:rPr>
                      <a:t>Parameters of the ion accelerator</a:t>
                    </a:r>
                    <a:endParaRPr lang="en-US">
                      <a:latin typeface="Calibri" pitchFamily="34" charset="0"/>
                    </a:endParaRPr>
                  </a:p>
                </p:txBody>
              </p:sp>
              <p:sp>
                <p:nvSpPr>
                  <p:cNvPr id="46106" name="Rectangle 1061"/>
                  <p:cNvSpPr>
                    <a:spLocks noChangeArrowheads="1"/>
                  </p:cNvSpPr>
                  <p:nvPr/>
                </p:nvSpPr>
                <p:spPr bwMode="auto">
                  <a:xfrm>
                    <a:off x="0" y="3129"/>
                    <a:ext cx="3994" cy="231"/>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6" name="Group 1064"/>
                <p:cNvGrpSpPr>
                  <a:grpSpLocks/>
                </p:cNvGrpSpPr>
                <p:nvPr/>
              </p:nvGrpSpPr>
              <p:grpSpPr bwMode="auto">
                <a:xfrm>
                  <a:off x="3932858" y="5083537"/>
                  <a:ext cx="2161215" cy="1942261"/>
                  <a:chOff x="0" y="3360"/>
                  <a:chExt cx="1706" cy="1389"/>
                </a:xfrm>
              </p:grpSpPr>
              <p:sp>
                <p:nvSpPr>
                  <p:cNvPr id="46103" name="Rectangle 1039"/>
                  <p:cNvSpPr>
                    <a:spLocks noChangeArrowheads="1"/>
                  </p:cNvSpPr>
                  <p:nvPr/>
                </p:nvSpPr>
                <p:spPr bwMode="auto">
                  <a:xfrm>
                    <a:off x="43" y="3360"/>
                    <a:ext cx="1620" cy="1266"/>
                  </a:xfrm>
                  <a:prstGeom prst="rect">
                    <a:avLst/>
                  </a:prstGeom>
                  <a:noFill/>
                  <a:ln w="9525">
                    <a:noFill/>
                    <a:miter lim="800000"/>
                    <a:headEnd/>
                    <a:tailEnd/>
                  </a:ln>
                </p:spPr>
                <p:txBody>
                  <a:bodyPr/>
                  <a:lstStyle/>
                  <a:p>
                    <a:pPr eaLnBrk="0" hangingPunct="0"/>
                    <a:r>
                      <a:rPr lang="en-US" sz="1200">
                        <a:latin typeface="Calibri" pitchFamily="34" charset="0"/>
                        <a:ea typeface="Calibri" pitchFamily="34" charset="0"/>
                        <a:cs typeface="Calibri" pitchFamily="34" charset="0"/>
                      </a:rPr>
                      <a:t>Range of energies</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Step on energy</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Time of a cycle</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Accuracy on energy</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Time of a output</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Range of intensity</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The size of a beam (FWHM)</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cs typeface="Arial" pitchFamily="34" charset="0"/>
                      </a:rPr>
                      <a:t>Stability of beam (</a:t>
                    </a:r>
                    <a:r>
                      <a:rPr lang="en-US" sz="1200">
                        <a:latin typeface="Calibri" pitchFamily="34" charset="0"/>
                        <a:ea typeface="Calibri" pitchFamily="34" charset="0"/>
                        <a:cs typeface="Calibri" pitchFamily="34" charset="0"/>
                      </a:rPr>
                      <a:t>FWHM)</a:t>
                    </a:r>
                    <a:endParaRPr lang="en-US">
                      <a:latin typeface="Calibri" pitchFamily="34" charset="0"/>
                    </a:endParaRPr>
                  </a:p>
                </p:txBody>
              </p:sp>
              <p:sp>
                <p:nvSpPr>
                  <p:cNvPr id="46104" name="Rectangle 1063"/>
                  <p:cNvSpPr>
                    <a:spLocks noChangeArrowheads="1"/>
                  </p:cNvSpPr>
                  <p:nvPr/>
                </p:nvSpPr>
                <p:spPr bwMode="auto">
                  <a:xfrm>
                    <a:off x="0" y="3360"/>
                    <a:ext cx="1706" cy="1389"/>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nvGrpSpPr>
                <p:cNvPr id="17" name="Group 1066"/>
                <p:cNvGrpSpPr>
                  <a:grpSpLocks/>
                </p:cNvGrpSpPr>
                <p:nvPr/>
              </p:nvGrpSpPr>
              <p:grpSpPr bwMode="auto">
                <a:xfrm>
                  <a:off x="6094073" y="5083540"/>
                  <a:ext cx="2324637" cy="1941258"/>
                  <a:chOff x="1706" y="3360"/>
                  <a:chExt cx="1835" cy="1385"/>
                </a:xfrm>
              </p:grpSpPr>
              <p:sp>
                <p:nvSpPr>
                  <p:cNvPr id="46101" name="Rectangle 1040"/>
                  <p:cNvSpPr>
                    <a:spLocks noChangeArrowheads="1"/>
                  </p:cNvSpPr>
                  <p:nvPr/>
                </p:nvSpPr>
                <p:spPr bwMode="auto">
                  <a:xfrm>
                    <a:off x="1749" y="3360"/>
                    <a:ext cx="1792" cy="1385"/>
                  </a:xfrm>
                  <a:prstGeom prst="rect">
                    <a:avLst/>
                  </a:prstGeom>
                  <a:noFill/>
                  <a:ln w="9525">
                    <a:noFill/>
                    <a:miter lim="800000"/>
                    <a:headEnd/>
                    <a:tailEnd/>
                  </a:ln>
                </p:spPr>
                <p:txBody>
                  <a:bodyPr/>
                  <a:lstStyle/>
                  <a:p>
                    <a:pPr eaLnBrk="0" hangingPunct="0"/>
                    <a:r>
                      <a:rPr lang="ru-RU" sz="1200">
                        <a:latin typeface="Calibri" pitchFamily="34" charset="0"/>
                        <a:ea typeface="Calibri" pitchFamily="34" charset="0"/>
                        <a:cs typeface="Calibri" pitchFamily="34" charset="0"/>
                      </a:rPr>
                      <a:t>85...430 </a:t>
                    </a:r>
                    <a:r>
                      <a:rPr lang="en-US" sz="1200">
                        <a:latin typeface="Calibri" pitchFamily="34" charset="0"/>
                        <a:ea typeface="Calibri" pitchFamily="34" charset="0"/>
                        <a:cs typeface="Calibri" pitchFamily="34" charset="0"/>
                      </a:rPr>
                      <a:t>MeV/nucl.</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255 </a:t>
                    </a:r>
                    <a:r>
                      <a:rPr lang="en-US" sz="1200">
                        <a:latin typeface="Calibri" pitchFamily="34" charset="0"/>
                        <a:ea typeface="Calibri" pitchFamily="34" charset="0"/>
                        <a:cs typeface="Calibri" pitchFamily="34" charset="0"/>
                      </a:rPr>
                      <a:t>steps</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5 </a:t>
                    </a:r>
                    <a:r>
                      <a:rPr lang="en-US" sz="1200">
                        <a:latin typeface="Calibri" pitchFamily="34" charset="0"/>
                        <a:ea typeface="Calibri" pitchFamily="34" charset="0"/>
                        <a:cs typeface="Calibri" pitchFamily="34" charset="0"/>
                      </a:rPr>
                      <a:t>s</a:t>
                    </a:r>
                    <a:endParaRPr lang="en-US" sz="1100">
                      <a:latin typeface="Calibri" pitchFamily="34" charset="0"/>
                      <a:ea typeface="Calibri" pitchFamily="34" charset="0"/>
                      <a:cs typeface="Calibri" pitchFamily="34" charset="0"/>
                    </a:endParaRPr>
                  </a:p>
                  <a:p>
                    <a:pPr eaLnBrk="0" hangingPunct="0"/>
                    <a:r>
                      <a:rPr lang="ru-RU" sz="1200">
                        <a:latin typeface="Calibri" pitchFamily="34" charset="0"/>
                        <a:ea typeface="Calibri" pitchFamily="34" charset="0"/>
                        <a:cs typeface="Calibri" pitchFamily="34" charset="0"/>
                      </a:rPr>
                      <a:t>0,5%</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ea typeface="Calibri" pitchFamily="34" charset="0"/>
                        <a:cs typeface="Calibri" pitchFamily="34" charset="0"/>
                      </a:rPr>
                      <a:t>2 s</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ea typeface="Calibri" pitchFamily="34" charset="0"/>
                        <a:cs typeface="Calibri" pitchFamily="34" charset="0"/>
                      </a:rPr>
                      <a:t>1</a:t>
                    </a:r>
                    <a:r>
                      <a:rPr lang="ru-RU" sz="1200">
                        <a:latin typeface="Calibri" pitchFamily="34" charset="0"/>
                        <a:ea typeface="Calibri" pitchFamily="34" charset="0"/>
                        <a:cs typeface="Calibri" pitchFamily="34" charset="0"/>
                      </a:rPr>
                      <a:t>х</a:t>
                    </a:r>
                    <a:r>
                      <a:rPr lang="en-US" sz="1200">
                        <a:latin typeface="Calibri" pitchFamily="34" charset="0"/>
                        <a:ea typeface="Calibri" pitchFamily="34" charset="0"/>
                        <a:cs typeface="Calibri" pitchFamily="34" charset="0"/>
                      </a:rPr>
                      <a:t>10</a:t>
                    </a:r>
                    <a:r>
                      <a:rPr lang="en-US" sz="1200" baseline="30000">
                        <a:latin typeface="Calibri" pitchFamily="34" charset="0"/>
                        <a:ea typeface="Calibri" pitchFamily="34" charset="0"/>
                        <a:cs typeface="Calibri" pitchFamily="34" charset="0"/>
                      </a:rPr>
                      <a:t>6</a:t>
                    </a:r>
                    <a:r>
                      <a:rPr lang="en-US" sz="1200">
                        <a:latin typeface="Calibri" pitchFamily="34" charset="0"/>
                        <a:ea typeface="Calibri" pitchFamily="34" charset="0"/>
                        <a:cs typeface="Calibri" pitchFamily="34" charset="0"/>
                      </a:rPr>
                      <a:t>...1</a:t>
                    </a:r>
                    <a:r>
                      <a:rPr lang="ru-RU" sz="1200">
                        <a:latin typeface="Calibri" pitchFamily="34" charset="0"/>
                        <a:ea typeface="Calibri" pitchFamily="34" charset="0"/>
                        <a:cs typeface="Calibri" pitchFamily="34" charset="0"/>
                      </a:rPr>
                      <a:t>х</a:t>
                    </a:r>
                    <a:r>
                      <a:rPr lang="en-US" sz="1200">
                        <a:latin typeface="Calibri" pitchFamily="34" charset="0"/>
                        <a:ea typeface="Calibri" pitchFamily="34" charset="0"/>
                        <a:cs typeface="Calibri" pitchFamily="34" charset="0"/>
                      </a:rPr>
                      <a:t>10</a:t>
                    </a:r>
                    <a:r>
                      <a:rPr lang="en-US" sz="1200" baseline="30000">
                        <a:latin typeface="Calibri" pitchFamily="34" charset="0"/>
                        <a:ea typeface="Calibri" pitchFamily="34" charset="0"/>
                        <a:cs typeface="Calibri" pitchFamily="34" charset="0"/>
                      </a:rPr>
                      <a:t>8</a:t>
                    </a:r>
                    <a:r>
                      <a:rPr lang="en-US" sz="1200">
                        <a:latin typeface="Calibri" pitchFamily="34" charset="0"/>
                        <a:ea typeface="Calibri" pitchFamily="34" charset="0"/>
                        <a:cs typeface="Calibri" pitchFamily="34" charset="0"/>
                      </a:rPr>
                      <a:t>  particle/</a:t>
                    </a:r>
                    <a:r>
                      <a:rPr lang="en-US" sz="1200">
                        <a:latin typeface="Calibri" pitchFamily="34" charset="0"/>
                        <a:cs typeface="Arial" pitchFamily="34" charset="0"/>
                      </a:rPr>
                      <a:t>pulse</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ea typeface="Calibri" pitchFamily="34" charset="0"/>
                        <a:cs typeface="Calibri" pitchFamily="34" charset="0"/>
                      </a:rPr>
                      <a:t> 4…10 mm</a:t>
                    </a:r>
                    <a:endParaRPr lang="en-US" sz="1100">
                      <a:latin typeface="Calibri" pitchFamily="34" charset="0"/>
                      <a:ea typeface="Calibri" pitchFamily="34" charset="0"/>
                      <a:cs typeface="Calibri" pitchFamily="34" charset="0"/>
                    </a:endParaRPr>
                  </a:p>
                  <a:p>
                    <a:pPr eaLnBrk="0" hangingPunct="0"/>
                    <a:r>
                      <a:rPr lang="en-US" sz="1200">
                        <a:latin typeface="Calibri" pitchFamily="34" charset="0"/>
                        <a:ea typeface="Calibri" pitchFamily="34" charset="0"/>
                        <a:cs typeface="Calibri" pitchFamily="34" charset="0"/>
                      </a:rPr>
                      <a:t>&lt;20%</a:t>
                    </a:r>
                    <a:endParaRPr lang="en-US">
                      <a:latin typeface="Calibri" pitchFamily="34" charset="0"/>
                    </a:endParaRPr>
                  </a:p>
                </p:txBody>
              </p:sp>
              <p:sp>
                <p:nvSpPr>
                  <p:cNvPr id="46102" name="Rectangle 1065"/>
                  <p:cNvSpPr>
                    <a:spLocks noChangeArrowheads="1"/>
                  </p:cNvSpPr>
                  <p:nvPr/>
                </p:nvSpPr>
                <p:spPr bwMode="auto">
                  <a:xfrm>
                    <a:off x="1706" y="3360"/>
                    <a:ext cx="1835" cy="1385"/>
                  </a:xfrm>
                  <a:prstGeom prst="rect">
                    <a:avLst/>
                  </a:prstGeom>
                  <a:noFill/>
                  <a:ln w="7">
                    <a:solidFill>
                      <a:srgbClr val="A0A0A0"/>
                    </a:solidFill>
                    <a:miter lim="800000"/>
                    <a:headEnd/>
                    <a:tailEnd/>
                  </a:ln>
                </p:spPr>
                <p:txBody>
                  <a:bodyPr/>
                  <a:lstStyle/>
                  <a:p>
                    <a:endParaRPr lang="ru-RU">
                      <a:latin typeface="Calibri" pitchFamily="34" charset="0"/>
                    </a:endParaRPr>
                  </a:p>
                </p:txBody>
              </p:sp>
            </p:grpSp>
          </p:grpSp>
        </p:grpSp>
        <p:sp>
          <p:nvSpPr>
            <p:cNvPr id="46086" name="Oval 1078"/>
            <p:cNvSpPr>
              <a:spLocks noChangeArrowheads="1"/>
            </p:cNvSpPr>
            <p:nvPr/>
          </p:nvSpPr>
          <p:spPr bwMode="auto">
            <a:xfrm>
              <a:off x="5410200" y="3048000"/>
              <a:ext cx="3352800" cy="1676400"/>
            </a:xfrm>
            <a:prstGeom prst="ellipse">
              <a:avLst/>
            </a:prstGeom>
            <a:noFill/>
            <a:ln w="38100">
              <a:solidFill>
                <a:srgbClr val="FF0000">
                  <a:alpha val="45882"/>
                </a:srgbClr>
              </a:solidFill>
              <a:round/>
              <a:headEnd/>
              <a:tailEnd/>
            </a:ln>
          </p:spPr>
          <p:txBody>
            <a:bodyPr wrap="none" anchor="ctr"/>
            <a:lstStyle/>
            <a:p>
              <a:endParaRPr lang="ru-RU">
                <a:latin typeface="Calibri" pitchFamily="34" charset="0"/>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42910" y="0"/>
            <a:ext cx="7772400" cy="842946"/>
          </a:xfrm>
        </p:spPr>
        <p:txBody>
          <a:bodyPr>
            <a:scene3d>
              <a:camera prst="orthographicFront"/>
              <a:lightRig rig="threePt" dir="t"/>
            </a:scene3d>
            <a:sp3d extrusionH="57150">
              <a:bevelT w="38100" h="38100"/>
            </a:sp3d>
          </a:bodyPr>
          <a:lstStyle/>
          <a:p>
            <a:r>
              <a:rPr lang="pl-PL" sz="3200" b="1" dirty="0" smtClean="0">
                <a:solidFill>
                  <a:srgbClr val="00FFCC"/>
                </a:solidFill>
                <a:effectLst>
                  <a:outerShdw blurRad="38100" dist="38100" dir="2700000" algn="tl">
                    <a:srgbClr val="000000">
                      <a:alpha val="43137"/>
                    </a:srgbClr>
                  </a:outerShdw>
                </a:effectLst>
              </a:rPr>
              <a:t>QUINTA assembly in the lead shield</a:t>
            </a:r>
            <a:endParaRPr lang="pl-PL" sz="3200" b="1" dirty="0">
              <a:solidFill>
                <a:srgbClr val="00FFCC"/>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3" cstate="print"/>
          <a:srcRect/>
          <a:stretch>
            <a:fillRect/>
          </a:stretch>
        </p:blipFill>
        <p:spPr bwMode="auto">
          <a:xfrm>
            <a:off x="142844" y="1000108"/>
            <a:ext cx="5673737" cy="4239250"/>
          </a:xfrm>
          <a:prstGeom prst="rect">
            <a:avLst/>
          </a:prstGeom>
          <a:noFill/>
          <a:ln w="9525">
            <a:noFill/>
            <a:miter lim="800000"/>
            <a:headEnd/>
            <a:tailEnd/>
          </a:ln>
          <a:effectLst/>
        </p:spPr>
      </p:pic>
      <p:sp>
        <p:nvSpPr>
          <p:cNvPr id="9" name="Symbol zastępczy zawartości 2"/>
          <p:cNvSpPr>
            <a:spLocks noGrp="1"/>
          </p:cNvSpPr>
          <p:nvPr>
            <p:ph sz="half" idx="1"/>
          </p:nvPr>
        </p:nvSpPr>
        <p:spPr>
          <a:xfrm>
            <a:off x="714348" y="5786454"/>
            <a:ext cx="7672414" cy="452422"/>
          </a:xfrm>
        </p:spPr>
        <p:txBody>
          <a:bodyPr/>
          <a:lstStyle/>
          <a:p>
            <a:pPr algn="ctr">
              <a:buNone/>
            </a:pPr>
            <a:r>
              <a:rPr lang="en-US" sz="1800" dirty="0" smtClean="0">
                <a:solidFill>
                  <a:srgbClr val="FFFF00"/>
                </a:solidFill>
              </a:rPr>
              <a:t>The setup "Quinta" on the irradiation position (December 2011 - March 2013)</a:t>
            </a:r>
            <a:endParaRPr lang="ru-RU" sz="1800" b="1" dirty="0">
              <a:solidFill>
                <a:srgbClr val="FFFF00"/>
              </a:solidFill>
            </a:endParaRPr>
          </a:p>
        </p:txBody>
      </p:sp>
      <p:pic>
        <p:nvPicPr>
          <p:cNvPr id="10" name="Picture 9"/>
          <p:cNvPicPr>
            <a:picLocks noChangeAspect="1" noChangeArrowheads="1"/>
          </p:cNvPicPr>
          <p:nvPr/>
        </p:nvPicPr>
        <p:blipFill>
          <a:blip r:embed="rId4" cstate="print"/>
          <a:srcRect/>
          <a:stretch>
            <a:fillRect/>
          </a:stretch>
        </p:blipFill>
        <p:spPr bwMode="auto">
          <a:xfrm>
            <a:off x="5857884" y="3000372"/>
            <a:ext cx="3071812" cy="2730500"/>
          </a:xfrm>
          <a:prstGeom prst="rect">
            <a:avLst/>
          </a:prstGeom>
          <a:noFill/>
          <a:ln w="12700" cap="sq">
            <a:noFill/>
            <a:miter lim="800000"/>
            <a:headEnd type="none" w="sm" len="sm"/>
            <a:tailEnd type="none" w="sm" len="sm"/>
          </a:ln>
        </p:spPr>
      </p:pic>
      <p:sp>
        <p:nvSpPr>
          <p:cNvPr id="57345" name="Rectangle 1"/>
          <p:cNvSpPr>
            <a:spLocks noChangeArrowheads="1"/>
          </p:cNvSpPr>
          <p:nvPr/>
        </p:nvSpPr>
        <p:spPr bwMode="auto">
          <a:xfrm>
            <a:off x="5929322" y="1071546"/>
            <a:ext cx="300039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00"/>
                </a:solidFill>
                <a:effectLst/>
                <a:latin typeface="Times New Roman" pitchFamily="18" charset="0"/>
                <a:ea typeface="AdvGulliv-R"/>
                <a:cs typeface="Times New Roman" pitchFamily="18" charset="0"/>
              </a:rPr>
              <a:t>The Quinta is surrounded by lead bricks 100 mm thick on all six sides </a:t>
            </a:r>
            <a:r>
              <a:rPr kumimoji="0" lang="en-US" sz="1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of total weight 1780 kg</a:t>
            </a:r>
            <a:r>
              <a:rPr kumimoji="0" lang="en-US" sz="1600" b="0" i="0" u="none" strike="noStrike" cap="none" normalizeH="0" baseline="0" dirty="0" smtClean="0">
                <a:ln>
                  <a:noFill/>
                </a:ln>
                <a:solidFill>
                  <a:srgbClr val="FFFF00"/>
                </a:solidFill>
                <a:effectLst/>
                <a:latin typeface="Times New Roman" pitchFamily="18" charset="0"/>
                <a:ea typeface="AdvGulliv-R"/>
                <a:cs typeface="Times New Roman" pitchFamily="18" charset="0"/>
              </a:rPr>
              <a:t>. Shield work as a neutron reflector and as a biological shielding for γ-rays. In the front is a square window 150x150 mm. </a:t>
            </a:r>
            <a:endParaRPr kumimoji="0" lang="en-US"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00188" y="1357313"/>
            <a:ext cx="7000875" cy="5249862"/>
          </a:xfrm>
          <a:prstGeom prst="rect">
            <a:avLst/>
          </a:prstGeom>
          <a:noFill/>
          <a:ln w="9525">
            <a:noFill/>
            <a:miter lim="800000"/>
            <a:headEnd/>
            <a:tailEnd/>
          </a:ln>
        </p:spPr>
      </p:pic>
      <p:sp>
        <p:nvSpPr>
          <p:cNvPr id="6147" name="TextBox 4"/>
          <p:cNvSpPr txBox="1">
            <a:spLocks noChangeArrowheads="1"/>
          </p:cNvSpPr>
          <p:nvPr/>
        </p:nvSpPr>
        <p:spPr bwMode="auto">
          <a:xfrm>
            <a:off x="1071563" y="214313"/>
            <a:ext cx="7786687" cy="369332"/>
          </a:xfrm>
          <a:prstGeom prst="rect">
            <a:avLst/>
          </a:prstGeom>
          <a:noFill/>
          <a:ln w="9525">
            <a:noFill/>
            <a:miter lim="800000"/>
            <a:headEnd/>
            <a:tailEnd/>
          </a:ln>
        </p:spPr>
        <p:txBody>
          <a:bodyPr>
            <a:spAutoFit/>
          </a:bodyPr>
          <a:lstStyle/>
          <a:p>
            <a:pPr algn="ctr"/>
            <a:r>
              <a:rPr lang="en-US" dirty="0" smtClean="0">
                <a:solidFill>
                  <a:srgbClr val="00FFCC"/>
                </a:solidFill>
              </a:rPr>
              <a:t>Spectral and analytical complex of LHEP for measuring the induced activity</a:t>
            </a:r>
            <a:endParaRPr lang="ru-RU" b="1" i="1" dirty="0">
              <a:solidFill>
                <a:srgbClr val="00FFCC"/>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39850"/>
          </a:xfrm>
        </p:spPr>
        <p:txBody>
          <a:bodyPr>
            <a:normAutofit/>
            <a:scene3d>
              <a:camera prst="orthographicFront"/>
              <a:lightRig rig="threePt" dir="t"/>
            </a:scene3d>
            <a:sp3d extrusionH="57150">
              <a:bevelT w="38100" h="38100"/>
            </a:sp3d>
          </a:bodyPr>
          <a:lstStyle/>
          <a:p>
            <a:pPr>
              <a:defRPr/>
            </a:pPr>
            <a:r>
              <a:rPr lang="en-US" sz="2400" b="1" dirty="0" smtClean="0">
                <a:solidFill>
                  <a:srgbClr val="00FFCC"/>
                </a:solidFill>
                <a:effectLst>
                  <a:outerShdw blurRad="38100" dist="38100" dir="2700000" algn="tl">
                    <a:srgbClr val="000000">
                      <a:alpha val="43137"/>
                    </a:srgbClr>
                  </a:outerShdw>
                </a:effectLst>
              </a:rPr>
              <a:t>The spectrum of activity of the </a:t>
            </a:r>
            <a:r>
              <a:rPr lang="en-US" sz="2400" b="1" i="1" baseline="30000" dirty="0" smtClean="0">
                <a:solidFill>
                  <a:srgbClr val="00FFCC"/>
                </a:solidFill>
                <a:effectLst>
                  <a:outerShdw blurRad="38100" dist="38100" dir="2700000" algn="tl">
                    <a:srgbClr val="000000">
                      <a:alpha val="43137"/>
                    </a:srgbClr>
                  </a:outerShdw>
                </a:effectLst>
                <a:cs typeface="Times New Roman" pitchFamily="18" charset="0"/>
              </a:rPr>
              <a:t>152</a:t>
            </a:r>
            <a:r>
              <a:rPr lang="en-US" sz="2400" b="1" i="1" dirty="0" smtClean="0">
                <a:solidFill>
                  <a:srgbClr val="00FFCC"/>
                </a:solidFill>
                <a:effectLst>
                  <a:outerShdw blurRad="38100" dist="38100" dir="2700000" algn="tl">
                    <a:srgbClr val="000000">
                      <a:alpha val="43137"/>
                    </a:srgbClr>
                  </a:outerShdw>
                </a:effectLst>
                <a:cs typeface="Times New Roman" pitchFamily="18" charset="0"/>
              </a:rPr>
              <a:t>Eu</a:t>
            </a:r>
            <a:r>
              <a:rPr lang="en-US" sz="2400" b="1" dirty="0" smtClean="0">
                <a:solidFill>
                  <a:srgbClr val="00FFCC"/>
                </a:solidFill>
                <a:effectLst>
                  <a:outerShdw blurRad="38100" dist="38100" dir="2700000" algn="tl">
                    <a:srgbClr val="000000">
                      <a:alpha val="43137"/>
                    </a:srgbClr>
                  </a:outerShdw>
                </a:effectLst>
              </a:rPr>
              <a:t> isotope, measured by </a:t>
            </a:r>
            <a:r>
              <a:rPr lang="en-US" sz="2400" b="1" dirty="0" err="1" smtClean="0">
                <a:solidFill>
                  <a:srgbClr val="00FFCC"/>
                </a:solidFill>
                <a:effectLst>
                  <a:outerShdw blurRad="38100" dist="38100" dir="2700000" algn="tl">
                    <a:srgbClr val="000000">
                      <a:alpha val="43137"/>
                    </a:srgbClr>
                  </a:outerShdw>
                </a:effectLst>
              </a:rPr>
              <a:t>GeHP</a:t>
            </a:r>
            <a:r>
              <a:rPr lang="en-US" sz="2400" b="1" dirty="0" smtClean="0">
                <a:solidFill>
                  <a:srgbClr val="00FFCC"/>
                </a:solidFill>
                <a:effectLst>
                  <a:outerShdw blurRad="38100" dist="38100" dir="2700000" algn="tl">
                    <a:srgbClr val="000000">
                      <a:alpha val="43137"/>
                    </a:srgbClr>
                  </a:outerShdw>
                </a:effectLst>
              </a:rPr>
              <a:t> detector</a:t>
            </a:r>
            <a:endParaRPr lang="ru-RU" sz="2800" b="1" dirty="0">
              <a:solidFill>
                <a:srgbClr val="00FFCC"/>
              </a:solidFill>
              <a:effectLst>
                <a:outerShdw blurRad="38100" dist="38100" dir="2700000" algn="tl">
                  <a:srgbClr val="000000">
                    <a:alpha val="43137"/>
                  </a:srgbClr>
                </a:outerShdw>
              </a:effectLst>
            </a:endParaRPr>
          </a:p>
        </p:txBody>
      </p:sp>
      <p:pic>
        <p:nvPicPr>
          <p:cNvPr id="7171" name="Picture 2"/>
          <p:cNvPicPr>
            <a:picLocks noChangeAspect="1" noChangeArrowheads="1"/>
          </p:cNvPicPr>
          <p:nvPr/>
        </p:nvPicPr>
        <p:blipFill>
          <a:blip r:embed="rId2" cstate="print"/>
          <a:srcRect/>
          <a:stretch>
            <a:fillRect/>
          </a:stretch>
        </p:blipFill>
        <p:spPr bwMode="auto">
          <a:xfrm>
            <a:off x="0" y="2357438"/>
            <a:ext cx="9144000" cy="3094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910" y="1443841"/>
            <a:ext cx="8358246" cy="4524315"/>
          </a:xfrm>
          <a:prstGeom prst="rect">
            <a:avLst/>
          </a:prstGeom>
        </p:spPr>
        <p:txBody>
          <a:bodyPr wrap="square">
            <a:spAutoFit/>
          </a:bodyPr>
          <a:lstStyle/>
          <a:p>
            <a:pPr>
              <a:lnSpc>
                <a:spcPct val="150000"/>
              </a:lnSpc>
              <a:buFont typeface="Arial" pitchFamily="34" charset="0"/>
              <a:buChar char="•"/>
            </a:pPr>
            <a:r>
              <a:rPr lang="en-US" sz="2400" dirty="0" smtClean="0">
                <a:solidFill>
                  <a:srgbClr val="FFFF00"/>
                </a:solidFill>
              </a:rPr>
              <a:t>  Warm </a:t>
            </a:r>
            <a:r>
              <a:rPr lang="en-US" sz="2400" dirty="0">
                <a:solidFill>
                  <a:srgbClr val="FFFF00"/>
                </a:solidFill>
              </a:rPr>
              <a:t>Dense Matter Science</a:t>
            </a:r>
          </a:p>
          <a:p>
            <a:pPr>
              <a:lnSpc>
                <a:spcPct val="150000"/>
              </a:lnSpc>
              <a:buFont typeface="Arial" pitchFamily="34" charset="0"/>
              <a:buChar char="•"/>
            </a:pPr>
            <a:r>
              <a:rPr lang="en-US" sz="2400" dirty="0" smtClean="0">
                <a:solidFill>
                  <a:srgbClr val="FFFF00"/>
                </a:solidFill>
              </a:rPr>
              <a:t>  Nanostructure </a:t>
            </a:r>
            <a:r>
              <a:rPr lang="en-US" sz="2400" dirty="0">
                <a:solidFill>
                  <a:srgbClr val="FFFF00"/>
                </a:solidFill>
              </a:rPr>
              <a:t>Fabrication (Ion Track, </a:t>
            </a:r>
            <a:r>
              <a:rPr lang="en-US" sz="2400" dirty="0" err="1">
                <a:solidFill>
                  <a:srgbClr val="FFFF00"/>
                </a:solidFill>
              </a:rPr>
              <a:t>Nanowire</a:t>
            </a:r>
            <a:r>
              <a:rPr lang="en-US" sz="2400" dirty="0">
                <a:solidFill>
                  <a:srgbClr val="FFFF00"/>
                </a:solidFill>
              </a:rPr>
              <a:t>)</a:t>
            </a:r>
          </a:p>
          <a:p>
            <a:pPr>
              <a:lnSpc>
                <a:spcPct val="150000"/>
              </a:lnSpc>
              <a:buFont typeface="Arial" pitchFamily="34" charset="0"/>
              <a:buChar char="•"/>
            </a:pPr>
            <a:r>
              <a:rPr lang="en-US" sz="2400" dirty="0" smtClean="0">
                <a:solidFill>
                  <a:srgbClr val="FFFF00"/>
                </a:solidFill>
              </a:rPr>
              <a:t>  Ion-tuning </a:t>
            </a:r>
            <a:r>
              <a:rPr lang="en-US" sz="2400" dirty="0">
                <a:solidFill>
                  <a:srgbClr val="FFFF00"/>
                </a:solidFill>
              </a:rPr>
              <a:t>to Make Intelligent Material &amp; Surface Improvement</a:t>
            </a:r>
          </a:p>
          <a:p>
            <a:pPr>
              <a:lnSpc>
                <a:spcPct val="150000"/>
              </a:lnSpc>
              <a:buFont typeface="Arial" pitchFamily="34" charset="0"/>
              <a:buChar char="•"/>
            </a:pPr>
            <a:r>
              <a:rPr lang="en-US" sz="2400" dirty="0" smtClean="0">
                <a:solidFill>
                  <a:srgbClr val="FFFF00"/>
                </a:solidFill>
              </a:rPr>
              <a:t>  Hybrid </a:t>
            </a:r>
            <a:r>
              <a:rPr lang="en-US" sz="2400" dirty="0">
                <a:solidFill>
                  <a:srgbClr val="FFFF00"/>
                </a:solidFill>
              </a:rPr>
              <a:t>Cancer Therapy with H, C and Fe</a:t>
            </a:r>
          </a:p>
          <a:p>
            <a:pPr>
              <a:lnSpc>
                <a:spcPct val="150000"/>
              </a:lnSpc>
              <a:buFont typeface="Arial" pitchFamily="34" charset="0"/>
              <a:buChar char="•"/>
            </a:pPr>
            <a:r>
              <a:rPr lang="en-US" sz="2400" dirty="0" smtClean="0">
                <a:solidFill>
                  <a:srgbClr val="FFFF00"/>
                </a:solidFill>
              </a:rPr>
              <a:t>  Mutation </a:t>
            </a:r>
            <a:r>
              <a:rPr lang="en-US" sz="2400" dirty="0">
                <a:solidFill>
                  <a:srgbClr val="FFFF00"/>
                </a:solidFill>
              </a:rPr>
              <a:t>Breeding</a:t>
            </a:r>
          </a:p>
          <a:p>
            <a:pPr>
              <a:lnSpc>
                <a:spcPct val="150000"/>
              </a:lnSpc>
              <a:buFont typeface="Arial" pitchFamily="34" charset="0"/>
              <a:buChar char="•"/>
            </a:pPr>
            <a:r>
              <a:rPr lang="en-US" sz="2400" dirty="0" smtClean="0">
                <a:solidFill>
                  <a:srgbClr val="FFFF00"/>
                </a:solidFill>
              </a:rPr>
              <a:t>  Micro-beam </a:t>
            </a:r>
            <a:r>
              <a:rPr lang="en-US" sz="2400" dirty="0">
                <a:solidFill>
                  <a:srgbClr val="FFFF00"/>
                </a:solidFill>
              </a:rPr>
              <a:t>for Biological Science</a:t>
            </a:r>
          </a:p>
          <a:p>
            <a:pPr>
              <a:lnSpc>
                <a:spcPct val="150000"/>
              </a:lnSpc>
              <a:buFont typeface="Arial" pitchFamily="34" charset="0"/>
              <a:buChar char="•"/>
            </a:pPr>
            <a:r>
              <a:rPr lang="en-US" sz="2400" dirty="0" smtClean="0">
                <a:solidFill>
                  <a:srgbClr val="FFFF00"/>
                </a:solidFill>
              </a:rPr>
              <a:t>  SEU </a:t>
            </a:r>
            <a:r>
              <a:rPr lang="en-US" sz="2400" dirty="0">
                <a:solidFill>
                  <a:srgbClr val="FFFF00"/>
                </a:solidFill>
              </a:rPr>
              <a:t>Experiments for Microprocessor, Semiconductor &amp; Power Transistor</a:t>
            </a:r>
          </a:p>
        </p:txBody>
      </p:sp>
      <p:sp>
        <p:nvSpPr>
          <p:cNvPr id="3" name="Rectangle 2"/>
          <p:cNvSpPr/>
          <p:nvPr/>
        </p:nvSpPr>
        <p:spPr>
          <a:xfrm>
            <a:off x="1142976" y="285728"/>
            <a:ext cx="7143800" cy="646331"/>
          </a:xfrm>
          <a:prstGeom prst="rect">
            <a:avLst/>
          </a:prstGeom>
        </p:spPr>
        <p:txBody>
          <a:bodyPr wrap="square">
            <a:spAutoFit/>
            <a:scene3d>
              <a:camera prst="orthographicFront"/>
              <a:lightRig rig="threePt" dir="t"/>
            </a:scene3d>
            <a:sp3d extrusionH="57150">
              <a:bevelT w="38100" h="38100"/>
            </a:sp3d>
          </a:bodyPr>
          <a:lstStyle/>
          <a:p>
            <a:pPr lvl="0"/>
            <a:r>
              <a:rPr lang="en-US" sz="3600" b="1" dirty="0" smtClean="0">
                <a:solidFill>
                  <a:srgbClr val="00FFCC"/>
                </a:solidFill>
                <a:effectLst>
                  <a:outerShdw blurRad="38100" dist="38100" dir="2700000" algn="tl">
                    <a:srgbClr val="000000">
                      <a:alpha val="43137"/>
                    </a:srgbClr>
                  </a:outerShdw>
                </a:effectLst>
              </a:rPr>
              <a:t>Various Applications of the KEK AIA</a:t>
            </a:r>
            <a:endParaRPr lang="en-US" sz="3600" b="1" dirty="0">
              <a:solidFill>
                <a:srgbClr val="00FF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404813"/>
            <a:ext cx="7772400" cy="431800"/>
          </a:xfrm>
        </p:spPr>
        <p:txBody>
          <a:bodyPr>
            <a:normAutofit fontScale="90000"/>
            <a:scene3d>
              <a:camera prst="orthographicFront"/>
              <a:lightRig rig="threePt" dir="t"/>
            </a:scene3d>
            <a:sp3d extrusionH="57150">
              <a:bevelT w="38100" h="38100"/>
            </a:sp3d>
          </a:bodyPr>
          <a:lstStyle/>
          <a:p>
            <a:pPr>
              <a:defRPr/>
            </a:pPr>
            <a:r>
              <a:rPr lang="en-US" sz="2400" b="1" dirty="0" smtClean="0">
                <a:solidFill>
                  <a:srgbClr val="FFFF00"/>
                </a:solidFill>
                <a:effectLst>
                  <a:outerShdw blurRad="38100" dist="38100" dir="2700000" algn="tl">
                    <a:srgbClr val="000000">
                      <a:alpha val="43137"/>
                    </a:srgbClr>
                  </a:outerShdw>
                </a:effectLst>
                <a:cs typeface="Times New Roman" pitchFamily="18" charset="0"/>
              </a:rPr>
              <a:t>Data from gamma spectrometer, analysis and correction.</a:t>
            </a:r>
            <a:endParaRPr lang="en-US" sz="1400" b="1" dirty="0" smtClean="0">
              <a:solidFill>
                <a:srgbClr val="FFFF00"/>
              </a:solidFill>
              <a:effectLst>
                <a:outerShdw blurRad="38100" dist="38100" dir="2700000" algn="tl">
                  <a:srgbClr val="000000">
                    <a:alpha val="43137"/>
                  </a:srgbClr>
                </a:outerShdw>
              </a:effectLst>
              <a:cs typeface="Times New Roman" pitchFamily="18" charset="0"/>
            </a:endParaRPr>
          </a:p>
        </p:txBody>
      </p:sp>
      <p:graphicFrame>
        <p:nvGraphicFramePr>
          <p:cNvPr id="37891" name="Object 2"/>
          <p:cNvGraphicFramePr>
            <a:graphicFrameLocks noChangeAspect="1"/>
          </p:cNvGraphicFramePr>
          <p:nvPr>
            <p:ph sz="quarter" idx="1"/>
          </p:nvPr>
        </p:nvGraphicFramePr>
        <p:xfrm>
          <a:off x="428596" y="1142984"/>
          <a:ext cx="4032250" cy="3030538"/>
        </p:xfrm>
        <a:graphic>
          <a:graphicData uri="http://schemas.openxmlformats.org/presentationml/2006/ole">
            <p:oleObj spid="_x0000_s62466" name="Dokument" r:id="rId3" imgW="4691880" imgH="3525840" progId="Word.Document.8">
              <p:embed/>
            </p:oleObj>
          </a:graphicData>
        </a:graphic>
      </p:graphicFrame>
      <p:graphicFrame>
        <p:nvGraphicFramePr>
          <p:cNvPr id="37895" name="Object 4"/>
          <p:cNvGraphicFramePr>
            <a:graphicFrameLocks noChangeAspect="1"/>
          </p:cNvGraphicFramePr>
          <p:nvPr>
            <p:ph sz="half" idx="3"/>
          </p:nvPr>
        </p:nvGraphicFramePr>
        <p:xfrm>
          <a:off x="4500562" y="942975"/>
          <a:ext cx="4357717" cy="3316326"/>
        </p:xfrm>
        <a:graphic>
          <a:graphicData uri="http://schemas.openxmlformats.org/presentationml/2006/ole">
            <p:oleObj spid="_x0000_s62467" name="Dokument" r:id="rId4" imgW="5982480" imgH="4554720" progId="Word.Document.8">
              <p:embed/>
            </p:oleObj>
          </a:graphicData>
        </a:graphic>
      </p:graphicFrame>
      <p:sp>
        <p:nvSpPr>
          <p:cNvPr id="37897" name="Rectangle 9"/>
          <p:cNvSpPr>
            <a:spLocks noChangeArrowheads="1"/>
          </p:cNvSpPr>
          <p:nvPr/>
        </p:nvSpPr>
        <p:spPr bwMode="auto">
          <a:xfrm>
            <a:off x="1714480" y="4714884"/>
            <a:ext cx="5400675" cy="1426801"/>
          </a:xfrm>
          <a:prstGeom prst="rect">
            <a:avLst/>
          </a:prstGeom>
          <a:solidFill>
            <a:schemeClr val="bg1">
              <a:alpha val="70000"/>
            </a:schemeClr>
          </a:solidFill>
          <a:ln w="12700" cap="sq">
            <a:noFill/>
            <a:miter lim="800000"/>
            <a:headEnd type="none" w="sm" len="sm"/>
            <a:tailEnd type="none" w="sm" len="sm"/>
          </a:ln>
          <a:effectLst/>
        </p:spPr>
        <p:txBody>
          <a:bodyPr>
            <a:spAutoFit/>
          </a:bodyPr>
          <a:lstStyle/>
          <a:p>
            <a:pPr>
              <a:lnSpc>
                <a:spcPct val="80000"/>
              </a:lnSpc>
              <a:spcBef>
                <a:spcPct val="20000"/>
              </a:spcBef>
              <a:buClr>
                <a:schemeClr val="tx2"/>
              </a:buClr>
              <a:buSzPct val="75000"/>
              <a:buFont typeface="Wingdings" pitchFamily="2" charset="2"/>
              <a:buChar char="n"/>
              <a:defRPr/>
            </a:pPr>
            <a:r>
              <a:rPr lang="en-US" sz="1600" dirty="0"/>
              <a:t>Sample 2 as an example of experimental data</a:t>
            </a:r>
            <a:r>
              <a:rPr lang="en-US" sz="1600" dirty="0">
                <a:solidFill>
                  <a:schemeClr val="tx2"/>
                </a:solidFill>
              </a:rPr>
              <a:t>.</a:t>
            </a:r>
            <a:endParaRPr lang="pl-PL" sz="1600" dirty="0">
              <a:solidFill>
                <a:schemeClr val="tx2"/>
              </a:solidFill>
            </a:endParaRPr>
          </a:p>
          <a:p>
            <a:pPr>
              <a:lnSpc>
                <a:spcPct val="80000"/>
              </a:lnSpc>
              <a:spcBef>
                <a:spcPct val="20000"/>
              </a:spcBef>
              <a:buClr>
                <a:schemeClr val="tx2"/>
              </a:buClr>
              <a:buSzPct val="75000"/>
              <a:buFont typeface="Wingdings" pitchFamily="2" charset="2"/>
              <a:buChar char="n"/>
              <a:defRPr/>
            </a:pPr>
            <a:r>
              <a:rPr lang="en-US" sz="1600" dirty="0"/>
              <a:t>Spectra analysis with Czech program DEIMOS. Peak areas as a result.</a:t>
            </a:r>
            <a:endParaRPr lang="pl-PL" sz="1600" dirty="0"/>
          </a:p>
          <a:p>
            <a:pPr algn="just">
              <a:lnSpc>
                <a:spcPct val="80000"/>
              </a:lnSpc>
              <a:spcBef>
                <a:spcPct val="20000"/>
              </a:spcBef>
              <a:buClr>
                <a:schemeClr val="tx2"/>
              </a:buClr>
              <a:buSzPct val="75000"/>
              <a:buFont typeface="Wingdings" pitchFamily="2" charset="2"/>
              <a:buChar char="n"/>
              <a:defRPr/>
            </a:pPr>
            <a:r>
              <a:rPr lang="en-US" sz="1600" dirty="0"/>
              <a:t>Correction for time, irradiation time, weight and so on</a:t>
            </a:r>
            <a:r>
              <a:rPr lang="pl-PL" sz="1600" dirty="0"/>
              <a:t> by </a:t>
            </a:r>
            <a:r>
              <a:rPr lang="en-US" sz="1600" dirty="0"/>
              <a:t>calibration formula</a:t>
            </a:r>
          </a:p>
          <a:p>
            <a:pPr>
              <a:lnSpc>
                <a:spcPct val="80000"/>
              </a:lnSpc>
              <a:spcBef>
                <a:spcPct val="20000"/>
              </a:spcBef>
              <a:buClr>
                <a:schemeClr val="tx2"/>
              </a:buClr>
              <a:buSzPct val="75000"/>
              <a:buFont typeface="Wingdings" pitchFamily="2" charset="2"/>
              <a:buChar char="n"/>
              <a:defRPr/>
            </a:pPr>
            <a:endParaRPr lang="en-US" sz="1600"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1000"/>
                                  </p:stCondLst>
                                  <p:childTnLst>
                                    <p:set>
                                      <p:cBhvr>
                                        <p:cTn id="6" dur="1" fill="hold">
                                          <p:stCondLst>
                                            <p:cond delay="0"/>
                                          </p:stCondLst>
                                        </p:cTn>
                                        <p:tgtEl>
                                          <p:spTgt spid="37891"/>
                                        </p:tgtEl>
                                        <p:attrNameLst>
                                          <p:attrName>style.visibility</p:attrName>
                                        </p:attrNameLst>
                                      </p:cBhvr>
                                      <p:to>
                                        <p:strVal val="visible"/>
                                      </p:to>
                                    </p:set>
                                    <p:animEffect transition="in" filter="barn(outHorizontal)">
                                      <p:cBhvr>
                                        <p:cTn id="7" dur="500"/>
                                        <p:tgtEl>
                                          <p:spTgt spid="37891"/>
                                        </p:tgtEl>
                                      </p:cBhvr>
                                    </p:animEffect>
                                  </p:childTnLst>
                                </p:cTn>
                              </p:par>
                            </p:childTnLst>
                          </p:cTn>
                        </p:par>
                        <p:par>
                          <p:cTn id="8" fill="hold">
                            <p:stCondLst>
                              <p:cond delay="1500"/>
                            </p:stCondLst>
                            <p:childTnLst>
                              <p:par>
                                <p:cTn id="9" presetID="17" presetClass="entr" presetSubtype="10" fill="hold" nodeType="afterEffect">
                                  <p:stCondLst>
                                    <p:cond delay="1000"/>
                                  </p:stCondLst>
                                  <p:childTnLst>
                                    <p:set>
                                      <p:cBhvr>
                                        <p:cTn id="10" dur="1" fill="hold">
                                          <p:stCondLst>
                                            <p:cond delay="0"/>
                                          </p:stCondLst>
                                        </p:cTn>
                                        <p:tgtEl>
                                          <p:spTgt spid="37895"/>
                                        </p:tgtEl>
                                        <p:attrNameLst>
                                          <p:attrName>style.visibility</p:attrName>
                                        </p:attrNameLst>
                                      </p:cBhvr>
                                      <p:to>
                                        <p:strVal val="visible"/>
                                      </p:to>
                                    </p:set>
                                    <p:anim calcmode="lin" valueType="num">
                                      <p:cBhvr>
                                        <p:cTn id="11" dur="2000" fill="hold"/>
                                        <p:tgtEl>
                                          <p:spTgt spid="37895"/>
                                        </p:tgtEl>
                                        <p:attrNameLst>
                                          <p:attrName>ppt_w</p:attrName>
                                        </p:attrNameLst>
                                      </p:cBhvr>
                                      <p:tavLst>
                                        <p:tav tm="0">
                                          <p:val>
                                            <p:fltVal val="0"/>
                                          </p:val>
                                        </p:tav>
                                        <p:tav tm="100000">
                                          <p:val>
                                            <p:strVal val="#ppt_w"/>
                                          </p:val>
                                        </p:tav>
                                      </p:tavLst>
                                    </p:anim>
                                    <p:anim calcmode="lin" valueType="num">
                                      <p:cBhvr>
                                        <p:cTn id="12" dur="2000" fill="hold"/>
                                        <p:tgtEl>
                                          <p:spTgt spid="378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ytuł 1"/>
          <p:cNvSpPr>
            <a:spLocks noGrp="1"/>
          </p:cNvSpPr>
          <p:nvPr>
            <p:ph type="title" sz="quarter" idx="4294967295"/>
          </p:nvPr>
        </p:nvSpPr>
        <p:spPr>
          <a:xfrm>
            <a:off x="714348" y="0"/>
            <a:ext cx="7772400" cy="1219200"/>
          </a:xfrm>
        </p:spPr>
        <p:txBody>
          <a:bodyPr lIns="91440" tIns="45720" rIns="91440" bIns="45720">
            <a:scene3d>
              <a:camera prst="orthographicFront"/>
              <a:lightRig rig="threePt" dir="t"/>
            </a:scene3d>
            <a:sp3d extrusionH="57150">
              <a:bevelT w="38100" h="38100"/>
            </a:sp3d>
          </a:bodyPr>
          <a:lstStyle/>
          <a:p>
            <a:pPr>
              <a:defRPr/>
            </a:pPr>
            <a:r>
              <a:rPr lang="en-US" sz="2400" b="1" dirty="0" smtClean="0">
                <a:solidFill>
                  <a:srgbClr val="FFFF00"/>
                </a:solidFill>
                <a:effectLst>
                  <a:outerShdw blurRad="38100" dist="38100" dir="2700000" algn="tl">
                    <a:srgbClr val="000000">
                      <a:alpha val="43137"/>
                    </a:srgbClr>
                  </a:outerShdw>
                </a:effectLst>
              </a:rPr>
              <a:t>Average neutron flux densities per deuteron for the three energy deuteron beams in </a:t>
            </a:r>
            <a:r>
              <a:rPr lang="pl-PL" sz="2400" b="1" dirty="0" smtClean="0">
                <a:solidFill>
                  <a:srgbClr val="FFFF00"/>
                </a:solidFill>
                <a:effectLst>
                  <a:outerShdw blurRad="38100" dist="38100" dir="2700000" algn="tl">
                    <a:srgbClr val="000000">
                      <a:alpha val="43137"/>
                    </a:srgbClr>
                  </a:outerShdw>
                </a:effectLst>
              </a:rPr>
              <a:t>QUINTA</a:t>
            </a:r>
            <a:r>
              <a:rPr lang="en-US" sz="2400" b="1" dirty="0" smtClean="0">
                <a:solidFill>
                  <a:srgbClr val="FFFF00"/>
                </a:solidFill>
                <a:effectLst>
                  <a:outerShdw blurRad="38100" dist="38100" dir="2700000" algn="tl">
                    <a:srgbClr val="000000">
                      <a:alpha val="43137"/>
                    </a:srgbClr>
                  </a:outerShdw>
                </a:effectLst>
              </a:rPr>
              <a:t> experiments.</a:t>
            </a:r>
          </a:p>
        </p:txBody>
      </p:sp>
      <p:sp>
        <p:nvSpPr>
          <p:cNvPr id="24587" name="Text Box 10"/>
          <p:cNvSpPr txBox="1">
            <a:spLocks noChangeArrowheads="1"/>
          </p:cNvSpPr>
          <p:nvPr/>
        </p:nvSpPr>
        <p:spPr bwMode="auto">
          <a:xfrm>
            <a:off x="7377330" y="1785926"/>
            <a:ext cx="1552388" cy="1200329"/>
          </a:xfrm>
          <a:prstGeom prst="rect">
            <a:avLst/>
          </a:prstGeom>
          <a:noFill/>
          <a:ln w="12700" cap="sq">
            <a:noFill/>
            <a:miter lim="800000"/>
            <a:headEnd type="none" w="sm" len="sm"/>
            <a:tailEnd type="none" w="sm" len="sm"/>
          </a:ln>
        </p:spPr>
        <p:txBody>
          <a:bodyPr wrap="square">
            <a:spAutoFit/>
          </a:bodyPr>
          <a:lstStyle/>
          <a:p>
            <a:r>
              <a:rPr lang="pl-PL" dirty="0"/>
              <a:t>For  </a:t>
            </a:r>
            <a:r>
              <a:rPr lang="pl-PL" dirty="0" err="1"/>
              <a:t>radial</a:t>
            </a:r>
            <a:r>
              <a:rPr lang="pl-PL" dirty="0"/>
              <a:t> </a:t>
            </a:r>
            <a:r>
              <a:rPr lang="pl-PL" dirty="0" err="1"/>
              <a:t>distance</a:t>
            </a:r>
            <a:r>
              <a:rPr lang="pl-PL" dirty="0"/>
              <a:t> </a:t>
            </a:r>
            <a:r>
              <a:rPr lang="pl-PL" dirty="0" smtClean="0"/>
              <a:t>R=8cm</a:t>
            </a:r>
            <a:endParaRPr lang="pl-PL" dirty="0"/>
          </a:p>
        </p:txBody>
      </p:sp>
      <p:sp>
        <p:nvSpPr>
          <p:cNvPr id="24588" name="Prostokąt 11"/>
          <p:cNvSpPr>
            <a:spLocks noChangeArrowheads="1"/>
          </p:cNvSpPr>
          <p:nvPr/>
        </p:nvSpPr>
        <p:spPr bwMode="auto">
          <a:xfrm>
            <a:off x="285720" y="5429264"/>
            <a:ext cx="8643998" cy="1200329"/>
          </a:xfrm>
          <a:prstGeom prst="rect">
            <a:avLst/>
          </a:prstGeom>
          <a:noFill/>
          <a:ln w="9525">
            <a:noFill/>
            <a:miter lim="800000"/>
            <a:headEnd/>
            <a:tailEnd/>
          </a:ln>
        </p:spPr>
        <p:txBody>
          <a:bodyPr wrap="square">
            <a:spAutoFit/>
          </a:bodyPr>
          <a:lstStyle/>
          <a:p>
            <a:pPr algn="just" eaLnBrk="0" hangingPunct="0"/>
            <a:r>
              <a:rPr lang="en-US" sz="1800" dirty="0" smtClean="0">
                <a:solidFill>
                  <a:srgbClr val="FFFF00"/>
                </a:solidFill>
              </a:rPr>
              <a:t>The curves of the neutron flux density per deuteron and its energy </a:t>
            </a:r>
            <a:r>
              <a:rPr lang="pl-PL" sz="1800" dirty="0" smtClean="0">
                <a:solidFill>
                  <a:srgbClr val="FFFF00"/>
                </a:solidFill>
              </a:rPr>
              <a:t>(for R=8cm) </a:t>
            </a:r>
            <a:r>
              <a:rPr lang="en-US" sz="1800" dirty="0" smtClean="0">
                <a:solidFill>
                  <a:srgbClr val="FFFF00"/>
                </a:solidFill>
              </a:rPr>
              <a:t>overlap in the energy ranges 20.8-32.7 </a:t>
            </a:r>
            <a:r>
              <a:rPr lang="en-US" sz="1800" dirty="0" err="1" smtClean="0">
                <a:solidFill>
                  <a:srgbClr val="FFFF00"/>
                </a:solidFill>
              </a:rPr>
              <a:t>MeV</a:t>
            </a:r>
            <a:r>
              <a:rPr lang="en-US" sz="1800" dirty="0" smtClean="0">
                <a:solidFill>
                  <a:srgbClr val="FFFF00"/>
                </a:solidFill>
              </a:rPr>
              <a:t> and nearly overlap in the other energy range. It is expected that for the deuteron beam energies higher than 0.5 GeV the average neutron flux densities per deuteron and per one GeV beam energy, should be equal.</a:t>
            </a:r>
            <a:endParaRPr lang="en-US" sz="1800" dirty="0">
              <a:solidFill>
                <a:srgbClr val="FFFF00"/>
              </a:solidFill>
            </a:endParaRPr>
          </a:p>
        </p:txBody>
      </p:sp>
      <p:graphicFrame>
        <p:nvGraphicFramePr>
          <p:cNvPr id="12" name="Chart 26"/>
          <p:cNvGraphicFramePr>
            <a:graphicFrameLocks/>
          </p:cNvGraphicFramePr>
          <p:nvPr/>
        </p:nvGraphicFramePr>
        <p:xfrm>
          <a:off x="1643042" y="1285860"/>
          <a:ext cx="5786478" cy="392909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71604" y="357166"/>
            <a:ext cx="6000750" cy="846138"/>
          </a:xfrm>
        </p:spPr>
        <p:txBody>
          <a:bodyPr>
            <a:noAutofit/>
            <a:scene3d>
              <a:camera prst="orthographicFront"/>
              <a:lightRig rig="threePt" dir="t"/>
            </a:scene3d>
            <a:sp3d extrusionH="57150">
              <a:bevelT w="38100" h="38100"/>
            </a:sp3d>
          </a:bodyPr>
          <a:lstStyle/>
          <a:p>
            <a:pPr eaLnBrk="1" hangingPunct="1"/>
            <a:r>
              <a:rPr lang="en-US" sz="2800" b="1" i="1" dirty="0" smtClean="0">
                <a:solidFill>
                  <a:srgbClr val="FFFF00"/>
                </a:solidFill>
                <a:latin typeface="Bookman Old Style" panose="02050604050505020204" pitchFamily="18" charset="0"/>
              </a:rPr>
              <a:t>Radiation hardness of silicon detectors</a:t>
            </a:r>
          </a:p>
        </p:txBody>
      </p:sp>
      <p:sp>
        <p:nvSpPr>
          <p:cNvPr id="25603" name="Rectangle 3"/>
          <p:cNvSpPr>
            <a:spLocks noChangeArrowheads="1"/>
          </p:cNvSpPr>
          <p:nvPr/>
        </p:nvSpPr>
        <p:spPr bwMode="auto">
          <a:xfrm>
            <a:off x="857250" y="1857375"/>
            <a:ext cx="7572375"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b="1" dirty="0">
                <a:solidFill>
                  <a:srgbClr val="FF0000"/>
                </a:solidFill>
                <a:latin typeface="Bookman Old Style" panose="02050604050505020204" pitchFamily="18" charset="0"/>
              </a:rPr>
              <a:t>A. </a:t>
            </a:r>
            <a:r>
              <a:rPr lang="en-US" dirty="0">
                <a:solidFill>
                  <a:srgbClr val="00FFCC"/>
                </a:solidFill>
                <a:latin typeface="Bookman Old Style" panose="02050604050505020204" pitchFamily="18" charset="0"/>
              </a:rPr>
              <a:t>The detector leakage current increases linearly with hadrons </a:t>
            </a:r>
            <a:r>
              <a:rPr lang="en-US" dirty="0" err="1">
                <a:solidFill>
                  <a:srgbClr val="00FFCC"/>
                </a:solidFill>
                <a:latin typeface="Bookman Old Style" panose="02050604050505020204" pitchFamily="18" charset="0"/>
              </a:rPr>
              <a:t>fluence</a:t>
            </a:r>
            <a:r>
              <a:rPr lang="en-US" dirty="0">
                <a:solidFill>
                  <a:srgbClr val="00FFCC"/>
                </a:solidFill>
                <a:latin typeface="Bookman Old Style" panose="02050604050505020204" pitchFamily="18" charset="0"/>
              </a:rPr>
              <a:t>:</a:t>
            </a:r>
            <a:endParaRPr lang="en-US" b="1" dirty="0">
              <a:solidFill>
                <a:srgbClr val="00FFCC"/>
              </a:solidFill>
              <a:latin typeface="Bookman Old Style" panose="02050604050505020204" pitchFamily="18" charset="0"/>
            </a:endParaRPr>
          </a:p>
          <a:p>
            <a:pPr algn="ctr" eaLnBrk="1" hangingPunct="1"/>
            <a:r>
              <a:rPr lang="el-GR" b="1" dirty="0">
                <a:solidFill>
                  <a:srgbClr val="FF66FF"/>
                </a:solidFill>
                <a:latin typeface="Bookman Old Style" panose="02050604050505020204" pitchFamily="18" charset="0"/>
              </a:rPr>
              <a:t>ΔΙ=α</a:t>
            </a:r>
            <a:r>
              <a:rPr lang="en-US" b="1" baseline="-25000" dirty="0">
                <a:solidFill>
                  <a:srgbClr val="FF66FF"/>
                </a:solidFill>
                <a:latin typeface="Bookman Old Style" panose="02050604050505020204" pitchFamily="18" charset="0"/>
              </a:rPr>
              <a:t>I</a:t>
            </a:r>
            <a:r>
              <a:rPr lang="en-US" b="1" dirty="0">
                <a:solidFill>
                  <a:srgbClr val="FF66FF"/>
                </a:solidFill>
                <a:latin typeface="Bookman Old Style" panose="02050604050505020204" pitchFamily="18" charset="0"/>
              </a:rPr>
              <a:t>⋅I ⋅ </a:t>
            </a:r>
            <a:r>
              <a:rPr lang="el-GR" b="1" dirty="0">
                <a:solidFill>
                  <a:srgbClr val="FF66FF"/>
                </a:solidFill>
                <a:latin typeface="Bookman Old Style" panose="02050604050505020204" pitchFamily="18" charset="0"/>
              </a:rPr>
              <a:t>Φ</a:t>
            </a:r>
            <a:r>
              <a:rPr lang="en-US" b="1" dirty="0">
                <a:solidFill>
                  <a:srgbClr val="FF66FF"/>
                </a:solidFill>
                <a:latin typeface="Bookman Old Style" panose="02050604050505020204" pitchFamily="18" charset="0"/>
              </a:rPr>
              <a:t> </a:t>
            </a:r>
            <a:r>
              <a:rPr lang="el-GR" b="1" dirty="0">
                <a:solidFill>
                  <a:srgbClr val="FF66FF"/>
                </a:solidFill>
                <a:latin typeface="Bookman Old Style" panose="02050604050505020204" pitchFamily="18" charset="0"/>
              </a:rPr>
              <a:t>⋅</a:t>
            </a:r>
            <a:r>
              <a:rPr lang="en-US" b="1" dirty="0">
                <a:solidFill>
                  <a:srgbClr val="FF66FF"/>
                </a:solidFill>
                <a:latin typeface="Bookman Old Style" panose="02050604050505020204" pitchFamily="18" charset="0"/>
              </a:rPr>
              <a:t> V</a:t>
            </a:r>
          </a:p>
          <a:p>
            <a:pPr eaLnBrk="1" hangingPunct="1"/>
            <a:r>
              <a:rPr lang="el-GR" dirty="0">
                <a:solidFill>
                  <a:srgbClr val="00FFCC"/>
                </a:solidFill>
                <a:latin typeface="Bookman Old Style" panose="02050604050505020204" pitchFamily="18" charset="0"/>
              </a:rPr>
              <a:t>Φ</a:t>
            </a:r>
            <a:r>
              <a:rPr lang="en-US" dirty="0">
                <a:solidFill>
                  <a:srgbClr val="00FFCC"/>
                </a:solidFill>
                <a:latin typeface="Bookman Old Style" panose="02050604050505020204" pitchFamily="18" charset="0"/>
              </a:rPr>
              <a:t> </a:t>
            </a:r>
            <a:r>
              <a:rPr lang="el-GR" dirty="0">
                <a:solidFill>
                  <a:srgbClr val="00FFCC"/>
                </a:solidFill>
                <a:latin typeface="Bookman Old Style" panose="02050604050505020204" pitchFamily="18" charset="0"/>
              </a:rPr>
              <a:t>−</a:t>
            </a:r>
            <a:r>
              <a:rPr lang="en-US" dirty="0">
                <a:solidFill>
                  <a:srgbClr val="00FFCC"/>
                </a:solidFill>
                <a:latin typeface="Bookman Old Style" panose="02050604050505020204" pitchFamily="18" charset="0"/>
              </a:rPr>
              <a:t> </a:t>
            </a:r>
            <a:r>
              <a:rPr lang="en-US" dirty="0" err="1">
                <a:solidFill>
                  <a:srgbClr val="00FFCC"/>
                </a:solidFill>
                <a:latin typeface="Bookman Old Style" panose="02050604050505020204" pitchFamily="18" charset="0"/>
              </a:rPr>
              <a:t>fluence</a:t>
            </a:r>
            <a:r>
              <a:rPr lang="en-US" dirty="0">
                <a:solidFill>
                  <a:srgbClr val="00FFCC"/>
                </a:solidFill>
                <a:latin typeface="Bookman Old Style" panose="02050604050505020204" pitchFamily="18" charset="0"/>
              </a:rPr>
              <a:t>, V − the detector bulk,</a:t>
            </a:r>
          </a:p>
          <a:p>
            <a:pPr eaLnBrk="1" hangingPunct="1"/>
            <a:r>
              <a:rPr lang="el-GR" dirty="0">
                <a:solidFill>
                  <a:srgbClr val="00FFCC"/>
                </a:solidFill>
                <a:latin typeface="Bookman Old Style" panose="02050604050505020204" pitchFamily="18" charset="0"/>
              </a:rPr>
              <a:t>α</a:t>
            </a:r>
            <a:r>
              <a:rPr lang="en-US" baseline="-25000" dirty="0">
                <a:solidFill>
                  <a:srgbClr val="00FFCC"/>
                </a:solidFill>
                <a:latin typeface="Bookman Old Style" panose="02050604050505020204" pitchFamily="18" charset="0"/>
              </a:rPr>
              <a:t>I</a:t>
            </a:r>
            <a:r>
              <a:rPr lang="en-US" dirty="0">
                <a:solidFill>
                  <a:srgbClr val="00FFCC"/>
                </a:solidFill>
                <a:latin typeface="Bookman Old Style" panose="02050604050505020204" pitchFamily="18" charset="0"/>
              </a:rPr>
              <a:t> =(5±1)</a:t>
            </a:r>
            <a:r>
              <a:rPr lang="en-US" dirty="0">
                <a:solidFill>
                  <a:srgbClr val="00FFCC"/>
                </a:solidFill>
              </a:rPr>
              <a:t> · </a:t>
            </a:r>
            <a:r>
              <a:rPr lang="en-US" dirty="0">
                <a:solidFill>
                  <a:srgbClr val="00FFCC"/>
                </a:solidFill>
                <a:latin typeface="Bookman Old Style" panose="02050604050505020204" pitchFamily="18" charset="0"/>
              </a:rPr>
              <a:t>10</a:t>
            </a:r>
            <a:r>
              <a:rPr lang="en-US" baseline="30000" dirty="0">
                <a:solidFill>
                  <a:srgbClr val="00FFCC"/>
                </a:solidFill>
              </a:rPr>
              <a:t> -17</a:t>
            </a:r>
            <a:r>
              <a:rPr lang="en-US" dirty="0">
                <a:solidFill>
                  <a:srgbClr val="00FFCC"/>
                </a:solidFill>
              </a:rPr>
              <a:t> </a:t>
            </a:r>
            <a:r>
              <a:rPr lang="ru-RU" dirty="0">
                <a:solidFill>
                  <a:srgbClr val="00FFCC"/>
                </a:solidFill>
                <a:latin typeface="Bookman Old Style" panose="02050604050505020204" pitchFamily="18" charset="0"/>
              </a:rPr>
              <a:t>А⋅см</a:t>
            </a:r>
            <a:r>
              <a:rPr lang="ru-RU" baseline="30000" dirty="0">
                <a:solidFill>
                  <a:srgbClr val="00FFCC"/>
                </a:solidFill>
                <a:latin typeface="Bookman Old Style" panose="02050604050505020204" pitchFamily="18" charset="0"/>
              </a:rPr>
              <a:t>-1</a:t>
            </a:r>
            <a:endParaRPr lang="en-US" baseline="30000" dirty="0">
              <a:solidFill>
                <a:srgbClr val="00FFCC"/>
              </a:solidFill>
              <a:latin typeface="Bookman Old Style" panose="02050604050505020204" pitchFamily="18" charset="0"/>
            </a:endParaRPr>
          </a:p>
          <a:p>
            <a:pPr eaLnBrk="1" hangingPunct="1"/>
            <a:r>
              <a:rPr lang="en-US" dirty="0">
                <a:solidFill>
                  <a:srgbClr val="00FFCC"/>
                </a:solidFill>
                <a:latin typeface="Bookman Old Style" panose="02050604050505020204" pitchFamily="18" charset="0"/>
              </a:rPr>
              <a:t>for fast neutrons at T = +20⁰C (no self-annealing)</a:t>
            </a:r>
          </a:p>
          <a:p>
            <a:pPr eaLnBrk="1" hangingPunct="1"/>
            <a:endParaRPr lang="en-US" dirty="0">
              <a:solidFill>
                <a:srgbClr val="00FFCC"/>
              </a:solidFill>
              <a:latin typeface="Bookman Old Style" panose="02050604050505020204" pitchFamily="18" charset="0"/>
            </a:endParaRPr>
          </a:p>
          <a:p>
            <a:pPr eaLnBrk="1" hangingPunct="1"/>
            <a:r>
              <a:rPr lang="en-US" dirty="0">
                <a:solidFill>
                  <a:srgbClr val="00FFCC"/>
                </a:solidFill>
                <a:latin typeface="Bookman Old Style" panose="02050604050505020204" pitchFamily="18" charset="0"/>
              </a:rPr>
              <a:t>Possible solution</a:t>
            </a:r>
            <a:r>
              <a:rPr lang="en-US" dirty="0" smtClean="0">
                <a:solidFill>
                  <a:srgbClr val="00FFCC"/>
                </a:solidFill>
                <a:latin typeface="Bookman Old Style" panose="02050604050505020204" pitchFamily="18" charset="0"/>
              </a:rPr>
              <a:t>:</a:t>
            </a:r>
          </a:p>
          <a:p>
            <a:pPr eaLnBrk="1" hangingPunct="1"/>
            <a:endParaRPr lang="en-US" dirty="0">
              <a:solidFill>
                <a:srgbClr val="00FFCC"/>
              </a:solidFill>
              <a:latin typeface="Bookman Old Style" panose="02050604050505020204" pitchFamily="18" charset="0"/>
            </a:endParaRPr>
          </a:p>
          <a:p>
            <a:pPr lvl="1" algn="just" eaLnBrk="1" hangingPunct="1"/>
            <a:r>
              <a:rPr lang="en-US" i="1" dirty="0">
                <a:solidFill>
                  <a:srgbClr val="FF66FF"/>
                </a:solidFill>
                <a:latin typeface="Bookman Old Style" panose="02050604050505020204" pitchFamily="18" charset="0"/>
              </a:rPr>
              <a:t>• work at low temperature - (30-50)°C, detector leakage current doubles it’s value every 8 degrees;</a:t>
            </a:r>
          </a:p>
          <a:p>
            <a:pPr lvl="1" algn="just" eaLnBrk="1" hangingPunct="1"/>
            <a:r>
              <a:rPr lang="en-US" dirty="0">
                <a:solidFill>
                  <a:srgbClr val="FF3399"/>
                </a:solidFill>
                <a:latin typeface="Bookman Old Style" panose="02050604050505020204" pitchFamily="18" charset="0"/>
              </a:rPr>
              <a:t>•Detectors module design required very good thermo contact between Si-sensor and cooling plate for the excluding of the heating and thermo break down </a:t>
            </a:r>
            <a:r>
              <a:rPr lang="en-US" baseline="30000" dirty="0">
                <a:solidFill>
                  <a:srgbClr val="FF3399"/>
                </a:solidFill>
                <a:latin typeface="Bookman Old Style" panose="02050604050505020204" pitchFamily="18" charset="0"/>
              </a:rPr>
              <a:t>/3/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14375" y="785813"/>
            <a:ext cx="8072438" cy="5534025"/>
          </a:xfrm>
          <a:prstGeom prst="rect">
            <a:avLst/>
          </a:prstGeom>
          <a:solidFill>
            <a:schemeClr val="bg1">
              <a:alpha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68292" y="142852"/>
            <a:ext cx="8832864" cy="6715148"/>
            <a:chOff x="25852" y="69059"/>
            <a:chExt cx="8973037" cy="6788941"/>
          </a:xfrm>
        </p:grpSpPr>
        <p:sp>
          <p:nvSpPr>
            <p:cNvPr id="6" name="Rectangle 5"/>
            <p:cNvSpPr/>
            <p:nvPr/>
          </p:nvSpPr>
          <p:spPr>
            <a:xfrm>
              <a:off x="285721" y="69059"/>
              <a:ext cx="8572560" cy="715665"/>
            </a:xfrm>
            <a:prstGeom prst="rect">
              <a:avLst/>
            </a:prstGeom>
          </p:spPr>
          <p:txBody>
            <a:bodyPr wrap="square">
              <a:spAutoFit/>
              <a:scene3d>
                <a:camera prst="orthographicFront"/>
                <a:lightRig rig="threePt" dir="t"/>
              </a:scene3d>
              <a:sp3d extrusionH="57150">
                <a:bevelT w="38100" h="38100"/>
              </a:sp3d>
            </a:bodyPr>
            <a:lstStyle/>
            <a:p>
              <a:pPr algn="ctr">
                <a:defRPr sz="2701" b="1" i="0" u="none" strike="noStrike" kern="1200" baseline="0">
                  <a:solidFill>
                    <a:srgbClr val="000000"/>
                  </a:solidFill>
                  <a:latin typeface="Arial Cyr"/>
                  <a:ea typeface="Arial Cyr"/>
                  <a:cs typeface="Arial Cyr"/>
                </a:defRPr>
              </a:pPr>
              <a:r>
                <a:rPr lang="en-US" sz="2000" dirty="0" smtClean="0">
                  <a:solidFill>
                    <a:srgbClr val="00FFCC"/>
                  </a:solidFill>
                  <a:effectLst>
                    <a:outerShdw blurRad="38100" dist="38100" dir="2700000" algn="tl">
                      <a:srgbClr val="000000">
                        <a:alpha val="43137"/>
                      </a:srgbClr>
                    </a:outerShdw>
                  </a:effectLst>
                  <a:latin typeface="Bookman Old Style" pitchFamily="18" charset="0"/>
                </a:rPr>
                <a:t>Neutron </a:t>
              </a:r>
              <a:r>
                <a:rPr lang="en-US" sz="2000" dirty="0">
                  <a:solidFill>
                    <a:srgbClr val="00FFCC"/>
                  </a:solidFill>
                  <a:effectLst>
                    <a:outerShdw blurRad="38100" dist="38100" dir="2700000" algn="tl">
                      <a:srgbClr val="000000">
                        <a:alpha val="43137"/>
                      </a:srgbClr>
                    </a:outerShdw>
                  </a:effectLst>
                  <a:latin typeface="Bookman Old Style" pitchFamily="18" charset="0"/>
                </a:rPr>
                <a:t>fluxes (in the </a:t>
              </a:r>
              <a:r>
                <a:rPr lang="en-US" sz="2000" dirty="0" smtClean="0">
                  <a:solidFill>
                    <a:srgbClr val="00FFCC"/>
                  </a:solidFill>
                  <a:effectLst>
                    <a:outerShdw blurRad="38100" dist="38100" dir="2700000" algn="tl">
                      <a:srgbClr val="000000">
                        <a:alpha val="43137"/>
                      </a:srgbClr>
                    </a:outerShdw>
                  </a:effectLst>
                  <a:latin typeface="Bookman Old Style" pitchFamily="18" charset="0"/>
                </a:rPr>
                <a:t>1 deuteron) </a:t>
              </a:r>
              <a:r>
                <a:rPr lang="en-US" sz="2000" dirty="0">
                  <a:solidFill>
                    <a:srgbClr val="00FFCC"/>
                  </a:solidFill>
                  <a:effectLst>
                    <a:outerShdw blurRad="38100" dist="38100" dir="2700000" algn="tl">
                      <a:srgbClr val="000000">
                        <a:alpha val="43137"/>
                      </a:srgbClr>
                    </a:outerShdw>
                  </a:effectLst>
                  <a:latin typeface="Bookman Old Style" pitchFamily="18" charset="0"/>
                </a:rPr>
                <a:t>on the "Quinta" </a:t>
              </a:r>
              <a:r>
                <a:rPr lang="en-US" sz="2000" dirty="0" smtClean="0">
                  <a:solidFill>
                    <a:srgbClr val="00FFCC"/>
                  </a:solidFill>
                  <a:effectLst>
                    <a:outerShdw blurRad="38100" dist="38100" dir="2700000" algn="tl">
                      <a:srgbClr val="000000">
                        <a:alpha val="43137"/>
                      </a:srgbClr>
                    </a:outerShdw>
                  </a:effectLst>
                  <a:latin typeface="Bookman Old Style" pitchFamily="18" charset="0"/>
                </a:rPr>
                <a:t>surface in </a:t>
              </a:r>
              <a:r>
                <a:rPr lang="en-US" sz="2000" dirty="0">
                  <a:solidFill>
                    <a:srgbClr val="00FFCC"/>
                  </a:solidFill>
                  <a:effectLst>
                    <a:outerShdw blurRad="38100" dist="38100" dir="2700000" algn="tl">
                      <a:srgbClr val="000000">
                        <a:alpha val="43137"/>
                      </a:srgbClr>
                    </a:outerShdw>
                  </a:effectLst>
                  <a:latin typeface="Bookman Old Style" pitchFamily="18" charset="0"/>
                </a:rPr>
                <a:t>various Ed</a:t>
              </a:r>
              <a:endParaRPr lang="ru-RU" sz="2000" dirty="0">
                <a:solidFill>
                  <a:srgbClr val="00FFCC"/>
                </a:solidFill>
                <a:effectLst>
                  <a:outerShdw blurRad="38100" dist="38100" dir="2700000" algn="tl">
                    <a:srgbClr val="000000">
                      <a:alpha val="43137"/>
                    </a:srgbClr>
                  </a:outerShdw>
                </a:effectLst>
                <a:latin typeface="Bookman Old Style" pitchFamily="18" charset="0"/>
              </a:endParaRPr>
            </a:p>
          </p:txBody>
        </p:sp>
        <p:grpSp>
          <p:nvGrpSpPr>
            <p:cNvPr id="3" name="Group 10"/>
            <p:cNvGrpSpPr/>
            <p:nvPr/>
          </p:nvGrpSpPr>
          <p:grpSpPr>
            <a:xfrm>
              <a:off x="1000100" y="1714488"/>
              <a:ext cx="7885660" cy="4357718"/>
              <a:chOff x="1000100" y="1571612"/>
              <a:chExt cx="7885660" cy="4357718"/>
            </a:xfrm>
          </p:grpSpPr>
          <p:sp>
            <p:nvSpPr>
              <p:cNvPr id="9" name="Rectangle 3"/>
              <p:cNvSpPr>
                <a:spLocks noChangeArrowheads="1"/>
              </p:cNvSpPr>
              <p:nvPr/>
            </p:nvSpPr>
            <p:spPr bwMode="auto">
              <a:xfrm>
                <a:off x="2571736" y="1571612"/>
                <a:ext cx="3929090" cy="4356054"/>
              </a:xfrm>
              <a:prstGeom prst="rect">
                <a:avLst/>
              </a:prstGeom>
              <a:solidFill>
                <a:srgbClr val="99CCFF"/>
              </a:solidFill>
              <a:ln w="9525">
                <a:noFill/>
                <a:miter lim="800000"/>
                <a:headEnd/>
                <a:tailEnd/>
              </a:ln>
            </p:spPr>
            <p:txBody>
              <a:bodyPr wrap="none" anchor="ctr"/>
              <a:lstStyle/>
              <a:p>
                <a:endParaRPr lang="ru-RU"/>
              </a:p>
            </p:txBody>
          </p:sp>
          <p:sp>
            <p:nvSpPr>
              <p:cNvPr id="10" name="Rectangle 4"/>
              <p:cNvSpPr>
                <a:spLocks noChangeArrowheads="1"/>
              </p:cNvSpPr>
              <p:nvPr/>
            </p:nvSpPr>
            <p:spPr bwMode="auto">
              <a:xfrm>
                <a:off x="1000100" y="1571612"/>
                <a:ext cx="1571636" cy="4352728"/>
              </a:xfrm>
              <a:prstGeom prst="rect">
                <a:avLst/>
              </a:prstGeom>
              <a:solidFill>
                <a:srgbClr val="FFCCCC"/>
              </a:solidFill>
              <a:ln w="9525">
                <a:noFill/>
                <a:miter lim="800000"/>
                <a:headEnd/>
                <a:tailEnd/>
              </a:ln>
            </p:spPr>
            <p:txBody>
              <a:bodyPr wrap="none" anchor="ctr"/>
              <a:lstStyle/>
              <a:p>
                <a:endParaRPr lang="ru-RU"/>
              </a:p>
            </p:txBody>
          </p:sp>
          <p:sp>
            <p:nvSpPr>
              <p:cNvPr id="11" name="Rectangle 2"/>
              <p:cNvSpPr>
                <a:spLocks noChangeArrowheads="1"/>
              </p:cNvSpPr>
              <p:nvPr/>
            </p:nvSpPr>
            <p:spPr bwMode="auto">
              <a:xfrm>
                <a:off x="6500826" y="1571612"/>
                <a:ext cx="2384934" cy="4357718"/>
              </a:xfrm>
              <a:prstGeom prst="rect">
                <a:avLst/>
              </a:prstGeom>
              <a:solidFill>
                <a:srgbClr val="CCFFCC"/>
              </a:solidFill>
              <a:ln w="9525">
                <a:noFill/>
                <a:miter lim="800000"/>
                <a:headEnd/>
                <a:tailEnd/>
              </a:ln>
            </p:spPr>
            <p:txBody>
              <a:bodyPr wrap="none" anchor="ctr"/>
              <a:lstStyle/>
              <a:p>
                <a:endParaRPr lang="ru-RU"/>
              </a:p>
            </p:txBody>
          </p:sp>
        </p:grpSp>
        <p:graphicFrame>
          <p:nvGraphicFramePr>
            <p:cNvPr id="8" name="Object 2"/>
            <p:cNvGraphicFramePr>
              <a:graphicFrameLocks noChangeAspect="1"/>
            </p:cNvGraphicFramePr>
            <p:nvPr/>
          </p:nvGraphicFramePr>
          <p:xfrm>
            <a:off x="25852" y="863512"/>
            <a:ext cx="8973037" cy="5994488"/>
          </p:xfrm>
          <a:graphic>
            <a:graphicData uri="http://schemas.openxmlformats.org/drawingml/2006/chart">
              <c:chart xmlns:c="http://schemas.openxmlformats.org/drawingml/2006/chart" xmlns:r="http://schemas.openxmlformats.org/officeDocument/2006/relationships" r:id="rId2"/>
            </a:graphicData>
          </a:graphic>
        </p:graphicFrame>
      </p:grpSp>
      <p:sp>
        <p:nvSpPr>
          <p:cNvPr id="13" name="Rectangle 12"/>
          <p:cNvSpPr/>
          <p:nvPr/>
        </p:nvSpPr>
        <p:spPr>
          <a:xfrm>
            <a:off x="1071538" y="1142984"/>
            <a:ext cx="1643074" cy="523220"/>
          </a:xfrm>
          <a:prstGeom prst="rect">
            <a:avLst/>
          </a:prstGeom>
        </p:spPr>
        <p:txBody>
          <a:bodyPr wrap="square">
            <a:spAutoFit/>
          </a:bodyPr>
          <a:lstStyle/>
          <a:p>
            <a:pPr algn="ctr"/>
            <a:r>
              <a:rPr lang="en-US" sz="1400" dirty="0" smtClean="0">
                <a:solidFill>
                  <a:srgbClr val="FFFF00"/>
                </a:solidFill>
              </a:rPr>
              <a:t>The front surface of the "Quinta"</a:t>
            </a:r>
            <a:endParaRPr lang="ru-RU" sz="1400" dirty="0">
              <a:solidFill>
                <a:srgbClr val="FFFF00"/>
              </a:solidFill>
            </a:endParaRPr>
          </a:p>
        </p:txBody>
      </p:sp>
      <p:sp>
        <p:nvSpPr>
          <p:cNvPr id="14" name="Rectangle 13"/>
          <p:cNvSpPr/>
          <p:nvPr/>
        </p:nvSpPr>
        <p:spPr>
          <a:xfrm>
            <a:off x="3286116" y="1285860"/>
            <a:ext cx="2517677" cy="307777"/>
          </a:xfrm>
          <a:prstGeom prst="rect">
            <a:avLst/>
          </a:prstGeom>
        </p:spPr>
        <p:txBody>
          <a:bodyPr wrap="none">
            <a:spAutoFit/>
          </a:bodyPr>
          <a:lstStyle/>
          <a:p>
            <a:r>
              <a:rPr lang="en-US" sz="1400" dirty="0" smtClean="0">
                <a:solidFill>
                  <a:srgbClr val="FFFF00"/>
                </a:solidFill>
              </a:rPr>
              <a:t>The side surface of the "Quinta"</a:t>
            </a:r>
            <a:endParaRPr lang="ru-RU" sz="1400" dirty="0">
              <a:solidFill>
                <a:srgbClr val="FFFF00"/>
              </a:solidFill>
            </a:endParaRPr>
          </a:p>
        </p:txBody>
      </p:sp>
      <p:sp>
        <p:nvSpPr>
          <p:cNvPr id="15" name="Rectangle 14"/>
          <p:cNvSpPr/>
          <p:nvPr/>
        </p:nvSpPr>
        <p:spPr>
          <a:xfrm>
            <a:off x="6429388" y="1214422"/>
            <a:ext cx="2571768" cy="307777"/>
          </a:xfrm>
          <a:prstGeom prst="rect">
            <a:avLst/>
          </a:prstGeom>
        </p:spPr>
        <p:txBody>
          <a:bodyPr wrap="square">
            <a:spAutoFit/>
          </a:bodyPr>
          <a:lstStyle/>
          <a:p>
            <a:pPr algn="ctr"/>
            <a:r>
              <a:rPr lang="en-US" sz="1400" dirty="0" smtClean="0">
                <a:solidFill>
                  <a:srgbClr val="FFFF00"/>
                </a:solidFill>
              </a:rPr>
              <a:t>The back surface of the "Quinta"</a:t>
            </a:r>
            <a:endParaRPr lang="ru-RU" sz="1400" dirty="0">
              <a:solidFill>
                <a:srgbClr val="FF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3"/>
          <p:cNvSpPr>
            <a:spLocks noGrp="1"/>
          </p:cNvSpPr>
          <p:nvPr>
            <p:ph type="ctrTitle"/>
          </p:nvPr>
        </p:nvSpPr>
        <p:spPr>
          <a:xfrm>
            <a:off x="714348" y="1142984"/>
            <a:ext cx="7772400" cy="2714644"/>
          </a:xfrm>
        </p:spPr>
        <p:txBody>
          <a:bodyPr rtlCol="0">
            <a:normAutofit/>
            <a:scene3d>
              <a:camera prst="orthographicFront"/>
              <a:lightRig rig="threePt" dir="t"/>
            </a:scene3d>
            <a:sp3d extrusionH="57150">
              <a:bevelT w="38100" h="38100"/>
            </a:sp3d>
          </a:bodyPr>
          <a:lstStyle/>
          <a:p>
            <a:pPr>
              <a:lnSpc>
                <a:spcPct val="150000"/>
              </a:lnSpc>
              <a:defRPr/>
            </a:pPr>
            <a:r>
              <a:rPr lang="en-US" sz="3600" b="1" dirty="0" smtClean="0">
                <a:solidFill>
                  <a:srgbClr val="00FFCC"/>
                </a:solidFill>
                <a:effectLst>
                  <a:glow rad="63500">
                    <a:schemeClr val="accent4">
                      <a:satMod val="175000"/>
                      <a:alpha val="40000"/>
                    </a:schemeClr>
                  </a:glow>
                  <a:outerShdw blurRad="38100" dist="38100" dir="2700000" algn="tl">
                    <a:srgbClr val="000000">
                      <a:alpha val="43137"/>
                    </a:srgbClr>
                  </a:outerShdw>
                </a:effectLst>
                <a:latin typeface="Bookman Old Style" pitchFamily="18" charset="0"/>
              </a:rPr>
              <a:t>Device structures tracks of heavy ions, filled with </a:t>
            </a:r>
            <a:r>
              <a:rPr lang="en-US" sz="3600" b="1" dirty="0" err="1" smtClean="0">
                <a:solidFill>
                  <a:srgbClr val="00FFCC"/>
                </a:solidFill>
                <a:effectLst>
                  <a:glow rad="63500">
                    <a:schemeClr val="accent4">
                      <a:satMod val="175000"/>
                      <a:alpha val="40000"/>
                    </a:schemeClr>
                  </a:glow>
                  <a:outerShdw blurRad="38100" dist="38100" dir="2700000" algn="tl">
                    <a:srgbClr val="000000">
                      <a:alpha val="43137"/>
                    </a:srgbClr>
                  </a:outerShdw>
                </a:effectLst>
                <a:latin typeface="Bookman Old Style" pitchFamily="18" charset="0"/>
              </a:rPr>
              <a:t>nanoparticles</a:t>
            </a:r>
            <a:r>
              <a:rPr lang="en-US" sz="3600" b="1" dirty="0" smtClean="0">
                <a:solidFill>
                  <a:srgbClr val="00FFCC"/>
                </a:solidFill>
                <a:effectLst>
                  <a:glow rad="63500">
                    <a:schemeClr val="accent4">
                      <a:satMod val="175000"/>
                      <a:alpha val="40000"/>
                    </a:schemeClr>
                  </a:glow>
                  <a:outerShdw blurRad="38100" dist="38100" dir="2700000" algn="tl">
                    <a:srgbClr val="000000">
                      <a:alpha val="43137"/>
                    </a:srgbClr>
                  </a:outerShdw>
                </a:effectLst>
                <a:latin typeface="Bookman Old Style" pitchFamily="18" charset="0"/>
              </a:rPr>
              <a:t> </a:t>
            </a:r>
            <a:endParaRPr lang="ru-RU" sz="3600" b="1" dirty="0" smtClean="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500034" y="1714488"/>
            <a:ext cx="8215402" cy="4661276"/>
          </a:xfrm>
          <a:prstGeom prst="rect">
            <a:avLst/>
          </a:prstGeom>
        </p:spPr>
        <p:txBody>
          <a:bodyPr wrap="square">
            <a:spAutoFit/>
          </a:bodyPr>
          <a:lstStyle/>
          <a:p>
            <a:pPr>
              <a:lnSpc>
                <a:spcPct val="150000"/>
              </a:lnSpc>
              <a:spcBef>
                <a:spcPct val="50000"/>
              </a:spcBef>
              <a:buClr>
                <a:srgbClr val="C00000"/>
              </a:buClr>
              <a:buFont typeface="Wingdings" pitchFamily="2" charset="2"/>
              <a:buChar char="ü"/>
            </a:pPr>
            <a:r>
              <a:rPr lang="en-US" sz="2000" dirty="0" smtClean="0"/>
              <a:t>The method provides high selectivity (locality) deposition.</a:t>
            </a:r>
            <a:endParaRPr lang="ru-RU" sz="2000" dirty="0" smtClean="0"/>
          </a:p>
          <a:p>
            <a:pPr>
              <a:lnSpc>
                <a:spcPct val="150000"/>
              </a:lnSpc>
              <a:spcBef>
                <a:spcPct val="50000"/>
              </a:spcBef>
              <a:buClr>
                <a:srgbClr val="C00000"/>
              </a:buClr>
              <a:buFont typeface="Wingdings" pitchFamily="2" charset="2"/>
              <a:buChar char="ü"/>
            </a:pPr>
            <a:r>
              <a:rPr lang="en-US" sz="2000" dirty="0" smtClean="0"/>
              <a:t>Using low (room) temperature in the electrochemical deposition of multilayer semiconductor structures can reduce the likelihood of mutual diffusion of various components of a semiconductor </a:t>
            </a:r>
            <a:r>
              <a:rPr lang="en-US" sz="2000" dirty="0" err="1" smtClean="0"/>
              <a:t>heterojunction</a:t>
            </a:r>
            <a:r>
              <a:rPr lang="en-US" sz="2000" dirty="0" smtClean="0"/>
              <a:t>.</a:t>
            </a:r>
            <a:endParaRPr lang="ru-RU" sz="2000" dirty="0" smtClean="0"/>
          </a:p>
          <a:p>
            <a:pPr>
              <a:lnSpc>
                <a:spcPct val="150000"/>
              </a:lnSpc>
              <a:spcBef>
                <a:spcPct val="50000"/>
              </a:spcBef>
              <a:buClr>
                <a:srgbClr val="C00000"/>
              </a:buClr>
              <a:buFont typeface="Wingdings" pitchFamily="2" charset="2"/>
              <a:buChar char="ü"/>
            </a:pPr>
            <a:r>
              <a:rPr lang="en-US" sz="2000" dirty="0" smtClean="0"/>
              <a:t>The method suggests a combination of electrochemical and chemical steps.</a:t>
            </a:r>
            <a:endParaRPr lang="ru-RU" sz="2000" dirty="0" smtClean="0"/>
          </a:p>
          <a:p>
            <a:pPr>
              <a:lnSpc>
                <a:spcPct val="150000"/>
              </a:lnSpc>
              <a:spcBef>
                <a:spcPct val="50000"/>
              </a:spcBef>
              <a:buClr>
                <a:srgbClr val="C00000"/>
              </a:buClr>
              <a:buFont typeface="Wingdings" pitchFamily="2" charset="2"/>
              <a:buChar char="ü"/>
            </a:pPr>
            <a:r>
              <a:rPr lang="en-US" sz="2000" dirty="0" smtClean="0"/>
              <a:t>Electrochemical method provides a complex chemical composition of substances - solid solutions </a:t>
            </a:r>
            <a:r>
              <a:rPr lang="en-US" sz="2000" dirty="0" err="1" smtClean="0"/>
              <a:t>chalcogenides</a:t>
            </a:r>
            <a:r>
              <a:rPr lang="en-US" sz="2000" dirty="0" smtClean="0"/>
              <a:t>, alloys of several metals (not only the equilibrium, but also the composition of the non-equilibrium), complex oxides, the metal </a:t>
            </a:r>
            <a:r>
              <a:rPr lang="en-US" sz="2000" dirty="0" err="1" smtClean="0"/>
              <a:t>chalcogenide</a:t>
            </a:r>
            <a:r>
              <a:rPr lang="en-US" sz="2000" dirty="0" smtClean="0"/>
              <a:t> systems and others.</a:t>
            </a:r>
            <a:endParaRPr lang="ru-RU" sz="2000" dirty="0"/>
          </a:p>
        </p:txBody>
      </p:sp>
      <p:sp>
        <p:nvSpPr>
          <p:cNvPr id="38914" name="Rectangle 2"/>
          <p:cNvSpPr>
            <a:spLocks noGrp="1" noChangeArrowheads="1"/>
          </p:cNvSpPr>
          <p:nvPr>
            <p:ph type="title" idx="4294967295"/>
          </p:nvPr>
        </p:nvSpPr>
        <p:spPr>
          <a:xfrm>
            <a:off x="785786" y="285728"/>
            <a:ext cx="8229600" cy="1143000"/>
          </a:xfrm>
        </p:spPr>
        <p:txBody>
          <a:bodyPr>
            <a:normAutofit/>
            <a:scene3d>
              <a:camera prst="orthographicFront"/>
              <a:lightRig rig="threePt" dir="t"/>
            </a:scene3d>
            <a:sp3d extrusionH="57150">
              <a:bevelT w="38100" h="38100"/>
            </a:sp3d>
          </a:bodyPr>
          <a:lstStyle/>
          <a:p>
            <a:pPr>
              <a:defRPr/>
            </a:pPr>
            <a:r>
              <a:rPr lang="en-US" b="1" dirty="0" err="1" smtClean="0">
                <a:solidFill>
                  <a:srgbClr val="00FFCC"/>
                </a:solidFill>
                <a:effectLst>
                  <a:outerShdw blurRad="38100" dist="38100" dir="2700000" algn="tl">
                    <a:srgbClr val="000000">
                      <a:alpha val="43137"/>
                    </a:srgbClr>
                  </a:outerShdw>
                </a:effectLst>
              </a:rPr>
              <a:t>Electrodeposition</a:t>
            </a:r>
            <a:r>
              <a:rPr lang="en-US" b="1" dirty="0" smtClean="0">
                <a:solidFill>
                  <a:srgbClr val="00FFCC"/>
                </a:solidFill>
                <a:effectLst>
                  <a:outerShdw blurRad="38100" dist="38100" dir="2700000" algn="tl">
                    <a:srgbClr val="000000">
                      <a:alpha val="43137"/>
                    </a:srgbClr>
                  </a:outerShdw>
                </a:effectLst>
              </a:rPr>
              <a:t> of </a:t>
            </a:r>
            <a:r>
              <a:rPr lang="en-US" b="1" dirty="0" err="1" smtClean="0">
                <a:solidFill>
                  <a:srgbClr val="00FFCC"/>
                </a:solidFill>
                <a:effectLst>
                  <a:outerShdw blurRad="38100" dist="38100" dir="2700000" algn="tl">
                    <a:srgbClr val="000000">
                      <a:alpha val="43137"/>
                    </a:srgbClr>
                  </a:outerShdw>
                </a:effectLst>
              </a:rPr>
              <a:t>nanoparticles</a:t>
            </a:r>
            <a:endParaRPr lang="ru-RU" b="1" dirty="0" smtClean="0">
              <a:solidFill>
                <a:srgbClr val="00FFCC"/>
              </a:solidFill>
              <a:effectLst>
                <a:outerShdw blurRad="38100" dist="38100" dir="2700000" algn="tl">
                  <a:srgbClr val="000000">
                    <a:alpha val="43137"/>
                  </a:srgbClr>
                </a:outerShdw>
              </a:effectLst>
            </a:endParaRPr>
          </a:p>
        </p:txBody>
      </p:sp>
      <p:grpSp>
        <p:nvGrpSpPr>
          <p:cNvPr id="2" name="Group 9"/>
          <p:cNvGrpSpPr>
            <a:grpSpLocks/>
          </p:cNvGrpSpPr>
          <p:nvPr/>
        </p:nvGrpSpPr>
        <p:grpSpPr bwMode="auto">
          <a:xfrm>
            <a:off x="533400" y="2362200"/>
            <a:ext cx="8229600" cy="2328863"/>
            <a:chOff x="533400" y="2362200"/>
            <a:chExt cx="8229600" cy="2328863"/>
          </a:xfrm>
        </p:grpSpPr>
        <p:grpSp>
          <p:nvGrpSpPr>
            <p:cNvPr id="3" name="Группа 18"/>
            <p:cNvGrpSpPr>
              <a:grpSpLocks/>
            </p:cNvGrpSpPr>
            <p:nvPr/>
          </p:nvGrpSpPr>
          <p:grpSpPr bwMode="auto">
            <a:xfrm>
              <a:off x="955675" y="2362200"/>
              <a:ext cx="7807325" cy="2328863"/>
              <a:chOff x="714746" y="4929198"/>
              <a:chExt cx="8072096" cy="1785950"/>
            </a:xfrm>
            <a:solidFill>
              <a:schemeClr val="bg1">
                <a:lumMod val="95000"/>
              </a:schemeClr>
            </a:solidFill>
          </p:grpSpPr>
          <p:sp>
            <p:nvSpPr>
              <p:cNvPr id="9" name="Прямоугольник 8"/>
              <p:cNvSpPr/>
              <p:nvPr/>
            </p:nvSpPr>
            <p:spPr>
              <a:xfrm>
                <a:off x="714746" y="4929198"/>
                <a:ext cx="8072096" cy="1785950"/>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8923" name="TextBox 17"/>
              <p:cNvSpPr txBox="1">
                <a:spLocks noChangeArrowheads="1"/>
              </p:cNvSpPr>
              <p:nvPr/>
            </p:nvSpPr>
            <p:spPr bwMode="auto">
              <a:xfrm>
                <a:off x="1001981" y="5215290"/>
                <a:ext cx="7149665" cy="1014914"/>
              </a:xfrm>
              <a:prstGeom prst="rect">
                <a:avLst/>
              </a:prstGeom>
              <a:grpFill/>
              <a:ln w="9525">
                <a:noFill/>
                <a:miter lim="800000"/>
                <a:headEnd/>
                <a:tailEnd/>
              </a:ln>
            </p:spPr>
            <p:txBody>
              <a:bodyPr>
                <a:spAutoFit/>
              </a:bodyPr>
              <a:lstStyle/>
              <a:p>
                <a:pPr>
                  <a:defRPr/>
                </a:pPr>
                <a:r>
                  <a:rPr lang="en-US" sz="2000" dirty="0" smtClean="0"/>
                  <a:t>A new direction in the field of nanotechnology is dedicated to the creation of nanostructures within a track, which is created by the heavy ion in the silicon wafer, and can be implemented in the composite structure - ferromagnetic, paramagnetic.</a:t>
                </a:r>
                <a:endParaRPr lang="en-US" sz="2000" dirty="0">
                  <a:solidFill>
                    <a:srgbClr val="006600"/>
                  </a:solidFill>
                  <a:latin typeface="Calibri" pitchFamily="34" charset="0"/>
                </a:endParaRPr>
              </a:p>
            </p:txBody>
          </p:sp>
        </p:grpSp>
        <p:sp>
          <p:nvSpPr>
            <p:cNvPr id="8" name="Прямоугольник 7"/>
            <p:cNvSpPr/>
            <p:nvPr/>
          </p:nvSpPr>
          <p:spPr bwMode="auto">
            <a:xfrm>
              <a:off x="533400" y="2362200"/>
              <a:ext cx="351929" cy="2328863"/>
            </a:xfrm>
            <a:prstGeom prst="rect">
              <a:avLst/>
            </a:prstGeom>
            <a:solidFill>
              <a:srgbClr val="CC99FF"/>
            </a:solidFill>
            <a:ln>
              <a:solidFill>
                <a:srgbClr val="A3050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714375" y="142875"/>
            <a:ext cx="7848600" cy="647700"/>
          </a:xfrm>
        </p:spPr>
        <p:txBody>
          <a:bodyPr rtlCol="0">
            <a:normAutofit/>
          </a:bodyPr>
          <a:lstStyle/>
          <a:p>
            <a:pPr>
              <a:defRPr/>
            </a:pPr>
            <a:r>
              <a:rPr lang="en-US" sz="1800" dirty="0" smtClean="0">
                <a:solidFill>
                  <a:srgbClr val="00FFCC"/>
                </a:solidFill>
              </a:rPr>
              <a:t>The degree of filling with Ni </a:t>
            </a:r>
            <a:r>
              <a:rPr lang="en-US" sz="1800" dirty="0" err="1" smtClean="0">
                <a:solidFill>
                  <a:srgbClr val="00FFCC"/>
                </a:solidFill>
              </a:rPr>
              <a:t>nanoparticles</a:t>
            </a:r>
            <a:r>
              <a:rPr lang="en-US" sz="1800" dirty="0" smtClean="0">
                <a:solidFill>
                  <a:srgbClr val="00FFCC"/>
                </a:solidFill>
              </a:rPr>
              <a:t>  pores is controlled by the deposition time</a:t>
            </a:r>
            <a:endParaRPr lang="ru-RU" sz="2000" dirty="0" smtClean="0">
              <a:solidFill>
                <a:srgbClr val="00FFCC"/>
              </a:solidFill>
              <a:effectLst>
                <a:outerShdw blurRad="38100" dist="38100" dir="2700000" algn="tl">
                  <a:srgbClr val="000000">
                    <a:alpha val="43137"/>
                  </a:srgbClr>
                </a:outerShdw>
              </a:effectLst>
              <a:latin typeface="Arial" pitchFamily="34" charset="0"/>
            </a:endParaRPr>
          </a:p>
        </p:txBody>
      </p:sp>
      <p:pic>
        <p:nvPicPr>
          <p:cNvPr id="57347" name="Picture 4"/>
          <p:cNvPicPr>
            <a:picLocks noChangeAspect="1" noChangeArrowheads="1"/>
          </p:cNvPicPr>
          <p:nvPr/>
        </p:nvPicPr>
        <p:blipFill>
          <a:blip r:embed="rId3" cstate="print"/>
          <a:srcRect/>
          <a:stretch>
            <a:fillRect/>
          </a:stretch>
        </p:blipFill>
        <p:spPr bwMode="auto">
          <a:xfrm>
            <a:off x="928688" y="1000125"/>
            <a:ext cx="7391400" cy="5438775"/>
          </a:xfrm>
          <a:prstGeom prst="rect">
            <a:avLst/>
          </a:prstGeom>
          <a:noFill/>
          <a:ln w="9525">
            <a:noFill/>
            <a:miter lim="800000"/>
            <a:headEnd/>
            <a:tailEnd/>
          </a:ln>
        </p:spPr>
      </p:pic>
      <p:grpSp>
        <p:nvGrpSpPr>
          <p:cNvPr id="2" name="Group 9"/>
          <p:cNvGrpSpPr>
            <a:grpSpLocks/>
          </p:cNvGrpSpPr>
          <p:nvPr/>
        </p:nvGrpSpPr>
        <p:grpSpPr bwMode="auto">
          <a:xfrm>
            <a:off x="609600" y="2895600"/>
            <a:ext cx="8077200" cy="1371604"/>
            <a:chOff x="609600" y="2895600"/>
            <a:chExt cx="8077200" cy="1371604"/>
          </a:xfrm>
        </p:grpSpPr>
        <p:grpSp>
          <p:nvGrpSpPr>
            <p:cNvPr id="3" name="Группа 18"/>
            <p:cNvGrpSpPr>
              <a:grpSpLocks/>
            </p:cNvGrpSpPr>
            <p:nvPr/>
          </p:nvGrpSpPr>
          <p:grpSpPr bwMode="auto">
            <a:xfrm>
              <a:off x="1023938" y="2895603"/>
              <a:ext cx="7662862" cy="1371601"/>
              <a:chOff x="714622" y="4929198"/>
              <a:chExt cx="8072220" cy="1785950"/>
            </a:xfrm>
            <a:solidFill>
              <a:schemeClr val="bg1">
                <a:lumMod val="95000"/>
              </a:schemeClr>
            </a:solidFill>
          </p:grpSpPr>
          <p:sp>
            <p:nvSpPr>
              <p:cNvPr id="9" name="Прямоугольник 8"/>
              <p:cNvSpPr/>
              <p:nvPr/>
            </p:nvSpPr>
            <p:spPr>
              <a:xfrm>
                <a:off x="714622" y="4929198"/>
                <a:ext cx="8072220" cy="1785950"/>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9947" name="TextBox 17"/>
              <p:cNvSpPr txBox="1">
                <a:spLocks noChangeArrowheads="1"/>
              </p:cNvSpPr>
              <p:nvPr/>
            </p:nvSpPr>
            <p:spPr bwMode="auto">
              <a:xfrm>
                <a:off x="1002259" y="5214451"/>
                <a:ext cx="7150780" cy="921732"/>
              </a:xfrm>
              <a:prstGeom prst="rect">
                <a:avLst/>
              </a:prstGeom>
              <a:grpFill/>
              <a:ln w="9525">
                <a:noFill/>
                <a:miter lim="800000"/>
                <a:headEnd/>
                <a:tailEnd/>
              </a:ln>
            </p:spPr>
            <p:txBody>
              <a:bodyPr>
                <a:spAutoFit/>
              </a:bodyPr>
              <a:lstStyle/>
              <a:p>
                <a:pPr>
                  <a:defRPr/>
                </a:pPr>
                <a:r>
                  <a:rPr lang="en-US" sz="2000" dirty="0" smtClean="0"/>
                  <a:t>On the basis of silicon created a structure with magnetic Ni </a:t>
                </a:r>
                <a:r>
                  <a:rPr lang="en-US" sz="2000" dirty="0" err="1" smtClean="0"/>
                  <a:t>nanoclusters</a:t>
                </a:r>
                <a:r>
                  <a:rPr lang="en-US" sz="2000" dirty="0" smtClean="0"/>
                  <a:t>.</a:t>
                </a:r>
                <a:endParaRPr lang="en-US" sz="2000" dirty="0">
                  <a:latin typeface="Arial" pitchFamily="34" charset="0"/>
                </a:endParaRPr>
              </a:p>
            </p:txBody>
          </p:sp>
        </p:grpSp>
        <p:sp>
          <p:nvSpPr>
            <p:cNvPr id="8" name="Прямоугольник 7"/>
            <p:cNvSpPr/>
            <p:nvPr/>
          </p:nvSpPr>
          <p:spPr bwMode="auto">
            <a:xfrm>
              <a:off x="609600" y="2895600"/>
              <a:ext cx="345412" cy="1371600"/>
            </a:xfrm>
            <a:prstGeom prst="rect">
              <a:avLst/>
            </a:prstGeom>
            <a:solidFill>
              <a:srgbClr val="CC99FF">
                <a:alpha val="79000"/>
              </a:srgbClr>
            </a:solidFill>
            <a:ln>
              <a:solidFill>
                <a:srgbClr val="A3050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0000"/>
            <a:lum/>
          </a:blip>
          <a:srcRect/>
          <a:stretch>
            <a:fillRect/>
          </a:stretch>
        </a:blipFill>
        <a:effectLst/>
      </p:bgPr>
    </p:bg>
    <p:spTree>
      <p:nvGrpSpPr>
        <p:cNvPr id="1" name=""/>
        <p:cNvGrpSpPr/>
        <p:nvPr/>
      </p:nvGrpSpPr>
      <p:grpSpPr>
        <a:xfrm>
          <a:off x="0" y="0"/>
          <a:ext cx="0" cy="0"/>
          <a:chOff x="0" y="0"/>
          <a:chExt cx="0" cy="0"/>
        </a:xfrm>
      </p:grpSpPr>
      <p:pic>
        <p:nvPicPr>
          <p:cNvPr id="48130" name="Picture 6"/>
          <p:cNvPicPr>
            <a:picLocks noChangeAspect="1" noChangeArrowheads="1"/>
          </p:cNvPicPr>
          <p:nvPr/>
        </p:nvPicPr>
        <p:blipFill>
          <a:blip r:embed="rId4" cstate="print"/>
          <a:srcRect/>
          <a:stretch>
            <a:fillRect/>
          </a:stretch>
        </p:blipFill>
        <p:spPr bwMode="auto">
          <a:xfrm>
            <a:off x="757238" y="2228850"/>
            <a:ext cx="4114800" cy="2881313"/>
          </a:xfrm>
          <a:prstGeom prst="rect">
            <a:avLst/>
          </a:prstGeom>
          <a:noFill/>
          <a:ln w="9525">
            <a:noFill/>
            <a:miter lim="800000"/>
            <a:headEnd/>
            <a:tailEnd/>
          </a:ln>
        </p:spPr>
      </p:pic>
      <p:sp>
        <p:nvSpPr>
          <p:cNvPr id="48131" name="Rectangle 8"/>
          <p:cNvSpPr>
            <a:spLocks noChangeArrowheads="1"/>
          </p:cNvSpPr>
          <p:nvPr/>
        </p:nvSpPr>
        <p:spPr bwMode="auto">
          <a:xfrm>
            <a:off x="714348" y="5286388"/>
            <a:ext cx="8153400" cy="338554"/>
          </a:xfrm>
          <a:prstGeom prst="rect">
            <a:avLst/>
          </a:prstGeom>
          <a:noFill/>
          <a:ln w="9525">
            <a:noFill/>
            <a:miter lim="800000"/>
            <a:headEnd/>
            <a:tailEnd/>
          </a:ln>
        </p:spPr>
        <p:txBody>
          <a:bodyPr>
            <a:spAutoFit/>
          </a:bodyPr>
          <a:lstStyle/>
          <a:p>
            <a:pPr algn="ctr">
              <a:spcBef>
                <a:spcPct val="50000"/>
              </a:spcBef>
            </a:pPr>
            <a:r>
              <a:rPr lang="en-US" sz="1600" dirty="0">
                <a:solidFill>
                  <a:srgbClr val="FFFF00"/>
                </a:solidFill>
              </a:rPr>
              <a:t>The dependence of giant magnetic resistance on temperature</a:t>
            </a:r>
            <a:endParaRPr lang="ru-RU" sz="1600" b="1" dirty="0">
              <a:solidFill>
                <a:srgbClr val="FFFF00"/>
              </a:solidFill>
              <a:latin typeface="Calibri" pitchFamily="34" charset="0"/>
            </a:endParaRPr>
          </a:p>
        </p:txBody>
      </p:sp>
      <p:sp>
        <p:nvSpPr>
          <p:cNvPr id="49158" name="Заголовок 6"/>
          <p:cNvSpPr>
            <a:spLocks noGrp="1"/>
          </p:cNvSpPr>
          <p:nvPr>
            <p:ph type="title" idx="4294967295"/>
          </p:nvPr>
        </p:nvSpPr>
        <p:spPr>
          <a:xfrm>
            <a:off x="857250" y="285750"/>
            <a:ext cx="7758113" cy="762000"/>
          </a:xfrm>
        </p:spPr>
        <p:txBody>
          <a:bodyPr rtlCol="0">
            <a:noAutofit/>
            <a:scene3d>
              <a:camera prst="orthographicFront"/>
              <a:lightRig rig="threePt" dir="t"/>
            </a:scene3d>
            <a:sp3d extrusionH="57150">
              <a:bevelT w="38100" h="38100"/>
            </a:sp3d>
          </a:bodyPr>
          <a:lstStyle/>
          <a:p>
            <a:pPr eaLnBrk="1" fontAlgn="auto" hangingPunct="1">
              <a:spcAft>
                <a:spcPts val="0"/>
              </a:spcAft>
              <a:defRPr/>
            </a:pPr>
            <a:r>
              <a:rPr lang="en-US" sz="2400" b="1" dirty="0" smtClean="0">
                <a:solidFill>
                  <a:srgbClr val="00FFCC"/>
                </a:solidFill>
                <a:effectLst>
                  <a:outerShdw blurRad="38100" dist="38100" dir="2700000" algn="tl">
                    <a:srgbClr val="000000">
                      <a:alpha val="43137"/>
                    </a:srgbClr>
                  </a:outerShdw>
                </a:effectLst>
                <a:latin typeface="Bookman Old Style" pitchFamily="18" charset="0"/>
              </a:rPr>
              <a:t>Giant magnetic resistance n-Si / SiO</a:t>
            </a:r>
            <a:r>
              <a:rPr lang="en-US" sz="2400" b="1" baseline="-25000" dirty="0" smtClean="0">
                <a:solidFill>
                  <a:srgbClr val="00FFCC"/>
                </a:solidFill>
                <a:effectLst>
                  <a:outerShdw blurRad="38100" dist="38100" dir="2700000" algn="tl">
                    <a:srgbClr val="000000">
                      <a:alpha val="43137"/>
                    </a:srgbClr>
                  </a:outerShdw>
                </a:effectLst>
                <a:latin typeface="Bookman Old Style" pitchFamily="18" charset="0"/>
              </a:rPr>
              <a:t>2</a:t>
            </a:r>
            <a:r>
              <a:rPr lang="en-US" sz="2400" b="1" dirty="0" smtClean="0">
                <a:solidFill>
                  <a:srgbClr val="00FFCC"/>
                </a:solidFill>
                <a:effectLst>
                  <a:outerShdw blurRad="38100" dist="38100" dir="2700000" algn="tl">
                    <a:srgbClr val="000000">
                      <a:alpha val="43137"/>
                    </a:srgbClr>
                  </a:outerShdw>
                </a:effectLst>
                <a:latin typeface="Bookman Old Style" pitchFamily="18" charset="0"/>
              </a:rPr>
              <a:t> / Ni nanostructures</a:t>
            </a:r>
            <a:endParaRPr lang="ru-RU" sz="2400" b="1" dirty="0" smtClean="0">
              <a:solidFill>
                <a:srgbClr val="00FFCC"/>
              </a:solidFill>
              <a:effectLst>
                <a:outerShdw blurRad="38100" dist="38100" dir="2700000" algn="tl">
                  <a:srgbClr val="000000">
                    <a:alpha val="43137"/>
                  </a:srgbClr>
                </a:outerShdw>
              </a:effectLst>
              <a:latin typeface="Bookman Old Style" pitchFamily="18" charset="0"/>
            </a:endParaRPr>
          </a:p>
        </p:txBody>
      </p:sp>
      <p:sp>
        <p:nvSpPr>
          <p:cNvPr id="48133" name="Rectangle 4"/>
          <p:cNvSpPr>
            <a:spLocks noChangeArrowheads="1"/>
          </p:cNvSpPr>
          <p:nvPr/>
        </p:nvSpPr>
        <p:spPr bwMode="auto">
          <a:xfrm>
            <a:off x="1524000" y="1143000"/>
            <a:ext cx="6477000" cy="954088"/>
          </a:xfrm>
          <a:prstGeom prst="rect">
            <a:avLst/>
          </a:prstGeom>
          <a:noFill/>
          <a:ln w="9525">
            <a:noFill/>
            <a:miter lim="800000"/>
            <a:headEnd/>
            <a:tailEnd/>
          </a:ln>
        </p:spPr>
        <p:txBody>
          <a:bodyPr>
            <a:spAutoFit/>
          </a:bodyPr>
          <a:lstStyle/>
          <a:p>
            <a:pPr algn="ctr"/>
            <a:r>
              <a:rPr lang="ru-RU" sz="1400" b="1" dirty="0" err="1">
                <a:solidFill>
                  <a:srgbClr val="FFFF00"/>
                </a:solidFill>
                <a:latin typeface="Calibri" pitchFamily="34" charset="0"/>
              </a:rPr>
              <a:t>Fedotov</a:t>
            </a:r>
            <a:r>
              <a:rPr lang="ru-RU" sz="1400" b="1" dirty="0">
                <a:solidFill>
                  <a:srgbClr val="FFFF00"/>
                </a:solidFill>
                <a:latin typeface="Calibri" pitchFamily="34" charset="0"/>
              </a:rPr>
              <a:t> A., </a:t>
            </a:r>
            <a:r>
              <a:rPr lang="ru-RU" sz="1400" b="1" dirty="0" err="1">
                <a:solidFill>
                  <a:srgbClr val="FFFF00"/>
                </a:solidFill>
                <a:latin typeface="Calibri" pitchFamily="34" charset="0"/>
              </a:rPr>
              <a:t>Ivanou</a:t>
            </a:r>
            <a:r>
              <a:rPr lang="ru-RU" sz="1400" b="1" dirty="0">
                <a:solidFill>
                  <a:srgbClr val="FFFF00"/>
                </a:solidFill>
                <a:latin typeface="Calibri" pitchFamily="34" charset="0"/>
              </a:rPr>
              <a:t> D., </a:t>
            </a:r>
            <a:r>
              <a:rPr lang="ru-RU" sz="1400" b="1" dirty="0" err="1">
                <a:solidFill>
                  <a:srgbClr val="FFFF00"/>
                </a:solidFill>
                <a:latin typeface="Calibri" pitchFamily="34" charset="0"/>
              </a:rPr>
              <a:t>Ivanova</a:t>
            </a:r>
            <a:r>
              <a:rPr lang="ru-RU" sz="1400" b="1" dirty="0">
                <a:solidFill>
                  <a:srgbClr val="FFFF00"/>
                </a:solidFill>
                <a:latin typeface="Calibri" pitchFamily="34" charset="0"/>
              </a:rPr>
              <a:t> </a:t>
            </a:r>
            <a:r>
              <a:rPr lang="ru-RU" sz="1400" b="1" dirty="0" err="1">
                <a:solidFill>
                  <a:srgbClr val="FFFF00"/>
                </a:solidFill>
                <a:latin typeface="Calibri" pitchFamily="34" charset="0"/>
              </a:rPr>
              <a:t>Yu</a:t>
            </a:r>
            <a:r>
              <a:rPr lang="ru-RU" sz="1400" b="1" dirty="0">
                <a:solidFill>
                  <a:srgbClr val="FFFF00"/>
                </a:solidFill>
                <a:latin typeface="Calibri" pitchFamily="34" charset="0"/>
              </a:rPr>
              <a:t>., </a:t>
            </a:r>
            <a:r>
              <a:rPr lang="ru-RU" sz="1400" b="1" dirty="0" err="1">
                <a:solidFill>
                  <a:srgbClr val="FFFF00"/>
                </a:solidFill>
                <a:latin typeface="Calibri" pitchFamily="34" charset="0"/>
              </a:rPr>
              <a:t>Mazanik</a:t>
            </a:r>
            <a:r>
              <a:rPr lang="ru-RU" sz="1400" b="1" dirty="0">
                <a:solidFill>
                  <a:srgbClr val="FFFF00"/>
                </a:solidFill>
                <a:latin typeface="Calibri" pitchFamily="34" charset="0"/>
              </a:rPr>
              <a:t> A., </a:t>
            </a:r>
            <a:r>
              <a:rPr lang="ru-RU" sz="1400" b="1" dirty="0" err="1">
                <a:solidFill>
                  <a:srgbClr val="FFFF00"/>
                </a:solidFill>
                <a:latin typeface="Calibri" pitchFamily="34" charset="0"/>
              </a:rPr>
              <a:t>Svito</a:t>
            </a:r>
            <a:r>
              <a:rPr lang="ru-RU" sz="1400" b="1" dirty="0">
                <a:solidFill>
                  <a:srgbClr val="FFFF00"/>
                </a:solidFill>
                <a:latin typeface="Calibri" pitchFamily="34" charset="0"/>
              </a:rPr>
              <a:t> I., </a:t>
            </a:r>
            <a:r>
              <a:rPr lang="ru-RU" sz="1400" b="1" dirty="0" err="1">
                <a:solidFill>
                  <a:srgbClr val="FFFF00"/>
                </a:solidFill>
                <a:latin typeface="Calibri" pitchFamily="34" charset="0"/>
              </a:rPr>
              <a:t>Streltsov</a:t>
            </a:r>
            <a:r>
              <a:rPr lang="ru-RU" sz="1400" b="1" dirty="0">
                <a:solidFill>
                  <a:srgbClr val="FFFF00"/>
                </a:solidFill>
                <a:latin typeface="Calibri" pitchFamily="34" charset="0"/>
              </a:rPr>
              <a:t> E.,</a:t>
            </a:r>
          </a:p>
          <a:p>
            <a:pPr algn="ctr"/>
            <a:r>
              <a:rPr lang="ru-RU" sz="1400" baseline="30000" dirty="0">
                <a:solidFill>
                  <a:srgbClr val="FFFF00"/>
                </a:solidFill>
                <a:latin typeface="Calibri" pitchFamily="34" charset="0"/>
              </a:rPr>
              <a:t>1 </a:t>
            </a:r>
            <a:r>
              <a:rPr lang="ru-RU" sz="1400" dirty="0" err="1">
                <a:solidFill>
                  <a:srgbClr val="FFFF00"/>
                </a:solidFill>
                <a:latin typeface="Calibri" pitchFamily="34" charset="0"/>
              </a:rPr>
              <a:t>Belarusian</a:t>
            </a:r>
            <a:r>
              <a:rPr lang="ru-RU" sz="1400" dirty="0">
                <a:solidFill>
                  <a:srgbClr val="FFFF00"/>
                </a:solidFill>
                <a:latin typeface="Calibri" pitchFamily="34" charset="0"/>
              </a:rPr>
              <a:t> </a:t>
            </a:r>
            <a:r>
              <a:rPr lang="ru-RU" sz="1400" dirty="0" err="1">
                <a:solidFill>
                  <a:srgbClr val="FFFF00"/>
                </a:solidFill>
                <a:latin typeface="Calibri" pitchFamily="34" charset="0"/>
              </a:rPr>
              <a:t>State</a:t>
            </a:r>
            <a:r>
              <a:rPr lang="ru-RU" sz="1400" dirty="0">
                <a:solidFill>
                  <a:srgbClr val="FFFF00"/>
                </a:solidFill>
                <a:latin typeface="Calibri" pitchFamily="34" charset="0"/>
              </a:rPr>
              <a:t> </a:t>
            </a:r>
            <a:r>
              <a:rPr lang="ru-RU" sz="1400" dirty="0" err="1">
                <a:solidFill>
                  <a:srgbClr val="FFFF00"/>
                </a:solidFill>
                <a:latin typeface="Calibri" pitchFamily="34" charset="0"/>
              </a:rPr>
              <a:t>University</a:t>
            </a:r>
            <a:r>
              <a:rPr lang="ru-RU" sz="1400" dirty="0">
                <a:solidFill>
                  <a:srgbClr val="FFFF00"/>
                </a:solidFill>
                <a:latin typeface="Calibri" pitchFamily="34" charset="0"/>
              </a:rPr>
              <a:t>, </a:t>
            </a:r>
            <a:r>
              <a:rPr lang="ru-RU" sz="1400" dirty="0" err="1">
                <a:solidFill>
                  <a:srgbClr val="FFFF00"/>
                </a:solidFill>
                <a:latin typeface="Calibri" pitchFamily="34" charset="0"/>
              </a:rPr>
              <a:t>Independence</a:t>
            </a:r>
            <a:r>
              <a:rPr lang="ru-RU" sz="1400" dirty="0">
                <a:solidFill>
                  <a:srgbClr val="FFFF00"/>
                </a:solidFill>
                <a:latin typeface="Calibri" pitchFamily="34" charset="0"/>
              </a:rPr>
              <a:t> </a:t>
            </a:r>
            <a:r>
              <a:rPr lang="ru-RU" sz="1400" dirty="0" err="1">
                <a:solidFill>
                  <a:srgbClr val="FFFF00"/>
                </a:solidFill>
                <a:latin typeface="Calibri" pitchFamily="34" charset="0"/>
              </a:rPr>
              <a:t>av</a:t>
            </a:r>
            <a:r>
              <a:rPr lang="ru-RU" sz="1400" dirty="0">
                <a:solidFill>
                  <a:srgbClr val="FFFF00"/>
                </a:solidFill>
                <a:latin typeface="Calibri" pitchFamily="34" charset="0"/>
              </a:rPr>
              <a:t>. 4, 220030 </a:t>
            </a:r>
            <a:r>
              <a:rPr lang="ru-RU" sz="1400" dirty="0" err="1">
                <a:solidFill>
                  <a:srgbClr val="FFFF00"/>
                </a:solidFill>
                <a:latin typeface="Calibri" pitchFamily="34" charset="0"/>
              </a:rPr>
              <a:t>Minsk</a:t>
            </a:r>
            <a:r>
              <a:rPr lang="ru-RU" sz="1400" dirty="0">
                <a:solidFill>
                  <a:srgbClr val="FFFF00"/>
                </a:solidFill>
                <a:latin typeface="Calibri" pitchFamily="34" charset="0"/>
              </a:rPr>
              <a:t>, </a:t>
            </a:r>
            <a:r>
              <a:rPr lang="ru-RU" sz="1400" dirty="0" err="1">
                <a:solidFill>
                  <a:srgbClr val="FFFF00"/>
                </a:solidFill>
                <a:latin typeface="Calibri" pitchFamily="34" charset="0"/>
              </a:rPr>
              <a:t>Belarus</a:t>
            </a:r>
            <a:endParaRPr lang="ru-RU" sz="1400" dirty="0">
              <a:solidFill>
                <a:srgbClr val="FFFF00"/>
              </a:solidFill>
              <a:latin typeface="Calibri" pitchFamily="34" charset="0"/>
            </a:endParaRPr>
          </a:p>
          <a:p>
            <a:pPr algn="ctr"/>
            <a:r>
              <a:rPr lang="ru-RU" sz="1400" b="1" dirty="0" err="1">
                <a:solidFill>
                  <a:srgbClr val="FFFF00"/>
                </a:solidFill>
                <a:latin typeface="Calibri" pitchFamily="34" charset="0"/>
              </a:rPr>
              <a:t>Tyutyunnikov</a:t>
            </a:r>
            <a:r>
              <a:rPr lang="ru-RU" sz="1400" b="1" dirty="0">
                <a:solidFill>
                  <a:srgbClr val="FFFF00"/>
                </a:solidFill>
                <a:latin typeface="Calibri" pitchFamily="34" charset="0"/>
              </a:rPr>
              <a:t> S.</a:t>
            </a:r>
          </a:p>
          <a:p>
            <a:pPr algn="ctr"/>
            <a:r>
              <a:rPr lang="ru-RU" sz="1400" baseline="30000" dirty="0">
                <a:solidFill>
                  <a:srgbClr val="FFFF00"/>
                </a:solidFill>
                <a:latin typeface="Calibri" pitchFamily="34" charset="0"/>
              </a:rPr>
              <a:t>2 </a:t>
            </a:r>
            <a:r>
              <a:rPr lang="ru-RU" sz="1400" dirty="0" err="1">
                <a:solidFill>
                  <a:srgbClr val="FFFF00"/>
                </a:solidFill>
                <a:latin typeface="Calibri" pitchFamily="34" charset="0"/>
              </a:rPr>
              <a:t>Joint</a:t>
            </a:r>
            <a:r>
              <a:rPr lang="ru-RU" sz="1400" dirty="0">
                <a:solidFill>
                  <a:srgbClr val="FFFF00"/>
                </a:solidFill>
                <a:latin typeface="Calibri" pitchFamily="34" charset="0"/>
              </a:rPr>
              <a:t> </a:t>
            </a:r>
            <a:r>
              <a:rPr lang="ru-RU" sz="1400" dirty="0" err="1">
                <a:solidFill>
                  <a:srgbClr val="FFFF00"/>
                </a:solidFill>
                <a:latin typeface="Calibri" pitchFamily="34" charset="0"/>
              </a:rPr>
              <a:t>Institute</a:t>
            </a:r>
            <a:r>
              <a:rPr lang="ru-RU" sz="1400" dirty="0">
                <a:solidFill>
                  <a:srgbClr val="FFFF00"/>
                </a:solidFill>
                <a:latin typeface="Calibri" pitchFamily="34" charset="0"/>
              </a:rPr>
              <a:t> </a:t>
            </a:r>
            <a:r>
              <a:rPr lang="ru-RU" sz="1400" dirty="0" err="1">
                <a:solidFill>
                  <a:srgbClr val="FFFF00"/>
                </a:solidFill>
                <a:latin typeface="Calibri" pitchFamily="34" charset="0"/>
              </a:rPr>
              <a:t>for</a:t>
            </a:r>
            <a:r>
              <a:rPr lang="ru-RU" sz="1400" dirty="0">
                <a:solidFill>
                  <a:srgbClr val="FFFF00"/>
                </a:solidFill>
                <a:latin typeface="Calibri" pitchFamily="34" charset="0"/>
              </a:rPr>
              <a:t> </a:t>
            </a:r>
            <a:r>
              <a:rPr lang="ru-RU" sz="1400" dirty="0" err="1">
                <a:solidFill>
                  <a:srgbClr val="FFFF00"/>
                </a:solidFill>
                <a:latin typeface="Calibri" pitchFamily="34" charset="0"/>
              </a:rPr>
              <a:t>Nuclear</a:t>
            </a:r>
            <a:r>
              <a:rPr lang="ru-RU" sz="1400" dirty="0">
                <a:solidFill>
                  <a:srgbClr val="FFFF00"/>
                </a:solidFill>
                <a:latin typeface="Calibri" pitchFamily="34" charset="0"/>
              </a:rPr>
              <a:t> </a:t>
            </a:r>
            <a:r>
              <a:rPr lang="ru-RU" sz="1400" dirty="0" err="1">
                <a:solidFill>
                  <a:srgbClr val="FFFF00"/>
                </a:solidFill>
                <a:latin typeface="Calibri" pitchFamily="34" charset="0"/>
              </a:rPr>
              <a:t>Research</a:t>
            </a:r>
            <a:r>
              <a:rPr lang="ru-RU" sz="1400" dirty="0">
                <a:solidFill>
                  <a:srgbClr val="FFFF00"/>
                </a:solidFill>
                <a:latin typeface="Calibri" pitchFamily="34" charset="0"/>
              </a:rPr>
              <a:t>, </a:t>
            </a:r>
            <a:r>
              <a:rPr lang="ru-RU" sz="1400" dirty="0" err="1">
                <a:solidFill>
                  <a:srgbClr val="FFFF00"/>
                </a:solidFill>
                <a:latin typeface="Calibri" pitchFamily="34" charset="0"/>
              </a:rPr>
              <a:t>Dubna</a:t>
            </a:r>
            <a:r>
              <a:rPr lang="ru-RU" sz="1400" dirty="0">
                <a:solidFill>
                  <a:srgbClr val="FFFF00"/>
                </a:solidFill>
                <a:latin typeface="Calibri" pitchFamily="34" charset="0"/>
              </a:rPr>
              <a:t>, </a:t>
            </a:r>
            <a:r>
              <a:rPr lang="ru-RU" sz="1400" dirty="0" err="1">
                <a:solidFill>
                  <a:srgbClr val="FFFF00"/>
                </a:solidFill>
                <a:latin typeface="Calibri" pitchFamily="34" charset="0"/>
              </a:rPr>
              <a:t>Russia</a:t>
            </a:r>
            <a:endParaRPr lang="ru-RU" sz="1400" dirty="0">
              <a:solidFill>
                <a:srgbClr val="FFFF00"/>
              </a:solidFill>
              <a:latin typeface="Calibri" pitchFamily="34" charset="0"/>
            </a:endParaRPr>
          </a:p>
        </p:txBody>
      </p:sp>
      <p:sp>
        <p:nvSpPr>
          <p:cNvPr id="48134" name="TextBox 12"/>
          <p:cNvSpPr txBox="1">
            <a:spLocks noChangeArrowheads="1"/>
          </p:cNvSpPr>
          <p:nvPr/>
        </p:nvSpPr>
        <p:spPr bwMode="auto">
          <a:xfrm>
            <a:off x="4643438" y="3143250"/>
            <a:ext cx="4191000" cy="584200"/>
          </a:xfrm>
          <a:prstGeom prst="rect">
            <a:avLst/>
          </a:prstGeom>
          <a:noFill/>
          <a:ln w="9525">
            <a:noFill/>
            <a:miter lim="800000"/>
            <a:headEnd/>
            <a:tailEnd/>
          </a:ln>
        </p:spPr>
        <p:txBody>
          <a:bodyPr>
            <a:spAutoFit/>
          </a:bodyPr>
          <a:lstStyle/>
          <a:p>
            <a:r>
              <a:rPr lang="en-US" sz="1600" b="1">
                <a:latin typeface="Calibri" pitchFamily="34" charset="0"/>
              </a:rPr>
              <a:t>R </a:t>
            </a:r>
            <a:r>
              <a:rPr lang="ru-RU" sz="1600" b="1">
                <a:latin typeface="Calibri" pitchFamily="34" charset="0"/>
              </a:rPr>
              <a:t> </a:t>
            </a:r>
            <a:r>
              <a:rPr lang="en-US" sz="1600" b="1">
                <a:latin typeface="Calibri" pitchFamily="34" charset="0"/>
              </a:rPr>
              <a:t>– </a:t>
            </a:r>
            <a:r>
              <a:rPr lang="en-US" sz="1600"/>
              <a:t>resistance at field 8 T</a:t>
            </a:r>
            <a:endParaRPr lang="ru-RU" sz="1600" b="1">
              <a:latin typeface="Calibri" pitchFamily="34" charset="0"/>
            </a:endParaRPr>
          </a:p>
          <a:p>
            <a:r>
              <a:rPr lang="en-US" sz="1600" b="1">
                <a:latin typeface="Calibri" pitchFamily="34" charset="0"/>
              </a:rPr>
              <a:t>R</a:t>
            </a:r>
            <a:r>
              <a:rPr lang="en-US" sz="1600" b="1" baseline="-25000">
                <a:latin typeface="Calibri" pitchFamily="34" charset="0"/>
              </a:rPr>
              <a:t>0 </a:t>
            </a:r>
            <a:r>
              <a:rPr lang="en-US" sz="1600" b="1">
                <a:latin typeface="Calibri" pitchFamily="34" charset="0"/>
              </a:rPr>
              <a:t>– </a:t>
            </a:r>
            <a:r>
              <a:rPr lang="en-US" sz="1600"/>
              <a:t>resistance at B = 0</a:t>
            </a:r>
            <a:endParaRPr lang="ru-RU" sz="1600" b="1">
              <a:latin typeface="Calibri" pitchFamily="34" charset="0"/>
            </a:endParaRPr>
          </a:p>
        </p:txBody>
      </p:sp>
      <p:grpSp>
        <p:nvGrpSpPr>
          <p:cNvPr id="2" name="Группа 24"/>
          <p:cNvGrpSpPr>
            <a:grpSpLocks/>
          </p:cNvGrpSpPr>
          <p:nvPr/>
        </p:nvGrpSpPr>
        <p:grpSpPr bwMode="auto">
          <a:xfrm>
            <a:off x="857250" y="2786063"/>
            <a:ext cx="8077200" cy="1828800"/>
            <a:chOff x="428596" y="4786319"/>
            <a:chExt cx="8358217" cy="1643077"/>
          </a:xfrm>
        </p:grpSpPr>
        <p:grpSp>
          <p:nvGrpSpPr>
            <p:cNvPr id="3" name="Группа 18"/>
            <p:cNvGrpSpPr>
              <a:grpSpLocks/>
            </p:cNvGrpSpPr>
            <p:nvPr/>
          </p:nvGrpSpPr>
          <p:grpSpPr bwMode="auto">
            <a:xfrm>
              <a:off x="857349" y="4786319"/>
              <a:ext cx="7929464" cy="1642504"/>
              <a:chOff x="714622" y="4929198"/>
              <a:chExt cx="8072220" cy="1785330"/>
            </a:xfrm>
          </p:grpSpPr>
          <p:sp>
            <p:nvSpPr>
              <p:cNvPr id="11" name="Прямоугольник 10"/>
              <p:cNvSpPr/>
              <p:nvPr/>
            </p:nvSpPr>
            <p:spPr>
              <a:xfrm>
                <a:off x="714622" y="4929198"/>
                <a:ext cx="8072220" cy="1785953"/>
              </a:xfrm>
              <a:prstGeom prst="rect">
                <a:avLst/>
              </a:prstGeom>
              <a:solidFill>
                <a:schemeClr val="bg1">
                  <a:lumMod val="8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8141" name="TextBox 17"/>
              <p:cNvSpPr txBox="1">
                <a:spLocks noChangeArrowheads="1"/>
              </p:cNvSpPr>
              <p:nvPr/>
            </p:nvSpPr>
            <p:spPr bwMode="auto">
              <a:xfrm>
                <a:off x="1030693" y="5417377"/>
                <a:ext cx="7150780" cy="811244"/>
              </a:xfrm>
              <a:prstGeom prst="rect">
                <a:avLst/>
              </a:prstGeom>
              <a:noFill/>
              <a:ln w="9525">
                <a:noFill/>
                <a:miter lim="800000"/>
                <a:headEnd/>
                <a:tailEnd/>
              </a:ln>
            </p:spPr>
            <p:txBody>
              <a:bodyPr>
                <a:spAutoFit/>
              </a:bodyPr>
              <a:lstStyle/>
              <a:p>
                <a:r>
                  <a:rPr lang="en-US" sz="1600"/>
                  <a:t>For the first time in these composite structures are obtained the material properties with a giant magnetic resistance (a prototype spintronic structure).</a:t>
                </a:r>
                <a:endParaRPr lang="en-US" sz="1600">
                  <a:latin typeface="Calibri" pitchFamily="34" charset="0"/>
                </a:endParaRPr>
              </a:p>
            </p:txBody>
          </p:sp>
        </p:grpSp>
        <p:sp>
          <p:nvSpPr>
            <p:cNvPr id="10" name="Прямоугольник 9"/>
            <p:cNvSpPr/>
            <p:nvPr/>
          </p:nvSpPr>
          <p:spPr>
            <a:xfrm>
              <a:off x="428596" y="4786321"/>
              <a:ext cx="357429" cy="1643075"/>
            </a:xfrm>
            <a:prstGeom prst="rect">
              <a:avLst/>
            </a:prstGeom>
            <a:solidFill>
              <a:srgbClr val="A30505"/>
            </a:solidFill>
            <a:ln>
              <a:solidFill>
                <a:srgbClr val="A3050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14375" y="0"/>
            <a:ext cx="7772400" cy="668338"/>
          </a:xfrm>
        </p:spPr>
        <p:txBody>
          <a:bodyPr rtlCol="0">
            <a:normAutofit/>
            <a:scene3d>
              <a:camera prst="orthographicFront"/>
              <a:lightRig rig="threePt" dir="t"/>
            </a:scene3d>
            <a:sp3d extrusionH="57150">
              <a:bevelT w="38100" h="38100"/>
            </a:sp3d>
          </a:bodyPr>
          <a:lstStyle/>
          <a:p>
            <a:pPr eaLnBrk="1" fontAlgn="auto" hangingPunct="1">
              <a:spcAft>
                <a:spcPts val="0"/>
              </a:spcAft>
              <a:defRPr/>
            </a:pPr>
            <a:r>
              <a:rPr lang="en-US" sz="2800" b="1" dirty="0" err="1" smtClean="0">
                <a:solidFill>
                  <a:srgbClr val="00FFCC"/>
                </a:solidFill>
                <a:effectLst>
                  <a:outerShdw blurRad="38100" dist="38100" dir="2700000" algn="tl">
                    <a:srgbClr val="000000">
                      <a:alpha val="43137"/>
                    </a:srgbClr>
                  </a:outerShdw>
                </a:effectLst>
                <a:latin typeface="Bookman Old Style" pitchFamily="18" charset="0"/>
              </a:rPr>
              <a:t>Kurchatov</a:t>
            </a:r>
            <a:r>
              <a:rPr lang="en-US" sz="2800" b="1" dirty="0" smtClean="0">
                <a:solidFill>
                  <a:srgbClr val="00FFCC"/>
                </a:solidFill>
                <a:effectLst>
                  <a:outerShdw blurRad="38100" dist="38100" dir="2700000" algn="tl">
                    <a:srgbClr val="000000">
                      <a:alpha val="43137"/>
                    </a:srgbClr>
                  </a:outerShdw>
                </a:effectLst>
                <a:latin typeface="Bookman Old Style" pitchFamily="18" charset="0"/>
              </a:rPr>
              <a:t> synchrotron radiation source</a:t>
            </a:r>
            <a:endParaRPr lang="ru-RU" sz="2800" b="1" dirty="0" smtClean="0">
              <a:solidFill>
                <a:srgbClr val="00FFCC"/>
              </a:solidFill>
              <a:effectLst>
                <a:outerShdw blurRad="38100" dist="38100" dir="2700000" algn="tl">
                  <a:srgbClr val="000000">
                    <a:alpha val="43137"/>
                  </a:srgbClr>
                </a:outerShdw>
              </a:effectLst>
              <a:latin typeface="Bookman Old Style" pitchFamily="18" charset="0"/>
            </a:endParaRPr>
          </a:p>
        </p:txBody>
      </p:sp>
      <p:pic>
        <p:nvPicPr>
          <p:cNvPr id="65539" name="Picture 3" descr="DSC00777"/>
          <p:cNvPicPr>
            <a:picLocks noGrp="1" noChangeAspect="1" noChangeArrowheads="1"/>
          </p:cNvPicPr>
          <p:nvPr>
            <p:ph sz="quarter" idx="2"/>
          </p:nvPr>
        </p:nvPicPr>
        <p:blipFill>
          <a:blip r:embed="rId2" cstate="print"/>
          <a:srcRect/>
          <a:stretch>
            <a:fillRect/>
          </a:stretch>
        </p:blipFill>
        <p:spPr>
          <a:xfrm>
            <a:off x="3200400" y="3689350"/>
            <a:ext cx="2368550" cy="3168650"/>
          </a:xfrm>
        </p:spPr>
      </p:pic>
      <p:pic>
        <p:nvPicPr>
          <p:cNvPr id="65540" name="Picture 4"/>
          <p:cNvPicPr>
            <a:picLocks noGrp="1" noChangeAspect="1" noChangeArrowheads="1"/>
          </p:cNvPicPr>
          <p:nvPr>
            <p:ph sz="quarter" idx="3"/>
          </p:nvPr>
        </p:nvPicPr>
        <p:blipFill>
          <a:blip r:embed="rId3" cstate="print"/>
          <a:srcRect/>
          <a:stretch>
            <a:fillRect/>
          </a:stretch>
        </p:blipFill>
        <p:spPr>
          <a:xfrm>
            <a:off x="76200" y="914400"/>
            <a:ext cx="3032125" cy="4537075"/>
          </a:xfrm>
        </p:spPr>
      </p:pic>
      <p:pic>
        <p:nvPicPr>
          <p:cNvPr id="65541" name="Picture 5" descr="DSC00783"/>
          <p:cNvPicPr>
            <a:picLocks noGrp="1" noChangeAspect="1" noChangeArrowheads="1"/>
          </p:cNvPicPr>
          <p:nvPr>
            <p:ph sz="half" idx="1"/>
          </p:nvPr>
        </p:nvPicPr>
        <p:blipFill>
          <a:blip r:embed="rId4" cstate="print"/>
          <a:srcRect/>
          <a:stretch>
            <a:fillRect/>
          </a:stretch>
        </p:blipFill>
        <p:spPr>
          <a:xfrm>
            <a:off x="5181600" y="1143000"/>
            <a:ext cx="3744913" cy="28067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64" y="1857364"/>
            <a:ext cx="8715436" cy="4693593"/>
          </a:xfrm>
          <a:prstGeom prst="rect">
            <a:avLst/>
          </a:prstGeom>
        </p:spPr>
        <p:txBody>
          <a:bodyPr wrap="square">
            <a:spAutoFit/>
          </a:bodyPr>
          <a:lstStyle/>
          <a:p>
            <a:r>
              <a:rPr lang="en-US" sz="2400" dirty="0" err="1" smtClean="0">
                <a:solidFill>
                  <a:srgbClr val="00FFCC"/>
                </a:solidFill>
              </a:rPr>
              <a:t>Researrch</a:t>
            </a:r>
            <a:r>
              <a:rPr lang="en-US" sz="2400" dirty="0" smtClean="0">
                <a:solidFill>
                  <a:srgbClr val="00FFCC"/>
                </a:solidFill>
              </a:rPr>
              <a:t> </a:t>
            </a:r>
            <a:r>
              <a:rPr lang="en-US" sz="2400" dirty="0">
                <a:solidFill>
                  <a:srgbClr val="00FFCC"/>
                </a:solidFill>
              </a:rPr>
              <a:t>program: Space radiation </a:t>
            </a:r>
            <a:r>
              <a:rPr lang="en-US" sz="2400" dirty="0" err="1" smtClean="0">
                <a:solidFill>
                  <a:srgbClr val="00FFCC"/>
                </a:solidFill>
              </a:rPr>
              <a:t>efffects</a:t>
            </a:r>
            <a:endParaRPr lang="ru-RU" sz="2400" dirty="0" smtClean="0">
              <a:solidFill>
                <a:srgbClr val="00FFCC"/>
              </a:solidFill>
            </a:endParaRPr>
          </a:p>
          <a:p>
            <a:endParaRPr lang="en-US" sz="2400" dirty="0">
              <a:solidFill>
                <a:srgbClr val="00FFCC"/>
              </a:solidFill>
            </a:endParaRPr>
          </a:p>
          <a:p>
            <a:pPr marL="360000" lvl="1" indent="457200" defTabSz="900000">
              <a:buFont typeface="Arial" pitchFamily="34" charset="0"/>
              <a:buChar char="•"/>
            </a:pPr>
            <a:r>
              <a:rPr lang="en-US" sz="2400" dirty="0" smtClean="0">
                <a:solidFill>
                  <a:srgbClr val="00FFCC"/>
                </a:solidFill>
              </a:rPr>
              <a:t>    heavy </a:t>
            </a:r>
            <a:r>
              <a:rPr lang="en-US" sz="2400" dirty="0">
                <a:solidFill>
                  <a:srgbClr val="00FFCC"/>
                </a:solidFill>
              </a:rPr>
              <a:t>ion induced modifications of </a:t>
            </a:r>
            <a:r>
              <a:rPr lang="en-US" sz="2400" dirty="0" err="1" smtClean="0">
                <a:solidFill>
                  <a:srgbClr val="00FFCC"/>
                </a:solidFill>
              </a:rPr>
              <a:t>soliids</a:t>
            </a:r>
            <a:r>
              <a:rPr lang="ru-RU" sz="2400" dirty="0" smtClean="0">
                <a:solidFill>
                  <a:srgbClr val="00FFCC"/>
                </a:solidFill>
              </a:rPr>
              <a:t> </a:t>
            </a:r>
            <a:r>
              <a:rPr lang="en-US" sz="2400" dirty="0" smtClean="0">
                <a:solidFill>
                  <a:srgbClr val="00FFCC"/>
                </a:solidFill>
              </a:rPr>
              <a:t>under </a:t>
            </a:r>
            <a:r>
              <a:rPr lang="en-US" sz="2400" dirty="0">
                <a:solidFill>
                  <a:srgbClr val="00FFCC"/>
                </a:solidFill>
              </a:rPr>
              <a:t>extremely high pressure</a:t>
            </a:r>
          </a:p>
          <a:p>
            <a:pPr marL="360000" lvl="1" indent="457200" defTabSz="900000">
              <a:buFont typeface="Arial" pitchFamily="34" charset="0"/>
              <a:buChar char="•"/>
            </a:pPr>
            <a:r>
              <a:rPr lang="en-US" sz="2400" dirty="0" smtClean="0">
                <a:solidFill>
                  <a:srgbClr val="00FFCC"/>
                </a:solidFill>
              </a:rPr>
              <a:t>    analysis </a:t>
            </a:r>
            <a:r>
              <a:rPr lang="en-US" sz="2400" dirty="0">
                <a:solidFill>
                  <a:srgbClr val="00FFCC"/>
                </a:solidFill>
              </a:rPr>
              <a:t>of material modifications induced </a:t>
            </a:r>
            <a:r>
              <a:rPr lang="en-US" sz="2400" dirty="0" smtClean="0">
                <a:solidFill>
                  <a:srgbClr val="00FFCC"/>
                </a:solidFill>
              </a:rPr>
              <a:t>by</a:t>
            </a:r>
            <a:r>
              <a:rPr lang="ru-RU" sz="2400" dirty="0" smtClean="0">
                <a:solidFill>
                  <a:srgbClr val="00FFCC"/>
                </a:solidFill>
              </a:rPr>
              <a:t> </a:t>
            </a:r>
            <a:r>
              <a:rPr lang="en-US" sz="2400" dirty="0" err="1" smtClean="0">
                <a:solidFill>
                  <a:srgbClr val="00FFCC"/>
                </a:solidFill>
              </a:rPr>
              <a:t>relativisttic</a:t>
            </a:r>
            <a:r>
              <a:rPr lang="en-US" sz="2400" dirty="0" smtClean="0">
                <a:solidFill>
                  <a:srgbClr val="00FFCC"/>
                </a:solidFill>
              </a:rPr>
              <a:t> </a:t>
            </a:r>
            <a:r>
              <a:rPr lang="en-US" sz="2400" dirty="0">
                <a:solidFill>
                  <a:srgbClr val="00FFCC"/>
                </a:solidFill>
              </a:rPr>
              <a:t>heavy </a:t>
            </a:r>
            <a:r>
              <a:rPr lang="en-US" sz="2400" dirty="0" smtClean="0">
                <a:solidFill>
                  <a:srgbClr val="00FFCC"/>
                </a:solidFill>
              </a:rPr>
              <a:t>ions</a:t>
            </a:r>
          </a:p>
          <a:p>
            <a:pPr marL="360000" lvl="1" indent="457200" defTabSz="900000">
              <a:buFont typeface="Arial" pitchFamily="34" charset="0"/>
              <a:buChar char="•"/>
            </a:pPr>
            <a:r>
              <a:rPr lang="en-US" sz="2400" dirty="0" smtClean="0">
                <a:solidFill>
                  <a:srgbClr val="00FFCC"/>
                </a:solidFill>
              </a:rPr>
              <a:t>    Radiation </a:t>
            </a:r>
            <a:r>
              <a:rPr lang="en-US" sz="2400" dirty="0">
                <a:solidFill>
                  <a:srgbClr val="00FFCC"/>
                </a:solidFill>
              </a:rPr>
              <a:t>hardness of </a:t>
            </a:r>
            <a:r>
              <a:rPr lang="en-US" sz="2400" dirty="0" smtClean="0">
                <a:solidFill>
                  <a:srgbClr val="00FFCC"/>
                </a:solidFill>
              </a:rPr>
              <a:t>materials</a:t>
            </a:r>
            <a:endParaRPr lang="ru-RU" sz="2400" dirty="0" smtClean="0">
              <a:solidFill>
                <a:srgbClr val="00FFCC"/>
              </a:solidFill>
            </a:endParaRPr>
          </a:p>
          <a:p>
            <a:pPr>
              <a:buFontTx/>
              <a:buChar char="-"/>
            </a:pPr>
            <a:endParaRPr lang="en-US" sz="2400" dirty="0">
              <a:solidFill>
                <a:srgbClr val="00FFCC"/>
              </a:solidFill>
            </a:endParaRPr>
          </a:p>
          <a:p>
            <a:r>
              <a:rPr lang="en-US" sz="2400" dirty="0" smtClean="0">
                <a:solidFill>
                  <a:srgbClr val="00FFCC"/>
                </a:solidFill>
              </a:rPr>
              <a:t>Equipments:</a:t>
            </a:r>
            <a:endParaRPr lang="ru-RU" sz="2400" dirty="0" smtClean="0">
              <a:solidFill>
                <a:srgbClr val="00FFCC"/>
              </a:solidFill>
            </a:endParaRPr>
          </a:p>
          <a:p>
            <a:endParaRPr lang="en-US" sz="1100" dirty="0">
              <a:solidFill>
                <a:srgbClr val="00FFCC"/>
              </a:solidFill>
            </a:endParaRPr>
          </a:p>
          <a:p>
            <a:r>
              <a:rPr lang="en-US" sz="2400" dirty="0">
                <a:solidFill>
                  <a:srgbClr val="00FFCC"/>
                </a:solidFill>
              </a:rPr>
              <a:t>- </a:t>
            </a:r>
            <a:r>
              <a:rPr lang="en-US" sz="2400" dirty="0" smtClean="0">
                <a:solidFill>
                  <a:srgbClr val="00FFCC"/>
                </a:solidFill>
              </a:rPr>
              <a:t>   Magnetic </a:t>
            </a:r>
            <a:r>
              <a:rPr lang="en-US" sz="2400" dirty="0">
                <a:solidFill>
                  <a:srgbClr val="00FFCC"/>
                </a:solidFill>
              </a:rPr>
              <a:t>scanner system</a:t>
            </a:r>
          </a:p>
          <a:p>
            <a:r>
              <a:rPr lang="en-US" sz="2400" dirty="0">
                <a:solidFill>
                  <a:srgbClr val="00FFCC"/>
                </a:solidFill>
              </a:rPr>
              <a:t>- </a:t>
            </a:r>
            <a:r>
              <a:rPr lang="en-US" sz="2400" dirty="0" smtClean="0">
                <a:solidFill>
                  <a:srgbClr val="00FFCC"/>
                </a:solidFill>
              </a:rPr>
              <a:t>   Flexible </a:t>
            </a:r>
            <a:r>
              <a:rPr lang="en-US" sz="2400" dirty="0">
                <a:solidFill>
                  <a:srgbClr val="00FFCC"/>
                </a:solidFill>
              </a:rPr>
              <a:t>irradiation set-ups</a:t>
            </a:r>
          </a:p>
          <a:p>
            <a:r>
              <a:rPr lang="en-US" sz="2400" dirty="0">
                <a:solidFill>
                  <a:srgbClr val="00FFCC"/>
                </a:solidFill>
              </a:rPr>
              <a:t>- </a:t>
            </a:r>
            <a:r>
              <a:rPr lang="en-US" sz="2400" dirty="0" smtClean="0">
                <a:solidFill>
                  <a:srgbClr val="00FFCC"/>
                </a:solidFill>
              </a:rPr>
              <a:t>   </a:t>
            </a:r>
            <a:r>
              <a:rPr lang="en-US" sz="2400" dirty="0" err="1" smtClean="0">
                <a:solidFill>
                  <a:srgbClr val="00FFCC"/>
                </a:solidFill>
              </a:rPr>
              <a:t>Instrrumentation</a:t>
            </a:r>
            <a:r>
              <a:rPr lang="en-US" sz="2400" dirty="0" smtClean="0">
                <a:solidFill>
                  <a:srgbClr val="00FFCC"/>
                </a:solidFill>
              </a:rPr>
              <a:t> </a:t>
            </a:r>
            <a:r>
              <a:rPr lang="en-US" sz="2400" dirty="0">
                <a:solidFill>
                  <a:srgbClr val="00FFCC"/>
                </a:solidFill>
              </a:rPr>
              <a:t>for in-situ </a:t>
            </a:r>
            <a:r>
              <a:rPr lang="en-US" sz="2400" dirty="0" err="1">
                <a:solidFill>
                  <a:srgbClr val="00FFCC"/>
                </a:solidFill>
              </a:rPr>
              <a:t>diagnosttics</a:t>
            </a:r>
            <a:r>
              <a:rPr lang="en-US" sz="2400" dirty="0">
                <a:solidFill>
                  <a:srgbClr val="00FFCC"/>
                </a:solidFill>
              </a:rPr>
              <a:t> </a:t>
            </a:r>
            <a:r>
              <a:rPr lang="en-US" sz="2400" dirty="0" smtClean="0">
                <a:solidFill>
                  <a:srgbClr val="00FFCC"/>
                </a:solidFill>
              </a:rPr>
              <a:t>off</a:t>
            </a:r>
            <a:r>
              <a:rPr lang="ru-RU" sz="2400" dirty="0" smtClean="0">
                <a:solidFill>
                  <a:srgbClr val="00FFCC"/>
                </a:solidFill>
              </a:rPr>
              <a:t> </a:t>
            </a:r>
            <a:r>
              <a:rPr lang="en-US" sz="2400" dirty="0" smtClean="0">
                <a:solidFill>
                  <a:srgbClr val="00FFCC"/>
                </a:solidFill>
              </a:rPr>
              <a:t>irradiated </a:t>
            </a:r>
            <a:r>
              <a:rPr lang="en-US" sz="2400" dirty="0">
                <a:solidFill>
                  <a:srgbClr val="00FFCC"/>
                </a:solidFill>
              </a:rPr>
              <a:t>samples</a:t>
            </a:r>
          </a:p>
        </p:txBody>
      </p:sp>
      <p:sp>
        <p:nvSpPr>
          <p:cNvPr id="5" name="Rectangle 4"/>
          <p:cNvSpPr/>
          <p:nvPr/>
        </p:nvSpPr>
        <p:spPr>
          <a:xfrm>
            <a:off x="285720" y="285728"/>
            <a:ext cx="8715436" cy="1569660"/>
          </a:xfrm>
          <a:prstGeom prst="rect">
            <a:avLst/>
          </a:prstGeom>
        </p:spPr>
        <p:txBody>
          <a:bodyPr wrap="square">
            <a:spAutoFit/>
            <a:scene3d>
              <a:camera prst="orthographicFront"/>
              <a:lightRig rig="threePt" dir="t"/>
            </a:scene3d>
            <a:sp3d extrusionH="57150">
              <a:bevelT w="38100" h="38100"/>
            </a:sp3d>
          </a:bodyPr>
          <a:lstStyle/>
          <a:p>
            <a:pPr lvl="0" algn="ctr"/>
            <a:r>
              <a:rPr lang="en-US" sz="2400" b="1" dirty="0">
                <a:solidFill>
                  <a:srgbClr val="FFFF00"/>
                </a:solidFill>
                <a:effectLst>
                  <a:outerShdw blurRad="38100" dist="38100" dir="2700000" algn="tl">
                    <a:srgbClr val="000000">
                      <a:alpha val="43137"/>
                    </a:srgbClr>
                  </a:outerShdw>
                </a:effectLst>
              </a:rPr>
              <a:t>High-Energy Irradiation Facility </a:t>
            </a:r>
            <a:r>
              <a:rPr lang="en-US" sz="2400" b="1" dirty="0" smtClean="0">
                <a:solidFill>
                  <a:srgbClr val="FFFF00"/>
                </a:solidFill>
                <a:effectLst>
                  <a:outerShdw blurRad="38100" dist="38100" dir="2700000" algn="tl">
                    <a:srgbClr val="000000">
                      <a:alpha val="43137"/>
                    </a:srgbClr>
                  </a:outerShdw>
                </a:effectLst>
              </a:rPr>
              <a:t>for High-Energy </a:t>
            </a:r>
            <a:r>
              <a:rPr lang="en-US" sz="2400" b="1" dirty="0">
                <a:solidFill>
                  <a:srgbClr val="FFFF00"/>
                </a:solidFill>
                <a:effectLst>
                  <a:outerShdw blurRad="38100" dist="38100" dir="2700000" algn="tl">
                    <a:srgbClr val="000000">
                      <a:alpha val="43137"/>
                    </a:srgbClr>
                  </a:outerShdw>
                </a:effectLst>
              </a:rPr>
              <a:t>Irradiation Facility for</a:t>
            </a:r>
          </a:p>
          <a:p>
            <a:pPr lvl="0" algn="ctr"/>
            <a:r>
              <a:rPr lang="en-US" sz="2400" b="1" dirty="0">
                <a:solidFill>
                  <a:srgbClr val="FFFF00"/>
                </a:solidFill>
                <a:effectLst>
                  <a:outerShdw blurRad="38100" dist="38100" dir="2700000" algn="tl">
                    <a:srgbClr val="000000">
                      <a:alpha val="43137"/>
                    </a:srgbClr>
                  </a:outerShdw>
                </a:effectLst>
              </a:rPr>
              <a:t>Biophysics and Material Research -</a:t>
            </a:r>
          </a:p>
          <a:p>
            <a:pPr lvl="0" algn="ctr"/>
            <a:r>
              <a:rPr lang="en-US" sz="2400" b="1" dirty="0">
                <a:solidFill>
                  <a:srgbClr val="FFFF00"/>
                </a:solidFill>
                <a:effectLst>
                  <a:outerShdw blurRad="38100" dist="38100" dir="2700000" algn="tl">
                    <a:srgbClr val="000000">
                      <a:alpha val="43137"/>
                    </a:srgbClr>
                  </a:outerShdw>
                </a:effectLst>
              </a:rPr>
              <a:t>BIOMAT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42875"/>
            <a:ext cx="9144000" cy="428625"/>
          </a:xfrm>
        </p:spPr>
        <p:txBody>
          <a:bodyPr rtlCol="0">
            <a:noAutofit/>
            <a:scene3d>
              <a:camera prst="orthographicFront"/>
              <a:lightRig rig="threePt" dir="t"/>
            </a:scene3d>
            <a:sp3d extrusionH="57150">
              <a:bevelT w="38100" h="38100"/>
            </a:sp3d>
          </a:bodyPr>
          <a:lstStyle/>
          <a:p>
            <a:pPr eaLnBrk="1" fontAlgn="auto" hangingPunct="1">
              <a:spcAft>
                <a:spcPts val="0"/>
              </a:spcAft>
              <a:defRPr/>
            </a:pPr>
            <a:r>
              <a:rPr lang="en-US" sz="2400" b="1" dirty="0" err="1" smtClean="0">
                <a:solidFill>
                  <a:srgbClr val="00FFCC"/>
                </a:solidFill>
                <a:effectLst>
                  <a:outerShdw blurRad="38100" dist="38100" dir="2700000" algn="tl">
                    <a:srgbClr val="000000">
                      <a:alpha val="43137"/>
                    </a:srgbClr>
                  </a:outerShdw>
                </a:effectLst>
                <a:latin typeface="Bookman Old Style" pitchFamily="18" charset="0"/>
              </a:rPr>
              <a:t>Kurchatov</a:t>
            </a:r>
            <a:r>
              <a:rPr lang="en-US" sz="2400" b="1" dirty="0" smtClean="0">
                <a:solidFill>
                  <a:srgbClr val="00FFCC"/>
                </a:solidFill>
                <a:effectLst>
                  <a:outerShdw blurRad="38100" dist="38100" dir="2700000" algn="tl">
                    <a:srgbClr val="000000">
                      <a:alpha val="43137"/>
                    </a:srgbClr>
                  </a:outerShdw>
                </a:effectLst>
                <a:latin typeface="Bookman Old Style" pitchFamily="18" charset="0"/>
              </a:rPr>
              <a:t> Center for Synchrotron Radiation</a:t>
            </a:r>
            <a:endParaRPr lang="ru-RU" sz="2400" b="1" dirty="0" smtClean="0">
              <a:solidFill>
                <a:srgbClr val="00FFCC"/>
              </a:solidFill>
              <a:effectLst>
                <a:outerShdw blurRad="38100" dist="38100" dir="2700000" algn="tl">
                  <a:srgbClr val="000000">
                    <a:alpha val="43137"/>
                  </a:srgbClr>
                </a:outerShdw>
              </a:effectLst>
              <a:latin typeface="Bookman Old Style" pitchFamily="18" charset="0"/>
            </a:endParaRPr>
          </a:p>
        </p:txBody>
      </p:sp>
      <p:pic>
        <p:nvPicPr>
          <p:cNvPr id="66563" name="Picture 5" descr="IMG_0070"/>
          <p:cNvPicPr>
            <a:picLocks noChangeAspect="1" noChangeArrowheads="1"/>
          </p:cNvPicPr>
          <p:nvPr/>
        </p:nvPicPr>
        <p:blipFill>
          <a:blip r:embed="rId2" cstate="print"/>
          <a:srcRect/>
          <a:stretch>
            <a:fillRect/>
          </a:stretch>
        </p:blipFill>
        <p:spPr bwMode="auto">
          <a:xfrm>
            <a:off x="0" y="765175"/>
            <a:ext cx="9144000"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1582737"/>
          </a:xfrm>
        </p:spPr>
        <p:txBody>
          <a:bodyPr rtlCol="0">
            <a:normAutofit/>
            <a:scene3d>
              <a:camera prst="orthographicFront"/>
              <a:lightRig rig="threePt" dir="t"/>
            </a:scene3d>
            <a:sp3d extrusionH="57150">
              <a:bevelT w="38100" h="38100"/>
            </a:sp3d>
          </a:bodyPr>
          <a:lstStyle/>
          <a:p>
            <a:pPr eaLnBrk="1" fontAlgn="auto" hangingPunct="1">
              <a:spcAft>
                <a:spcPts val="0"/>
              </a:spcAft>
              <a:defRPr/>
            </a:pPr>
            <a:r>
              <a:rPr lang="en-US" sz="3600" b="1" dirty="0" smtClean="0">
                <a:solidFill>
                  <a:srgbClr val="00FFCC"/>
                </a:solidFill>
                <a:effectLst>
                  <a:outerShdw blurRad="38100" dist="38100" dir="2700000" algn="tl">
                    <a:srgbClr val="000000">
                      <a:alpha val="43137"/>
                    </a:srgbClr>
                  </a:outerShdw>
                </a:effectLst>
                <a:latin typeface="Bookman Old Style" pitchFamily="18" charset="0"/>
              </a:rPr>
              <a:t>Infrastructure to accommodate users</a:t>
            </a:r>
            <a:endParaRPr lang="ru-RU" sz="4000" b="1" dirty="0" smtClean="0">
              <a:solidFill>
                <a:srgbClr val="00FFCC"/>
              </a:solidFill>
              <a:effectLst>
                <a:outerShdw blurRad="38100" dist="38100" dir="2700000" algn="tl">
                  <a:srgbClr val="000000">
                    <a:alpha val="43137"/>
                  </a:srgbClr>
                </a:outerShdw>
              </a:effectLst>
              <a:latin typeface="Bookman Old Style" pitchFamily="18" charset="0"/>
            </a:endParaRPr>
          </a:p>
        </p:txBody>
      </p:sp>
      <p:pic>
        <p:nvPicPr>
          <p:cNvPr id="68611" name="Picture 4" descr="IMG_0034"/>
          <p:cNvPicPr>
            <a:picLocks noChangeAspect="1" noChangeArrowheads="1"/>
          </p:cNvPicPr>
          <p:nvPr/>
        </p:nvPicPr>
        <p:blipFill>
          <a:blip r:embed="rId2" cstate="print"/>
          <a:srcRect/>
          <a:stretch>
            <a:fillRect/>
          </a:stretch>
        </p:blipFill>
        <p:spPr bwMode="auto">
          <a:xfrm>
            <a:off x="196438" y="1928802"/>
            <a:ext cx="5405850" cy="3600461"/>
          </a:xfrm>
          <a:prstGeom prst="rect">
            <a:avLst/>
          </a:prstGeom>
          <a:noFill/>
          <a:ln w="9525">
            <a:noFill/>
            <a:miter lim="800000"/>
            <a:headEnd/>
            <a:tailEnd/>
          </a:ln>
        </p:spPr>
      </p:pic>
      <p:pic>
        <p:nvPicPr>
          <p:cNvPr id="68612" name="Picture 5" descr="IMG_0033"/>
          <p:cNvPicPr>
            <a:picLocks noChangeAspect="1" noChangeArrowheads="1"/>
          </p:cNvPicPr>
          <p:nvPr/>
        </p:nvPicPr>
        <p:blipFill>
          <a:blip r:embed="rId3" cstate="print"/>
          <a:srcRect/>
          <a:stretch>
            <a:fillRect/>
          </a:stretch>
        </p:blipFill>
        <p:spPr bwMode="auto">
          <a:xfrm>
            <a:off x="5940425" y="1643050"/>
            <a:ext cx="2941598" cy="4422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rrowheads="1"/>
          </p:cNvSpPr>
          <p:nvPr>
            <p:ph type="title"/>
          </p:nvPr>
        </p:nvSpPr>
        <p:spPr>
          <a:xfrm>
            <a:off x="323850" y="1844674"/>
            <a:ext cx="8229600" cy="1941515"/>
          </a:xfrm>
        </p:spPr>
        <p:txBody>
          <a:bodyPr>
            <a:normAutofit/>
            <a:scene3d>
              <a:camera prst="orthographicFront"/>
              <a:lightRig rig="threePt" dir="t"/>
            </a:scene3d>
            <a:sp3d extrusionH="57150">
              <a:bevelT w="38100" h="38100"/>
            </a:sp3d>
          </a:bodyPr>
          <a:lstStyle/>
          <a:p>
            <a:r>
              <a:rPr lang="en-US" sz="4000" b="1" dirty="0">
                <a:solidFill>
                  <a:srgbClr val="00FFCC"/>
                </a:solidFill>
                <a:effectLst>
                  <a:outerShdw blurRad="38100" dist="38100" dir="2700000" algn="tl">
                    <a:srgbClr val="000000">
                      <a:alpha val="43137"/>
                    </a:srgbClr>
                  </a:outerShdw>
                </a:effectLst>
                <a:latin typeface="Cambria" pitchFamily="18" charset="0"/>
              </a:rPr>
              <a:t>The main directions of </a:t>
            </a:r>
            <a:br>
              <a:rPr lang="en-US" sz="4000" b="1" dirty="0">
                <a:solidFill>
                  <a:srgbClr val="00FFCC"/>
                </a:solidFill>
                <a:effectLst>
                  <a:outerShdw blurRad="38100" dist="38100" dir="2700000" algn="tl">
                    <a:srgbClr val="000000">
                      <a:alpha val="43137"/>
                    </a:srgbClr>
                  </a:outerShdw>
                </a:effectLst>
                <a:latin typeface="Cambria" pitchFamily="18" charset="0"/>
              </a:rPr>
            </a:br>
            <a:r>
              <a:rPr lang="en-US" sz="4000" b="1" dirty="0">
                <a:solidFill>
                  <a:srgbClr val="00FFCC"/>
                </a:solidFill>
                <a:effectLst>
                  <a:outerShdw blurRad="38100" dist="38100" dir="2700000" algn="tl">
                    <a:srgbClr val="000000">
                      <a:alpha val="43137"/>
                    </a:srgbClr>
                  </a:outerShdw>
                </a:effectLst>
                <a:latin typeface="Cambria" pitchFamily="18" charset="0"/>
              </a:rPr>
              <a:t>structure investigations</a:t>
            </a:r>
            <a:br>
              <a:rPr lang="en-US" sz="4000" b="1" dirty="0">
                <a:solidFill>
                  <a:srgbClr val="00FFCC"/>
                </a:solidFill>
                <a:effectLst>
                  <a:outerShdw blurRad="38100" dist="38100" dir="2700000" algn="tl">
                    <a:srgbClr val="000000">
                      <a:alpha val="43137"/>
                    </a:srgbClr>
                  </a:outerShdw>
                </a:effectLst>
                <a:latin typeface="Cambria" pitchFamily="18" charset="0"/>
              </a:rPr>
            </a:br>
            <a:r>
              <a:rPr lang="en-US" sz="4000" b="1" dirty="0">
                <a:solidFill>
                  <a:srgbClr val="00FFCC"/>
                </a:solidFill>
                <a:effectLst>
                  <a:outerShdw blurRad="38100" dist="38100" dir="2700000" algn="tl">
                    <a:srgbClr val="000000">
                      <a:alpha val="43137"/>
                    </a:srgbClr>
                  </a:outerShdw>
                </a:effectLst>
                <a:latin typeface="Cambria" pitchFamily="18" charset="0"/>
              </a:rPr>
              <a:t>by using EXAFS - spectroscopy</a:t>
            </a:r>
            <a:endParaRPr lang="ru-RU" sz="4000" b="1" dirty="0">
              <a:solidFill>
                <a:srgbClr val="00FFCC"/>
              </a:solidFill>
              <a:effectLst>
                <a:outerShdw blurRad="38100" dist="38100" dir="2700000" algn="tl">
                  <a:srgbClr val="000000">
                    <a:alpha val="43137"/>
                  </a:srgbClr>
                </a:outerShdw>
              </a:effectLst>
              <a:latin typeface="Cambr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Rot="1" noChangeArrowheads="1"/>
          </p:cNvSpPr>
          <p:nvPr/>
        </p:nvSpPr>
        <p:spPr bwMode="auto">
          <a:xfrm>
            <a:off x="685800" y="152400"/>
            <a:ext cx="8243888" cy="1143000"/>
          </a:xfrm>
          <a:prstGeom prst="rect">
            <a:avLst/>
          </a:prstGeom>
          <a:noFill/>
          <a:ln w="9525">
            <a:noFill/>
            <a:miter lim="800000"/>
            <a:headEnd/>
            <a:tailEnd/>
          </a:ln>
          <a:effectLst/>
        </p:spPr>
        <p:txBody>
          <a:bodyPr anchor="ctr"/>
          <a:lstStyle/>
          <a:p>
            <a:r>
              <a:rPr lang="en-GB" sz="1600" dirty="0">
                <a:solidFill>
                  <a:srgbClr val="00FFCC"/>
                </a:solidFill>
                <a:effectLst>
                  <a:outerShdw blurRad="38100" dist="38100" dir="2700000" algn="tl">
                    <a:srgbClr val="000000">
                      <a:alpha val="43137"/>
                    </a:srgbClr>
                  </a:outerShdw>
                </a:effectLst>
                <a:latin typeface="Tahoma" pitchFamily="34" charset="0"/>
              </a:rPr>
              <a:t>Experimental (—) and fitted (o) Fourier transforms of the Co </a:t>
            </a:r>
            <a:r>
              <a:rPr lang="en-GB" sz="1600" i="1" dirty="0">
                <a:solidFill>
                  <a:srgbClr val="00FFCC"/>
                </a:solidFill>
                <a:effectLst>
                  <a:outerShdw blurRad="38100" dist="38100" dir="2700000" algn="tl">
                    <a:srgbClr val="000000">
                      <a:alpha val="43137"/>
                    </a:srgbClr>
                  </a:outerShdw>
                </a:effectLst>
                <a:latin typeface="Tahoma" pitchFamily="34" charset="0"/>
              </a:rPr>
              <a:t>K</a:t>
            </a:r>
            <a:r>
              <a:rPr lang="en-GB" sz="1600" dirty="0">
                <a:solidFill>
                  <a:srgbClr val="00FFCC"/>
                </a:solidFill>
                <a:effectLst>
                  <a:outerShdw blurRad="38100" dist="38100" dir="2700000" algn="tl">
                    <a:srgbClr val="000000">
                      <a:alpha val="43137"/>
                    </a:srgbClr>
                  </a:outerShdw>
                </a:effectLst>
                <a:latin typeface="Tahoma" pitchFamily="34" charset="0"/>
              </a:rPr>
              <a:t>-edge EXAFS </a:t>
            </a:r>
            <a:br>
              <a:rPr lang="en-GB" sz="1600" dirty="0">
                <a:solidFill>
                  <a:srgbClr val="00FFCC"/>
                </a:solidFill>
                <a:effectLst>
                  <a:outerShdw blurRad="38100" dist="38100" dir="2700000" algn="tl">
                    <a:srgbClr val="000000">
                      <a:alpha val="43137"/>
                    </a:srgbClr>
                  </a:outerShdw>
                </a:effectLst>
                <a:latin typeface="Tahoma" pitchFamily="34" charset="0"/>
              </a:rPr>
            </a:br>
            <a:r>
              <a:rPr lang="en-GB" sz="1600" dirty="0">
                <a:solidFill>
                  <a:srgbClr val="00FFCC"/>
                </a:solidFill>
                <a:effectLst>
                  <a:outerShdw blurRad="38100" dist="38100" dir="2700000" algn="tl">
                    <a:srgbClr val="000000">
                      <a:alpha val="43137"/>
                    </a:srgbClr>
                  </a:outerShdw>
                </a:effectLst>
                <a:latin typeface="Tahoma" pitchFamily="34" charset="0"/>
              </a:rPr>
              <a:t>χ(k)k</a:t>
            </a:r>
            <a:r>
              <a:rPr lang="en-GB" sz="1600" baseline="30000" dirty="0">
                <a:solidFill>
                  <a:srgbClr val="00FFCC"/>
                </a:solidFill>
                <a:effectLst>
                  <a:outerShdw blurRad="38100" dist="38100" dir="2700000" algn="tl">
                    <a:srgbClr val="000000">
                      <a:alpha val="43137"/>
                    </a:srgbClr>
                  </a:outerShdw>
                </a:effectLst>
                <a:latin typeface="Tahoma" pitchFamily="34" charset="0"/>
              </a:rPr>
              <a:t>3</a:t>
            </a:r>
            <a:r>
              <a:rPr lang="en-GB" sz="1600" dirty="0">
                <a:solidFill>
                  <a:srgbClr val="00FFCC"/>
                </a:solidFill>
                <a:effectLst>
                  <a:outerShdw blurRad="38100" dist="38100" dir="2700000" algn="tl">
                    <a:srgbClr val="000000">
                      <a:alpha val="43137"/>
                    </a:srgbClr>
                  </a:outerShdw>
                </a:effectLst>
                <a:latin typeface="Tahoma" pitchFamily="34" charset="0"/>
              </a:rPr>
              <a:t> signals for the </a:t>
            </a:r>
            <a:r>
              <a:rPr lang="en-GB" sz="1600" dirty="0" err="1">
                <a:solidFill>
                  <a:srgbClr val="00FFCC"/>
                </a:solidFill>
                <a:effectLst>
                  <a:outerShdw blurRad="38100" dist="38100" dir="2700000" algn="tl">
                    <a:srgbClr val="000000">
                      <a:alpha val="43137"/>
                    </a:srgbClr>
                  </a:outerShdw>
                </a:effectLst>
                <a:latin typeface="Tahoma" pitchFamily="34" charset="0"/>
              </a:rPr>
              <a:t>unirradiated</a:t>
            </a:r>
            <a:r>
              <a:rPr lang="en-GB" sz="1600" dirty="0">
                <a:solidFill>
                  <a:srgbClr val="00FFCC"/>
                </a:solidFill>
                <a:effectLst>
                  <a:outerShdw blurRad="38100" dist="38100" dir="2700000" algn="tl">
                    <a:srgbClr val="000000">
                      <a:alpha val="43137"/>
                    </a:srgbClr>
                  </a:outerShdw>
                </a:effectLst>
                <a:latin typeface="Tahoma" pitchFamily="34" charset="0"/>
              </a:rPr>
              <a:t> La</a:t>
            </a:r>
            <a:r>
              <a:rPr lang="en-GB" sz="1600" baseline="-25000" dirty="0">
                <a:solidFill>
                  <a:srgbClr val="00FFCC"/>
                </a:solidFill>
                <a:effectLst>
                  <a:outerShdw blurRad="38100" dist="38100" dir="2700000" algn="tl">
                    <a:srgbClr val="000000">
                      <a:alpha val="43137"/>
                    </a:srgbClr>
                  </a:outerShdw>
                </a:effectLst>
                <a:latin typeface="Tahoma" pitchFamily="34" charset="0"/>
              </a:rPr>
              <a:t>0.7</a:t>
            </a:r>
            <a:r>
              <a:rPr lang="en-GB" sz="1600" dirty="0">
                <a:solidFill>
                  <a:srgbClr val="00FFCC"/>
                </a:solidFill>
                <a:effectLst>
                  <a:outerShdw blurRad="38100" dist="38100" dir="2700000" algn="tl">
                    <a:srgbClr val="000000">
                      <a:alpha val="43137"/>
                    </a:srgbClr>
                  </a:outerShdw>
                </a:effectLst>
                <a:latin typeface="Tahoma" pitchFamily="34" charset="0"/>
              </a:rPr>
              <a:t>Sr</a:t>
            </a:r>
            <a:r>
              <a:rPr lang="en-GB" sz="1600" baseline="-25000" dirty="0">
                <a:solidFill>
                  <a:srgbClr val="00FFCC"/>
                </a:solidFill>
                <a:effectLst>
                  <a:outerShdw blurRad="38100" dist="38100" dir="2700000" algn="tl">
                    <a:srgbClr val="000000">
                      <a:alpha val="43137"/>
                    </a:srgbClr>
                  </a:outerShdw>
                </a:effectLst>
                <a:latin typeface="Tahoma" pitchFamily="34" charset="0"/>
              </a:rPr>
              <a:t>0.3</a:t>
            </a:r>
            <a:r>
              <a:rPr lang="en-GB" sz="1600" dirty="0">
                <a:solidFill>
                  <a:srgbClr val="00FFCC"/>
                </a:solidFill>
                <a:effectLst>
                  <a:outerShdw blurRad="38100" dist="38100" dir="2700000" algn="tl">
                    <a:srgbClr val="000000">
                      <a:alpha val="43137"/>
                    </a:srgbClr>
                  </a:outerShdw>
                </a:effectLst>
                <a:latin typeface="Tahoma" pitchFamily="34" charset="0"/>
              </a:rPr>
              <a:t>CoO</a:t>
            </a:r>
            <a:r>
              <a:rPr lang="en-GB" sz="1600" baseline="-25000" dirty="0">
                <a:solidFill>
                  <a:srgbClr val="00FFCC"/>
                </a:solidFill>
                <a:effectLst>
                  <a:outerShdw blurRad="38100" dist="38100" dir="2700000" algn="tl">
                    <a:srgbClr val="000000">
                      <a:alpha val="43137"/>
                    </a:srgbClr>
                  </a:outerShdw>
                </a:effectLst>
                <a:latin typeface="Tahoma" pitchFamily="34" charset="0"/>
              </a:rPr>
              <a:t>3</a:t>
            </a:r>
            <a:r>
              <a:rPr lang="en-GB" sz="1600" dirty="0">
                <a:solidFill>
                  <a:srgbClr val="00FFCC"/>
                </a:solidFill>
                <a:effectLst>
                  <a:outerShdw blurRad="38100" dist="38100" dir="2700000" algn="tl">
                    <a:srgbClr val="000000">
                      <a:alpha val="43137"/>
                    </a:srgbClr>
                  </a:outerShdw>
                </a:effectLst>
                <a:latin typeface="Tahoma" pitchFamily="34" charset="0"/>
              </a:rPr>
              <a:t> and La</a:t>
            </a:r>
            <a:r>
              <a:rPr lang="en-GB" sz="1600" baseline="-25000" dirty="0">
                <a:solidFill>
                  <a:srgbClr val="00FFCC"/>
                </a:solidFill>
                <a:effectLst>
                  <a:outerShdw blurRad="38100" dist="38100" dir="2700000" algn="tl">
                    <a:srgbClr val="000000">
                      <a:alpha val="43137"/>
                    </a:srgbClr>
                  </a:outerShdw>
                </a:effectLst>
                <a:latin typeface="Tahoma" pitchFamily="34" charset="0"/>
              </a:rPr>
              <a:t>0.5</a:t>
            </a:r>
            <a:r>
              <a:rPr lang="en-GB" sz="1600" dirty="0">
                <a:solidFill>
                  <a:srgbClr val="00FFCC"/>
                </a:solidFill>
                <a:effectLst>
                  <a:outerShdw blurRad="38100" dist="38100" dir="2700000" algn="tl">
                    <a:srgbClr val="000000">
                      <a:alpha val="43137"/>
                    </a:srgbClr>
                  </a:outerShdw>
                </a:effectLst>
                <a:latin typeface="Tahoma" pitchFamily="34" charset="0"/>
              </a:rPr>
              <a:t>Sr</a:t>
            </a:r>
            <a:r>
              <a:rPr lang="en-GB" sz="1600" baseline="-25000" dirty="0">
                <a:solidFill>
                  <a:srgbClr val="00FFCC"/>
                </a:solidFill>
                <a:effectLst>
                  <a:outerShdw blurRad="38100" dist="38100" dir="2700000" algn="tl">
                    <a:srgbClr val="000000">
                      <a:alpha val="43137"/>
                    </a:srgbClr>
                  </a:outerShdw>
                </a:effectLst>
                <a:latin typeface="Tahoma" pitchFamily="34" charset="0"/>
              </a:rPr>
              <a:t>0.5</a:t>
            </a:r>
            <a:r>
              <a:rPr lang="en-GB" sz="1600" dirty="0">
                <a:solidFill>
                  <a:srgbClr val="00FFCC"/>
                </a:solidFill>
                <a:effectLst>
                  <a:outerShdw blurRad="38100" dist="38100" dir="2700000" algn="tl">
                    <a:srgbClr val="000000">
                      <a:alpha val="43137"/>
                    </a:srgbClr>
                  </a:outerShdw>
                </a:effectLst>
                <a:latin typeface="Tahoma" pitchFamily="34" charset="0"/>
              </a:rPr>
              <a:t>CoO</a:t>
            </a:r>
            <a:r>
              <a:rPr lang="en-GB" sz="1600" baseline="-25000" dirty="0">
                <a:solidFill>
                  <a:srgbClr val="00FFCC"/>
                </a:solidFill>
                <a:effectLst>
                  <a:outerShdw blurRad="38100" dist="38100" dir="2700000" algn="tl">
                    <a:srgbClr val="000000">
                      <a:alpha val="43137"/>
                    </a:srgbClr>
                  </a:outerShdw>
                </a:effectLst>
                <a:latin typeface="Tahoma" pitchFamily="34" charset="0"/>
              </a:rPr>
              <a:t>3</a:t>
            </a:r>
            <a:r>
              <a:rPr lang="en-GB" sz="1600" dirty="0">
                <a:solidFill>
                  <a:srgbClr val="00FFCC"/>
                </a:solidFill>
                <a:effectLst>
                  <a:outerShdw blurRad="38100" dist="38100" dir="2700000" algn="tl">
                    <a:srgbClr val="000000">
                      <a:alpha val="43137"/>
                    </a:srgbClr>
                  </a:outerShdw>
                </a:effectLst>
                <a:latin typeface="Tahoma" pitchFamily="34" charset="0"/>
              </a:rPr>
              <a:t> powders and ten-pulse (10 k) electron-irradiated La</a:t>
            </a:r>
            <a:r>
              <a:rPr lang="en-GB" sz="1600" baseline="-25000" dirty="0">
                <a:solidFill>
                  <a:srgbClr val="00FFCC"/>
                </a:solidFill>
                <a:effectLst>
                  <a:outerShdw blurRad="38100" dist="38100" dir="2700000" algn="tl">
                    <a:srgbClr val="000000">
                      <a:alpha val="43137"/>
                    </a:srgbClr>
                  </a:outerShdw>
                </a:effectLst>
                <a:latin typeface="Tahoma" pitchFamily="34" charset="0"/>
              </a:rPr>
              <a:t>0.7</a:t>
            </a:r>
            <a:r>
              <a:rPr lang="en-GB" sz="1600" dirty="0">
                <a:solidFill>
                  <a:srgbClr val="00FFCC"/>
                </a:solidFill>
                <a:effectLst>
                  <a:outerShdw blurRad="38100" dist="38100" dir="2700000" algn="tl">
                    <a:srgbClr val="000000">
                      <a:alpha val="43137"/>
                    </a:srgbClr>
                  </a:outerShdw>
                </a:effectLst>
                <a:latin typeface="Tahoma" pitchFamily="34" charset="0"/>
              </a:rPr>
              <a:t>Sr</a:t>
            </a:r>
            <a:r>
              <a:rPr lang="en-GB" sz="1600" baseline="-25000" dirty="0">
                <a:solidFill>
                  <a:srgbClr val="00FFCC"/>
                </a:solidFill>
                <a:effectLst>
                  <a:outerShdw blurRad="38100" dist="38100" dir="2700000" algn="tl">
                    <a:srgbClr val="000000">
                      <a:alpha val="43137"/>
                    </a:srgbClr>
                  </a:outerShdw>
                </a:effectLst>
                <a:latin typeface="Tahoma" pitchFamily="34" charset="0"/>
              </a:rPr>
              <a:t>0.3</a:t>
            </a:r>
            <a:r>
              <a:rPr lang="en-GB" sz="1600" dirty="0">
                <a:solidFill>
                  <a:srgbClr val="00FFCC"/>
                </a:solidFill>
                <a:effectLst>
                  <a:outerShdw blurRad="38100" dist="38100" dir="2700000" algn="tl">
                    <a:srgbClr val="000000">
                      <a:alpha val="43137"/>
                    </a:srgbClr>
                  </a:outerShdw>
                </a:effectLst>
                <a:latin typeface="Tahoma" pitchFamily="34" charset="0"/>
              </a:rPr>
              <a:t>CoO</a:t>
            </a:r>
            <a:r>
              <a:rPr lang="en-GB" sz="1600" baseline="-25000" dirty="0">
                <a:solidFill>
                  <a:srgbClr val="00FFCC"/>
                </a:solidFill>
                <a:effectLst>
                  <a:outerShdw blurRad="38100" dist="38100" dir="2700000" algn="tl">
                    <a:srgbClr val="000000">
                      <a:alpha val="43137"/>
                    </a:srgbClr>
                  </a:outerShdw>
                </a:effectLst>
                <a:latin typeface="Tahoma" pitchFamily="34" charset="0"/>
              </a:rPr>
              <a:t>3</a:t>
            </a:r>
            <a:r>
              <a:rPr lang="en-GB" sz="1600" dirty="0">
                <a:solidFill>
                  <a:srgbClr val="00FFCC"/>
                </a:solidFill>
                <a:effectLst>
                  <a:outerShdw blurRad="38100" dist="38100" dir="2700000" algn="tl">
                    <a:srgbClr val="000000">
                      <a:alpha val="43137"/>
                    </a:srgbClr>
                  </a:outerShdw>
                </a:effectLst>
                <a:latin typeface="Tahoma" pitchFamily="34" charset="0"/>
              </a:rPr>
              <a:t> sample</a:t>
            </a:r>
            <a:endParaRPr lang="ru-RU" sz="1600" dirty="0">
              <a:solidFill>
                <a:srgbClr val="00FFCC"/>
              </a:solidFill>
              <a:effectLst>
                <a:outerShdw blurRad="38100" dist="38100" dir="2700000" algn="tl">
                  <a:srgbClr val="000000">
                    <a:alpha val="43137"/>
                  </a:srgbClr>
                </a:outerShdw>
              </a:effectLst>
              <a:latin typeface="Tahoma" pitchFamily="34" charset="0"/>
            </a:endParaRPr>
          </a:p>
        </p:txBody>
      </p:sp>
      <p:graphicFrame>
        <p:nvGraphicFramePr>
          <p:cNvPr id="95235" name="Object 3"/>
          <p:cNvGraphicFramePr>
            <a:graphicFrameLocks noChangeAspect="1"/>
          </p:cNvGraphicFramePr>
          <p:nvPr/>
        </p:nvGraphicFramePr>
        <p:xfrm>
          <a:off x="1357290" y="1571612"/>
          <a:ext cx="6408738" cy="5091113"/>
        </p:xfrm>
        <a:graphic>
          <a:graphicData uri="http://schemas.openxmlformats.org/presentationml/2006/ole">
            <p:oleObj spid="_x0000_s63490" name="Graph" r:id="rId3" imgW="3856330" imgH="3063850" progId="">
              <p:embed/>
            </p:oleObj>
          </a:graphicData>
        </a:graphic>
      </p:graphicFrame>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500042"/>
            <a:ext cx="7858180" cy="830997"/>
          </a:xfrm>
          <a:prstGeom prst="rect">
            <a:avLst/>
          </a:prstGeom>
        </p:spPr>
        <p:txBody>
          <a:bodyPr wrap="square">
            <a:spAutoFit/>
            <a:scene3d>
              <a:camera prst="orthographicFront"/>
              <a:lightRig rig="threePt" dir="t"/>
            </a:scene3d>
            <a:sp3d extrusionH="57150">
              <a:bevelT w="38100" h="38100"/>
            </a:sp3d>
          </a:bodyPr>
          <a:lstStyle/>
          <a:p>
            <a:pPr algn="ctr"/>
            <a:r>
              <a:rPr lang="en-US" sz="2400" b="1" dirty="0">
                <a:solidFill>
                  <a:srgbClr val="00FFCC"/>
                </a:solidFill>
                <a:latin typeface="Cambria" pitchFamily="18" charset="0"/>
              </a:rPr>
              <a:t>EXAFS with </a:t>
            </a:r>
            <a:r>
              <a:rPr lang="en-US" sz="2400" b="1" dirty="0" err="1">
                <a:solidFill>
                  <a:srgbClr val="00FFCC"/>
                </a:solidFill>
                <a:latin typeface="Cambria" pitchFamily="18" charset="0"/>
              </a:rPr>
              <a:t>Femtometer</a:t>
            </a:r>
            <a:r>
              <a:rPr lang="en-US" sz="2400" b="1" dirty="0">
                <a:solidFill>
                  <a:srgbClr val="00FFCC"/>
                </a:solidFill>
                <a:latin typeface="Cambria" pitchFamily="18" charset="0"/>
              </a:rPr>
              <a:t> </a:t>
            </a:r>
            <a:r>
              <a:rPr lang="en-US" sz="2400" b="1" dirty="0" smtClean="0">
                <a:solidFill>
                  <a:srgbClr val="00FFCC"/>
                </a:solidFill>
                <a:latin typeface="Cambria" pitchFamily="18" charset="0"/>
              </a:rPr>
              <a:t>Accuracy </a:t>
            </a:r>
          </a:p>
          <a:p>
            <a:pPr algn="ctr"/>
            <a:r>
              <a:rPr lang="en-US" sz="2400" b="1" dirty="0" smtClean="0">
                <a:solidFill>
                  <a:srgbClr val="00FFCC"/>
                </a:solidFill>
                <a:latin typeface="Cambria" pitchFamily="18" charset="0"/>
              </a:rPr>
              <a:t>2004-2008 </a:t>
            </a:r>
            <a:r>
              <a:rPr lang="en-US" sz="2400" b="1" dirty="0">
                <a:solidFill>
                  <a:srgbClr val="00FFCC"/>
                </a:solidFill>
                <a:latin typeface="Cambria" pitchFamily="18" charset="0"/>
              </a:rPr>
              <a:t>=&gt; 5-10 fm(10-4 A)</a:t>
            </a:r>
          </a:p>
        </p:txBody>
      </p:sp>
      <p:pic>
        <p:nvPicPr>
          <p:cNvPr id="50178" name="Picture 2"/>
          <p:cNvPicPr>
            <a:picLocks noChangeAspect="1" noChangeArrowheads="1"/>
          </p:cNvPicPr>
          <p:nvPr/>
        </p:nvPicPr>
        <p:blipFill>
          <a:blip r:embed="rId2" cstate="print"/>
          <a:srcRect/>
          <a:stretch>
            <a:fillRect/>
          </a:stretch>
        </p:blipFill>
        <p:spPr bwMode="auto">
          <a:xfrm>
            <a:off x="285720" y="1857364"/>
            <a:ext cx="8715404" cy="42090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4282" y="214290"/>
            <a:ext cx="8715435" cy="954107"/>
          </a:xfrm>
          <a:prstGeom prst="rect">
            <a:avLst/>
          </a:prstGeom>
          <a:noFill/>
          <a:ln w="9525">
            <a:noFill/>
            <a:round/>
            <a:headEnd/>
            <a:tailEnd/>
          </a:ln>
          <a:effectLst/>
        </p:spPr>
        <p:txBody>
          <a:bodyPr anchor="b">
            <a:spAutoFit/>
            <a:scene3d>
              <a:camera prst="orthographicFront"/>
              <a:lightRig rig="threePt" dir="t"/>
            </a:scene3d>
            <a:sp3d extrusionH="57150">
              <a:bevelT w="38100" h="38100" prst="angle"/>
            </a:sp3d>
          </a:bodyPr>
          <a:lstStyle/>
          <a:p>
            <a:pPr algn="ctr" fontAlgn="auto">
              <a:spcBef>
                <a:spcPts val="0"/>
              </a:spcBef>
              <a:spcAft>
                <a:spcPts val="0"/>
              </a:spcAft>
              <a:buClr>
                <a:srgbClr val="A69564"/>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b="1" dirty="0">
                <a:solidFill>
                  <a:srgbClr val="00FFCC"/>
                </a:solidFill>
                <a:effectLst>
                  <a:outerShdw blurRad="38100" dist="38100" dir="2700000" algn="tl">
                    <a:srgbClr val="000000">
                      <a:alpha val="43137"/>
                    </a:srgbClr>
                  </a:outerShdw>
                </a:effectLst>
                <a:latin typeface="Bookman Old Style" pitchFamily="18" charset="0"/>
              </a:rPr>
              <a:t>The basic units of the station "Energy dispersive EXAFS spectrometer"</a:t>
            </a:r>
            <a:endParaRPr lang="ru-RU" sz="2800" b="1" dirty="0">
              <a:solidFill>
                <a:srgbClr val="00FFCC"/>
              </a:solidFill>
              <a:effectLst>
                <a:outerShdw blurRad="38100" dist="38100" dir="2700000" algn="tl">
                  <a:srgbClr val="000000">
                    <a:alpha val="43137"/>
                  </a:srgbClr>
                </a:outerShdw>
              </a:effectLst>
              <a:latin typeface="Bookman Old Style" pitchFamily="18" charset="0"/>
              <a:cs typeface="Times New Roman" pitchFamily="18" charset="0"/>
            </a:endParaRPr>
          </a:p>
        </p:txBody>
      </p:sp>
      <p:sp>
        <p:nvSpPr>
          <p:cNvPr id="75779" name="Text Box 9"/>
          <p:cNvSpPr txBox="1">
            <a:spLocks noChangeArrowheads="1"/>
          </p:cNvSpPr>
          <p:nvPr/>
        </p:nvSpPr>
        <p:spPr bwMode="auto">
          <a:xfrm>
            <a:off x="357188" y="5429250"/>
            <a:ext cx="8358187" cy="571500"/>
          </a:xfrm>
          <a:prstGeom prst="rect">
            <a:avLst/>
          </a:prstGeom>
          <a:noFill/>
          <a:ln w="9525">
            <a:noFill/>
            <a:round/>
            <a:headEnd/>
            <a:tailEnd/>
          </a:ln>
        </p:spPr>
        <p:txBody>
          <a:bodyPr anchor="b"/>
          <a:lstStyle/>
          <a:p>
            <a:pPr algn="ctr">
              <a:lnSpc>
                <a:spcPct val="90000"/>
              </a:lnSpc>
              <a:spcBef>
                <a:spcPts val="500"/>
              </a:spcBef>
              <a:buClr>
                <a:srgbClr val="7B6D47"/>
              </a:buClr>
              <a:buSzPct val="70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C00000"/>
                </a:solidFill>
              </a:rPr>
              <a:t>General view of the spectrometer inside the hutch.</a:t>
            </a:r>
            <a:endParaRPr lang="ru-RU">
              <a:solidFill>
                <a:srgbClr val="C00000"/>
              </a:solidFill>
              <a:latin typeface="Calibri" pitchFamily="34" charset="0"/>
              <a:cs typeface="Times New Roman" pitchFamily="18" charset="0"/>
            </a:endParaRPr>
          </a:p>
        </p:txBody>
      </p:sp>
      <p:pic>
        <p:nvPicPr>
          <p:cNvPr id="75780" name="Picture 21"/>
          <p:cNvPicPr>
            <a:picLocks noChangeAspect="1" noChangeArrowheads="1"/>
          </p:cNvPicPr>
          <p:nvPr/>
        </p:nvPicPr>
        <p:blipFill>
          <a:blip r:embed="rId3" cstate="print">
            <a:lum bright="30000" contrast="40000"/>
          </a:blip>
          <a:srcRect t="43279"/>
          <a:stretch>
            <a:fillRect/>
          </a:stretch>
        </p:blipFill>
        <p:spPr bwMode="auto">
          <a:xfrm>
            <a:off x="142875" y="1714500"/>
            <a:ext cx="8858250" cy="3563938"/>
          </a:xfrm>
          <a:prstGeom prst="rect">
            <a:avLst/>
          </a:prstGeom>
          <a:noFill/>
          <a:ln w="50800">
            <a:solidFill>
              <a:srgbClr val="00B0F0"/>
            </a:solid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AN\Personalities\Kvardak\For Kov\Fig1-С.jpg"/>
          <p:cNvPicPr>
            <a:picLocks noChangeAspect="1" noChangeArrowheads="1"/>
          </p:cNvPicPr>
          <p:nvPr/>
        </p:nvPicPr>
        <p:blipFill>
          <a:blip r:embed="rId2" cstate="print"/>
          <a:srcRect/>
          <a:stretch>
            <a:fillRect/>
          </a:stretch>
        </p:blipFill>
        <p:spPr bwMode="auto">
          <a:xfrm>
            <a:off x="1643063" y="1071563"/>
            <a:ext cx="5389562" cy="5280025"/>
          </a:xfrm>
          <a:prstGeom prst="rect">
            <a:avLst/>
          </a:prstGeom>
          <a:noFill/>
          <a:ln w="9525">
            <a:noFill/>
            <a:miter lim="800000"/>
            <a:headEnd/>
            <a:tailEnd/>
          </a:ln>
        </p:spPr>
      </p:pic>
      <p:sp>
        <p:nvSpPr>
          <p:cNvPr id="53251" name="Text Box 3"/>
          <p:cNvSpPr txBox="1">
            <a:spLocks noChangeArrowheads="1"/>
          </p:cNvSpPr>
          <p:nvPr/>
        </p:nvSpPr>
        <p:spPr bwMode="auto">
          <a:xfrm>
            <a:off x="357188" y="214313"/>
            <a:ext cx="8501062" cy="83026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fontAlgn="auto">
              <a:spcBef>
                <a:spcPct val="50000"/>
              </a:spcBef>
              <a:spcAft>
                <a:spcPts val="0"/>
              </a:spcAft>
              <a:defRPr/>
            </a:pPr>
            <a:r>
              <a:rPr lang="en-US" sz="2400" b="1" dirty="0">
                <a:solidFill>
                  <a:srgbClr val="00FFCC"/>
                </a:solidFill>
                <a:effectLst>
                  <a:outerShdw blurRad="38100" dist="38100" dir="2700000" algn="tl">
                    <a:srgbClr val="000000">
                      <a:alpha val="43137"/>
                    </a:srgbClr>
                  </a:outerShdw>
                </a:effectLst>
                <a:latin typeface="Bookman Old Style" pitchFamily="18" charset="0"/>
              </a:rPr>
              <a:t>The triangular crystal </a:t>
            </a:r>
            <a:r>
              <a:rPr lang="en-US" sz="2400" b="1" dirty="0" err="1">
                <a:solidFill>
                  <a:srgbClr val="00FFCC"/>
                </a:solidFill>
                <a:effectLst>
                  <a:outerShdw blurRad="38100" dist="38100" dir="2700000" algn="tl">
                    <a:srgbClr val="000000">
                      <a:alpha val="43137"/>
                    </a:srgbClr>
                  </a:outerShdw>
                </a:effectLst>
                <a:latin typeface="Bookman Old Style" pitchFamily="18" charset="0"/>
              </a:rPr>
              <a:t>monochromator</a:t>
            </a:r>
            <a:r>
              <a:rPr lang="en-US" sz="2400" b="1" dirty="0">
                <a:solidFill>
                  <a:srgbClr val="00FFCC"/>
                </a:solidFill>
                <a:effectLst>
                  <a:outerShdw blurRad="38100" dist="38100" dir="2700000" algn="tl">
                    <a:srgbClr val="000000">
                      <a:alpha val="43137"/>
                    </a:srgbClr>
                  </a:outerShdw>
                </a:effectLst>
                <a:latin typeface="Bookman Old Style" pitchFamily="18" charset="0"/>
              </a:rPr>
              <a:t> on a </a:t>
            </a:r>
            <a:r>
              <a:rPr lang="en-US" sz="2400" b="1" dirty="0" err="1">
                <a:solidFill>
                  <a:srgbClr val="00FFCC"/>
                </a:solidFill>
                <a:effectLst>
                  <a:outerShdw blurRad="38100" dist="38100" dir="2700000" algn="tl">
                    <a:srgbClr val="000000">
                      <a:alpha val="43137"/>
                    </a:srgbClr>
                  </a:outerShdw>
                </a:effectLst>
                <a:latin typeface="Bookman Old Style" pitchFamily="18" charset="0"/>
              </a:rPr>
              <a:t>goniometer</a:t>
            </a:r>
            <a:endParaRPr lang="ru-RU" sz="2400" b="1" dirty="0">
              <a:solidFill>
                <a:srgbClr val="00FFCC"/>
              </a:solidFill>
              <a:effectLst>
                <a:outerShdw blurRad="38100" dist="38100" dir="2700000" algn="tl">
                  <a:srgbClr val="000000">
                    <a:alpha val="43137"/>
                  </a:srgbClr>
                </a:outerShdw>
              </a:effectLst>
              <a:latin typeface="Bookman Old Style" pitchFamily="18" charset="0"/>
            </a:endParaRPr>
          </a:p>
        </p:txBody>
      </p:sp>
      <p:sp>
        <p:nvSpPr>
          <p:cNvPr id="76804" name="Text Box 4"/>
          <p:cNvSpPr txBox="1">
            <a:spLocks noChangeArrowheads="1"/>
          </p:cNvSpPr>
          <p:nvPr/>
        </p:nvSpPr>
        <p:spPr bwMode="auto">
          <a:xfrm>
            <a:off x="6858000" y="1981200"/>
            <a:ext cx="2286000" cy="457200"/>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 </a:t>
            </a:r>
            <a:r>
              <a:rPr lang="ru-RU">
                <a:latin typeface="Calibri" pitchFamily="34" charset="0"/>
              </a:rPr>
              <a:t> </a:t>
            </a:r>
            <a:r>
              <a:rPr lang="en-US" b="1">
                <a:latin typeface="Calibri" pitchFamily="34" charset="0"/>
              </a:rPr>
              <a:t> </a:t>
            </a:r>
            <a:endParaRPr lang="ru-RU" b="1">
              <a:latin typeface="Calibri"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2963863" y="2114550"/>
            <a:ext cx="9144000" cy="0"/>
          </a:xfrm>
          <a:prstGeom prst="rect">
            <a:avLst/>
          </a:prstGeom>
          <a:noFill/>
          <a:ln w="9525">
            <a:noFill/>
            <a:miter lim="800000"/>
            <a:headEnd/>
            <a:tailEnd/>
          </a:ln>
        </p:spPr>
        <p:txBody>
          <a:bodyPr>
            <a:spAutoFit/>
          </a:bodyPr>
          <a:lstStyle/>
          <a:p>
            <a:endParaRPr lang="ru-RU">
              <a:latin typeface="Calibri" pitchFamily="34" charset="0"/>
            </a:endParaRPr>
          </a:p>
        </p:txBody>
      </p:sp>
      <p:sp>
        <p:nvSpPr>
          <p:cNvPr id="83971" name="Rectangle 5"/>
          <p:cNvSpPr>
            <a:spLocks noChangeArrowheads="1"/>
          </p:cNvSpPr>
          <p:nvPr/>
        </p:nvSpPr>
        <p:spPr bwMode="auto">
          <a:xfrm>
            <a:off x="2571750" y="1828800"/>
            <a:ext cx="9144000" cy="0"/>
          </a:xfrm>
          <a:prstGeom prst="rect">
            <a:avLst/>
          </a:prstGeom>
          <a:noFill/>
          <a:ln w="9525">
            <a:noFill/>
            <a:miter lim="800000"/>
            <a:headEnd/>
            <a:tailEnd/>
          </a:ln>
        </p:spPr>
        <p:txBody>
          <a:bodyPr>
            <a:spAutoFit/>
          </a:bodyPr>
          <a:lstStyle/>
          <a:p>
            <a:endParaRPr lang="ru-RU">
              <a:latin typeface="Calibri" pitchFamily="34" charset="0"/>
            </a:endParaRPr>
          </a:p>
        </p:txBody>
      </p:sp>
      <p:pic>
        <p:nvPicPr>
          <p:cNvPr id="83972" name="Picture 4"/>
          <p:cNvPicPr>
            <a:picLocks noChangeAspect="1" noChangeArrowheads="1"/>
          </p:cNvPicPr>
          <p:nvPr/>
        </p:nvPicPr>
        <p:blipFill>
          <a:blip r:embed="rId2" cstate="print"/>
          <a:srcRect l="9631" t="40196" r="65379" b="7733"/>
          <a:stretch>
            <a:fillRect/>
          </a:stretch>
        </p:blipFill>
        <p:spPr bwMode="auto">
          <a:xfrm>
            <a:off x="714375" y="763588"/>
            <a:ext cx="7500938" cy="5999162"/>
          </a:xfrm>
          <a:prstGeom prst="rect">
            <a:avLst/>
          </a:prstGeom>
          <a:noFill/>
          <a:ln w="9525">
            <a:noFill/>
            <a:miter lim="800000"/>
            <a:headEnd/>
            <a:tailEnd/>
          </a:ln>
        </p:spPr>
      </p:pic>
      <p:sp>
        <p:nvSpPr>
          <p:cNvPr id="83973" name="Text Box 6"/>
          <p:cNvSpPr txBox="1">
            <a:spLocks noChangeArrowheads="1"/>
          </p:cNvSpPr>
          <p:nvPr/>
        </p:nvSpPr>
        <p:spPr bwMode="auto">
          <a:xfrm>
            <a:off x="152400" y="0"/>
            <a:ext cx="8991600" cy="457200"/>
          </a:xfrm>
          <a:prstGeom prst="rect">
            <a:avLst/>
          </a:prstGeom>
          <a:noFill/>
          <a:ln w="9525">
            <a:noFill/>
            <a:miter lim="800000"/>
            <a:headEnd/>
            <a:tailEnd/>
          </a:ln>
        </p:spPr>
        <p:txBody>
          <a:bodyPr>
            <a:spAutoFit/>
          </a:bodyPr>
          <a:lstStyle/>
          <a:p>
            <a:pPr>
              <a:spcBef>
                <a:spcPct val="50000"/>
              </a:spcBef>
            </a:pPr>
            <a:endParaRPr lang="ru-RU">
              <a:latin typeface="Calibri" pitchFamily="34" charset="0"/>
            </a:endParaRPr>
          </a:p>
        </p:txBody>
      </p:sp>
      <p:sp>
        <p:nvSpPr>
          <p:cNvPr id="58374" name="Text Box 7"/>
          <p:cNvSpPr txBox="1">
            <a:spLocks noChangeArrowheads="1"/>
          </p:cNvSpPr>
          <p:nvPr/>
        </p:nvSpPr>
        <p:spPr bwMode="auto">
          <a:xfrm>
            <a:off x="457200" y="142875"/>
            <a:ext cx="8686800" cy="584200"/>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600" b="1" dirty="0">
                <a:solidFill>
                  <a:srgbClr val="00FFCC"/>
                </a:solidFill>
                <a:effectLst>
                  <a:outerShdw blurRad="38100" dist="38100" dir="2700000" algn="tl">
                    <a:srgbClr val="000000">
                      <a:alpha val="43137"/>
                    </a:srgbClr>
                  </a:outerShdw>
                </a:effectLst>
                <a:latin typeface="Bookman Old Style" pitchFamily="18" charset="0"/>
              </a:rPr>
              <a:t>Diffraction in the opposite hemisphere based on equipment  of EXAFS – D spectrometer</a:t>
            </a:r>
            <a:endParaRPr lang="ru-RU" sz="1600" b="1" dirty="0">
              <a:solidFill>
                <a:srgbClr val="00FFCC"/>
              </a:solidFill>
              <a:effectLst>
                <a:outerShdw blurRad="38100" dist="38100" dir="2700000" algn="tl">
                  <a:srgbClr val="000000">
                    <a:alpha val="43137"/>
                  </a:srgbClr>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a:stretch>
        </a:blipFill>
        <a:effectLst/>
      </p:bgPr>
    </p:bg>
    <p:spTree>
      <p:nvGrpSpPr>
        <p:cNvPr id="1" name=""/>
        <p:cNvGrpSpPr/>
        <p:nvPr/>
      </p:nvGrpSpPr>
      <p:grpSpPr>
        <a:xfrm>
          <a:off x="0" y="0"/>
          <a:ext cx="0" cy="0"/>
          <a:chOff x="0" y="0"/>
          <a:chExt cx="0" cy="0"/>
        </a:xfrm>
      </p:grpSpPr>
      <p:pic>
        <p:nvPicPr>
          <p:cNvPr id="87042" name="Picture 3" descr="D:\AN-N-03-08\Sci-themes\Debay-Sherer\D-S-exp\Corund2Pb3.jpg"/>
          <p:cNvPicPr>
            <a:picLocks noChangeAspect="1" noChangeArrowheads="1"/>
          </p:cNvPicPr>
          <p:nvPr/>
        </p:nvPicPr>
        <p:blipFill>
          <a:blip r:embed="rId3" cstate="print"/>
          <a:srcRect/>
          <a:stretch>
            <a:fillRect/>
          </a:stretch>
        </p:blipFill>
        <p:spPr bwMode="auto">
          <a:xfrm>
            <a:off x="4786313" y="142875"/>
            <a:ext cx="3048000" cy="3810000"/>
          </a:xfrm>
          <a:prstGeom prst="rect">
            <a:avLst/>
          </a:prstGeom>
          <a:noFill/>
          <a:ln w="9525">
            <a:noFill/>
            <a:miter lim="800000"/>
            <a:headEnd/>
            <a:tailEnd/>
          </a:ln>
        </p:spPr>
      </p:pic>
      <p:sp>
        <p:nvSpPr>
          <p:cNvPr id="59396" name="Text Box 4"/>
          <p:cNvSpPr txBox="1">
            <a:spLocks noChangeArrowheads="1"/>
          </p:cNvSpPr>
          <p:nvPr/>
        </p:nvSpPr>
        <p:spPr bwMode="auto">
          <a:xfrm>
            <a:off x="214313" y="1371600"/>
            <a:ext cx="4643437" cy="1200150"/>
          </a:xfrm>
          <a:prstGeom prst="rect">
            <a:avLst/>
          </a:prstGeom>
          <a:noFill/>
          <a:ln w="9525">
            <a:noFill/>
            <a:miter lim="800000"/>
            <a:headEnd/>
            <a:tailEnd/>
          </a:ln>
        </p:spPr>
        <p:txBody>
          <a:bodyPr>
            <a:spAutoFit/>
          </a:bodyPr>
          <a:lstStyle/>
          <a:p>
            <a:pPr fontAlgn="auto">
              <a:spcBef>
                <a:spcPts val="0"/>
              </a:spcBef>
              <a:spcAft>
                <a:spcPts val="0"/>
              </a:spcAft>
              <a:defRPr/>
            </a:pPr>
            <a:r>
              <a:rPr lang="en-US" dirty="0">
                <a:solidFill>
                  <a:srgbClr val="00FFCC"/>
                </a:solidFill>
                <a:latin typeface="Bookman Old Style" pitchFamily="18" charset="0"/>
              </a:rPr>
              <a:t>Debye-</a:t>
            </a:r>
            <a:r>
              <a:rPr lang="en-US" dirty="0" err="1">
                <a:solidFill>
                  <a:srgbClr val="00FFCC"/>
                </a:solidFill>
                <a:latin typeface="Bookman Old Style" pitchFamily="18" charset="0"/>
              </a:rPr>
              <a:t>Scherrer</a:t>
            </a:r>
            <a:r>
              <a:rPr lang="en-US" dirty="0">
                <a:solidFill>
                  <a:srgbClr val="00FFCC"/>
                </a:solidFill>
                <a:latin typeface="Bookman Old Style" pitchFamily="18" charset="0"/>
              </a:rPr>
              <a:t> diffraction in the </a:t>
            </a:r>
            <a:r>
              <a:rPr lang="en-US" dirty="0">
                <a:solidFill>
                  <a:srgbClr val="CC3399"/>
                </a:solidFill>
                <a:latin typeface="Bookman Old Style" pitchFamily="18" charset="0"/>
              </a:rPr>
              <a:t>forward</a:t>
            </a:r>
            <a:r>
              <a:rPr lang="en-US" dirty="0">
                <a:latin typeface="Bookman Old Style" pitchFamily="18" charset="0"/>
              </a:rPr>
              <a:t> </a:t>
            </a:r>
            <a:r>
              <a:rPr lang="en-US" dirty="0">
                <a:solidFill>
                  <a:srgbClr val="00FFCC"/>
                </a:solidFill>
                <a:latin typeface="Bookman Old Style" pitchFamily="18" charset="0"/>
              </a:rPr>
              <a:t>hemisphere. Corundum. (Reference Model)</a:t>
            </a:r>
            <a:br>
              <a:rPr lang="en-US" dirty="0">
                <a:solidFill>
                  <a:srgbClr val="00FFCC"/>
                </a:solidFill>
                <a:latin typeface="Bookman Old Style" pitchFamily="18" charset="0"/>
              </a:rPr>
            </a:br>
            <a:r>
              <a:rPr lang="en-US" dirty="0">
                <a:solidFill>
                  <a:srgbClr val="00FFCC"/>
                </a:solidFill>
                <a:latin typeface="Bookman Old Style" pitchFamily="18" charset="0"/>
              </a:rPr>
              <a:t>Experiment.</a:t>
            </a:r>
            <a:endParaRPr lang="ru-RU" dirty="0">
              <a:solidFill>
                <a:srgbClr val="00FFCC"/>
              </a:solidFill>
              <a:effectLst>
                <a:outerShdw blurRad="38100" dist="38100" dir="2700000" algn="tl">
                  <a:srgbClr val="000000">
                    <a:alpha val="43137"/>
                  </a:srgbClr>
                </a:outerShdw>
              </a:effectLst>
              <a:latin typeface="Bookman Old Style" pitchFamily="18" charset="0"/>
            </a:endParaRPr>
          </a:p>
        </p:txBody>
      </p:sp>
      <p:sp>
        <p:nvSpPr>
          <p:cNvPr id="87044" name="Rectangle 5"/>
          <p:cNvSpPr>
            <a:spLocks noChangeArrowheads="1"/>
          </p:cNvSpPr>
          <p:nvPr/>
        </p:nvSpPr>
        <p:spPr bwMode="auto">
          <a:xfrm>
            <a:off x="2343150" y="1524000"/>
            <a:ext cx="9144000" cy="0"/>
          </a:xfrm>
          <a:prstGeom prst="rect">
            <a:avLst/>
          </a:prstGeom>
          <a:noFill/>
          <a:ln w="9525">
            <a:noFill/>
            <a:miter lim="800000"/>
            <a:headEnd/>
            <a:tailEnd/>
          </a:ln>
        </p:spPr>
        <p:txBody>
          <a:bodyPr>
            <a:spAutoFit/>
          </a:bodyPr>
          <a:lstStyle/>
          <a:p>
            <a:endParaRPr lang="ru-RU">
              <a:latin typeface="Calibri" pitchFamily="34" charset="0"/>
            </a:endParaRPr>
          </a:p>
        </p:txBody>
      </p:sp>
      <p:pic>
        <p:nvPicPr>
          <p:cNvPr id="87045" name="Picture 6"/>
          <p:cNvPicPr>
            <a:picLocks noChangeAspect="1" noChangeArrowheads="1"/>
          </p:cNvPicPr>
          <p:nvPr/>
        </p:nvPicPr>
        <p:blipFill>
          <a:blip r:embed="rId4" cstate="print">
            <a:lum contrast="12000"/>
          </a:blip>
          <a:srcRect t="5260" r="59628" b="35368"/>
          <a:stretch>
            <a:fillRect/>
          </a:stretch>
        </p:blipFill>
        <p:spPr bwMode="auto">
          <a:xfrm>
            <a:off x="4786313" y="4168775"/>
            <a:ext cx="3238500" cy="2689225"/>
          </a:xfrm>
          <a:prstGeom prst="rect">
            <a:avLst/>
          </a:prstGeom>
          <a:noFill/>
          <a:ln w="9525">
            <a:noFill/>
            <a:miter lim="800000"/>
            <a:headEnd/>
            <a:tailEnd/>
          </a:ln>
        </p:spPr>
      </p:pic>
      <p:sp>
        <p:nvSpPr>
          <p:cNvPr id="87046" name="Rectangle 6"/>
          <p:cNvSpPr>
            <a:spLocks noChangeArrowheads="1"/>
          </p:cNvSpPr>
          <p:nvPr/>
        </p:nvSpPr>
        <p:spPr bwMode="auto">
          <a:xfrm>
            <a:off x="428625" y="5286375"/>
            <a:ext cx="4286250" cy="923925"/>
          </a:xfrm>
          <a:prstGeom prst="rect">
            <a:avLst/>
          </a:prstGeom>
          <a:noFill/>
          <a:ln w="9525">
            <a:noFill/>
            <a:miter lim="800000"/>
            <a:headEnd/>
            <a:tailEnd/>
          </a:ln>
        </p:spPr>
        <p:txBody>
          <a:bodyPr>
            <a:spAutoFit/>
          </a:bodyPr>
          <a:lstStyle/>
          <a:p>
            <a:r>
              <a:rPr lang="en-US" dirty="0">
                <a:solidFill>
                  <a:srgbClr val="00FFCC"/>
                </a:solidFill>
                <a:latin typeface="Bookman Old Style" pitchFamily="18" charset="0"/>
              </a:rPr>
              <a:t>Debye-</a:t>
            </a:r>
            <a:r>
              <a:rPr lang="en-US" dirty="0" err="1">
                <a:solidFill>
                  <a:srgbClr val="00FFCC"/>
                </a:solidFill>
                <a:latin typeface="Bookman Old Style" pitchFamily="18" charset="0"/>
              </a:rPr>
              <a:t>Scherrer</a:t>
            </a:r>
            <a:r>
              <a:rPr lang="en-US" dirty="0">
                <a:solidFill>
                  <a:srgbClr val="00FFCC"/>
                </a:solidFill>
                <a:latin typeface="Bookman Old Style" pitchFamily="18" charset="0"/>
              </a:rPr>
              <a:t> diffraction in the </a:t>
            </a:r>
            <a:r>
              <a:rPr lang="en-US" dirty="0">
                <a:solidFill>
                  <a:srgbClr val="CC3399"/>
                </a:solidFill>
                <a:latin typeface="Bookman Old Style" pitchFamily="18" charset="0"/>
              </a:rPr>
              <a:t>backward</a:t>
            </a:r>
            <a:r>
              <a:rPr lang="en-US" dirty="0">
                <a:latin typeface="Bookman Old Style" pitchFamily="18" charset="0"/>
              </a:rPr>
              <a:t> </a:t>
            </a:r>
            <a:r>
              <a:rPr lang="en-US" dirty="0">
                <a:solidFill>
                  <a:srgbClr val="00FFCC"/>
                </a:solidFill>
                <a:latin typeface="Bookman Old Style" pitchFamily="18" charset="0"/>
              </a:rPr>
              <a:t>hemisphere. Steel body of </a:t>
            </a:r>
            <a:r>
              <a:rPr lang="en-US" dirty="0" err="1">
                <a:solidFill>
                  <a:srgbClr val="00FFCC"/>
                </a:solidFill>
                <a:latin typeface="Bookman Old Style" pitchFamily="18" charset="0"/>
              </a:rPr>
              <a:t>Balakovo</a:t>
            </a:r>
            <a:r>
              <a:rPr lang="en-US" dirty="0">
                <a:solidFill>
                  <a:srgbClr val="00FFCC"/>
                </a:solidFill>
                <a:latin typeface="Bookman Old Style" pitchFamily="18" charset="0"/>
              </a:rPr>
              <a:t> NPP. Experiment.</a:t>
            </a:r>
            <a:endParaRPr lang="ru-RU" dirty="0">
              <a:solidFill>
                <a:srgbClr val="00FFCC"/>
              </a:solidFill>
              <a:latin typeface="Bookman Old Style"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РамановскаяУстановка"/>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68313" y="188913"/>
            <a:ext cx="4164012" cy="33289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9" descr="solarT_I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313" y="3716338"/>
            <a:ext cx="4175695" cy="289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4788024" y="550069"/>
            <a:ext cx="353891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scene3d>
              <a:camera prst="orthographicFront"/>
              <a:lightRig rig="threePt" dir="t"/>
            </a:scene3d>
            <a:sp3d extrusionH="57150">
              <a:bevelT w="38100" h="38100"/>
            </a:sp3d>
          </a:bodyPr>
          <a:lstStyle/>
          <a:p>
            <a:r>
              <a:rPr lang="en-US" sz="2800" b="1" dirty="0">
                <a:solidFill>
                  <a:srgbClr val="00FFCC"/>
                </a:solidFill>
                <a:effectLst>
                  <a:outerShdw blurRad="38100" dist="38100" dir="2700000" algn="tl">
                    <a:srgbClr val="000000">
                      <a:alpha val="43137"/>
                    </a:srgbClr>
                  </a:outerShdw>
                </a:effectLst>
              </a:rPr>
              <a:t>Main view of </a:t>
            </a:r>
            <a:endParaRPr lang="en-US" sz="2800" b="1" dirty="0" smtClean="0">
              <a:solidFill>
                <a:srgbClr val="00FFCC"/>
              </a:solidFill>
              <a:effectLst>
                <a:outerShdw blurRad="38100" dist="38100" dir="2700000" algn="tl">
                  <a:srgbClr val="000000">
                    <a:alpha val="43137"/>
                  </a:srgbClr>
                </a:outerShdw>
              </a:effectLst>
            </a:endParaRPr>
          </a:p>
          <a:p>
            <a:r>
              <a:rPr lang="en-US" sz="2800" b="1" i="1" dirty="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          </a:t>
            </a:r>
            <a:r>
              <a:rPr lang="en-US" sz="2800" b="1" i="1" dirty="0" smtClean="0">
                <a:solidFill>
                  <a:srgbClr val="00FFCC"/>
                </a:solidFill>
                <a:effectLst>
                  <a:outerShdw blurRad="38100" dist="38100" dir="2700000" algn="tl">
                    <a:srgbClr val="000000">
                      <a:alpha val="43137"/>
                    </a:srgbClr>
                  </a:outerShdw>
                </a:effectLst>
              </a:rPr>
              <a:t>SOLAR</a:t>
            </a:r>
            <a:r>
              <a:rPr lang="ru-RU" sz="2800" b="1" i="1" dirty="0">
                <a:solidFill>
                  <a:srgbClr val="00FFCC"/>
                </a:solidFill>
                <a:effectLst>
                  <a:outerShdw blurRad="38100" dist="38100" dir="2700000" algn="tl">
                    <a:srgbClr val="000000">
                      <a:alpha val="43137"/>
                    </a:srgbClr>
                  </a:outerShdw>
                </a:effectLst>
              </a:rPr>
              <a:t>-</a:t>
            </a:r>
            <a:r>
              <a:rPr lang="en-US" sz="2800" b="1" i="1" dirty="0">
                <a:solidFill>
                  <a:srgbClr val="00FFCC"/>
                </a:solidFill>
                <a:effectLst>
                  <a:outerShdw blurRad="38100" dist="38100" dir="2700000" algn="tl">
                    <a:srgbClr val="000000">
                      <a:alpha val="43137"/>
                    </a:srgbClr>
                  </a:outerShdw>
                </a:effectLst>
              </a:rPr>
              <a:t>TII</a:t>
            </a:r>
            <a:r>
              <a:rPr lang="en-US" sz="2800" b="1" dirty="0">
                <a:solidFill>
                  <a:srgbClr val="00FFCC"/>
                </a:solidFill>
                <a:effectLst>
                  <a:outerShdw blurRad="38100" dist="38100" dir="2700000" algn="tl">
                    <a:srgbClr val="000000">
                      <a:alpha val="43137"/>
                    </a:srgbClr>
                  </a:outerShdw>
                </a:effectLst>
              </a:rPr>
              <a:t>  setup</a:t>
            </a:r>
            <a:endParaRPr lang="ru-RU" sz="2800" b="1" dirty="0">
              <a:solidFill>
                <a:srgbClr val="00FFCC"/>
              </a:solidFill>
              <a:effectLst>
                <a:outerShdw blurRad="38100" dist="38100" dir="2700000" algn="tl">
                  <a:srgbClr val="000000">
                    <a:alpha val="43137"/>
                  </a:srgbClr>
                </a:outerShdw>
              </a:effectLst>
            </a:endParaRPr>
          </a:p>
        </p:txBody>
      </p:sp>
      <p:sp>
        <p:nvSpPr>
          <p:cNvPr id="9" name="Rectangle 7"/>
          <p:cNvSpPr>
            <a:spLocks noChangeArrowheads="1"/>
          </p:cNvSpPr>
          <p:nvPr/>
        </p:nvSpPr>
        <p:spPr bwMode="auto">
          <a:xfrm>
            <a:off x="4788024" y="4105702"/>
            <a:ext cx="424847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p>
            <a:r>
              <a:rPr lang="en-US" sz="2800" b="1" dirty="0">
                <a:solidFill>
                  <a:srgbClr val="00FFCC"/>
                </a:solidFill>
                <a:effectLst>
                  <a:outerShdw blurRad="38100" dist="38100" dir="2700000" algn="tl">
                    <a:srgbClr val="000000">
                      <a:alpha val="43137"/>
                    </a:srgbClr>
                  </a:outerShdw>
                </a:effectLst>
              </a:rPr>
              <a:t>Basic scheme of </a:t>
            </a:r>
            <a:endParaRPr lang="en-US" sz="2800" b="1" dirty="0" smtClean="0">
              <a:solidFill>
                <a:srgbClr val="00FFCC"/>
              </a:solidFill>
              <a:effectLst>
                <a:outerShdw blurRad="38100" dist="38100" dir="2700000" algn="tl">
                  <a:srgbClr val="000000">
                    <a:alpha val="43137"/>
                  </a:srgbClr>
                </a:outerShdw>
              </a:effectLst>
            </a:endParaRPr>
          </a:p>
          <a:p>
            <a:r>
              <a:rPr lang="en-US" sz="2800" b="1" i="1" dirty="0">
                <a:solidFill>
                  <a:srgbClr val="00FFCC"/>
                </a:solidFill>
                <a:effectLst>
                  <a:outerShdw blurRad="38100" dist="38100" dir="2700000" algn="tl">
                    <a:srgbClr val="000000">
                      <a:alpha val="43137"/>
                    </a:srgbClr>
                  </a:outerShdw>
                </a:effectLst>
              </a:rPr>
              <a:t>	</a:t>
            </a:r>
            <a:r>
              <a:rPr lang="en-US" sz="2800" b="1" i="1" dirty="0" smtClean="0">
                <a:solidFill>
                  <a:srgbClr val="00FFCC"/>
                </a:solidFill>
                <a:effectLst>
                  <a:outerShdw blurRad="38100" dist="38100" dir="2700000" algn="tl">
                    <a:srgbClr val="000000">
                      <a:alpha val="43137"/>
                    </a:srgbClr>
                  </a:outerShdw>
                </a:effectLst>
              </a:rPr>
              <a:t>SOLAR</a:t>
            </a:r>
            <a:r>
              <a:rPr lang="ru-RU" sz="2800" b="1" i="1" dirty="0">
                <a:solidFill>
                  <a:srgbClr val="00FFCC"/>
                </a:solidFill>
                <a:effectLst>
                  <a:outerShdw blurRad="38100" dist="38100" dir="2700000" algn="tl">
                    <a:srgbClr val="000000">
                      <a:alpha val="43137"/>
                    </a:srgbClr>
                  </a:outerShdw>
                </a:effectLst>
              </a:rPr>
              <a:t>-</a:t>
            </a:r>
            <a:r>
              <a:rPr lang="en-US" sz="2800" b="1" i="1" dirty="0">
                <a:solidFill>
                  <a:srgbClr val="00FFCC"/>
                </a:solidFill>
                <a:effectLst>
                  <a:outerShdw blurRad="38100" dist="38100" dir="2700000" algn="tl">
                    <a:srgbClr val="000000">
                      <a:alpha val="43137"/>
                    </a:srgbClr>
                  </a:outerShdw>
                </a:effectLst>
              </a:rPr>
              <a:t>TII</a:t>
            </a:r>
            <a:r>
              <a:rPr lang="en-US" sz="2800" b="1" dirty="0">
                <a:solidFill>
                  <a:srgbClr val="00FFCC"/>
                </a:solidFill>
                <a:effectLst>
                  <a:outerShdw blurRad="38100" dist="38100" dir="2700000" algn="tl">
                    <a:srgbClr val="000000">
                      <a:alpha val="43137"/>
                    </a:srgbClr>
                  </a:outerShdw>
                </a:effectLst>
              </a:rPr>
              <a:t>  setup</a:t>
            </a:r>
            <a:endParaRPr lang="ru-RU" sz="2800" b="1" dirty="0">
              <a:solidFill>
                <a:srgbClr val="00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97656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threePt" dir="t"/>
            </a:scene3d>
            <a:sp3d extrusionH="57150">
              <a:bevelT w="38100" h="38100"/>
            </a:sp3d>
          </a:bodyPr>
          <a:lstStyle/>
          <a:p>
            <a:r>
              <a:rPr lang="en-US" sz="3600" b="1" dirty="0">
                <a:solidFill>
                  <a:srgbClr val="FFFF00"/>
                </a:solidFill>
                <a:effectLst>
                  <a:outerShdw blurRad="38100" dist="38100" dir="2700000" algn="tl">
                    <a:srgbClr val="000000">
                      <a:alpha val="43137"/>
                    </a:srgbClr>
                  </a:outerShdw>
                </a:effectLst>
              </a:rPr>
              <a:t>Intelligent Material Creation by Heavy Ions with </a:t>
            </a:r>
            <a:r>
              <a:rPr lang="en-US" sz="3600" b="1" dirty="0" err="1">
                <a:solidFill>
                  <a:srgbClr val="FFFF00"/>
                </a:solidFill>
                <a:effectLst>
                  <a:outerShdw blurRad="38100" dist="38100" dir="2700000" algn="tl">
                    <a:srgbClr val="000000">
                      <a:alpha val="43137"/>
                    </a:srgbClr>
                  </a:outerShdw>
                </a:effectLst>
              </a:rPr>
              <a:t>GeV</a:t>
            </a:r>
            <a:r>
              <a:rPr lang="en-US" sz="3600" b="1" dirty="0">
                <a:solidFill>
                  <a:srgbClr val="FFFF00"/>
                </a:solidFill>
                <a:effectLst>
                  <a:outerShdw blurRad="38100" dist="38100" dir="2700000" algn="tl">
                    <a:srgbClr val="000000">
                      <a:alpha val="43137"/>
                    </a:srgbClr>
                  </a:outerShdw>
                </a:effectLst>
              </a:rPr>
              <a:t> Energy (2</a:t>
            </a:r>
            <a:r>
              <a:rPr lang="en-US" sz="3600" b="1" dirty="0" smtClean="0">
                <a:solidFill>
                  <a:srgbClr val="FFFF00"/>
                </a:solidFill>
                <a:effectLst>
                  <a:outerShdw blurRad="38100" dist="38100" dir="2700000" algn="tl">
                    <a:srgbClr val="000000">
                      <a:alpha val="43137"/>
                    </a:srgbClr>
                  </a:outerShdw>
                </a:effectLst>
              </a:rPr>
              <a:t>)</a:t>
            </a:r>
            <a:endParaRPr lang="ru-RU" sz="36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571472" y="1500174"/>
            <a:ext cx="8001056" cy="369332"/>
          </a:xfrm>
          <a:prstGeom prst="rect">
            <a:avLst/>
          </a:prstGeom>
        </p:spPr>
        <p:txBody>
          <a:bodyPr wrap="square">
            <a:spAutoFit/>
          </a:bodyPr>
          <a:lstStyle/>
          <a:p>
            <a:r>
              <a:rPr lang="en-US" b="1" dirty="0" smtClean="0">
                <a:solidFill>
                  <a:srgbClr val="00FFCC"/>
                </a:solidFill>
              </a:rPr>
              <a:t>1.   Reorientation </a:t>
            </a:r>
            <a:r>
              <a:rPr lang="en-US" b="1" dirty="0">
                <a:solidFill>
                  <a:srgbClr val="00FFCC"/>
                </a:solidFill>
              </a:rPr>
              <a:t>of </a:t>
            </a:r>
            <a:r>
              <a:rPr lang="en-US" b="1" dirty="0" err="1">
                <a:solidFill>
                  <a:srgbClr val="00FFCC"/>
                </a:solidFill>
              </a:rPr>
              <a:t>nano</a:t>
            </a:r>
            <a:r>
              <a:rPr lang="en-US" b="1" dirty="0">
                <a:solidFill>
                  <a:srgbClr val="00FFCC"/>
                </a:solidFill>
              </a:rPr>
              <a:t>-material by ion, ion shaping and </a:t>
            </a:r>
            <a:r>
              <a:rPr lang="en-US" b="1" dirty="0" err="1">
                <a:solidFill>
                  <a:srgbClr val="00FFCC"/>
                </a:solidFill>
              </a:rPr>
              <a:t>nano</a:t>
            </a:r>
            <a:r>
              <a:rPr lang="en-US" b="1" dirty="0">
                <a:solidFill>
                  <a:srgbClr val="00FFCC"/>
                </a:solidFill>
              </a:rPr>
              <a:t>-rod formation</a:t>
            </a:r>
          </a:p>
        </p:txBody>
      </p:sp>
      <p:pic>
        <p:nvPicPr>
          <p:cNvPr id="4099" name="Picture 3"/>
          <p:cNvPicPr>
            <a:picLocks noChangeAspect="1" noChangeArrowheads="1"/>
          </p:cNvPicPr>
          <p:nvPr/>
        </p:nvPicPr>
        <p:blipFill>
          <a:blip r:embed="rId2" cstate="print"/>
          <a:srcRect/>
          <a:stretch>
            <a:fillRect/>
          </a:stretch>
        </p:blipFill>
        <p:spPr bwMode="auto">
          <a:xfrm>
            <a:off x="1214414" y="2009775"/>
            <a:ext cx="6715172" cy="2158707"/>
          </a:xfrm>
          <a:prstGeom prst="rect">
            <a:avLst/>
          </a:prstGeom>
          <a:noFill/>
          <a:ln w="9525">
            <a:noFill/>
            <a:miter lim="800000"/>
            <a:headEnd/>
            <a:tailEnd/>
          </a:ln>
          <a:effectLst/>
        </p:spPr>
      </p:pic>
      <p:sp>
        <p:nvSpPr>
          <p:cNvPr id="9" name="Rectangle 8"/>
          <p:cNvSpPr/>
          <p:nvPr/>
        </p:nvSpPr>
        <p:spPr>
          <a:xfrm>
            <a:off x="714348" y="4286256"/>
            <a:ext cx="8286808" cy="369332"/>
          </a:xfrm>
          <a:prstGeom prst="rect">
            <a:avLst/>
          </a:prstGeom>
        </p:spPr>
        <p:txBody>
          <a:bodyPr wrap="square">
            <a:spAutoFit/>
          </a:bodyPr>
          <a:lstStyle/>
          <a:p>
            <a:r>
              <a:rPr lang="en-US" b="1" dirty="0" smtClean="0">
                <a:solidFill>
                  <a:srgbClr val="00FFCC"/>
                </a:solidFill>
              </a:rPr>
              <a:t>2.   Ion </a:t>
            </a:r>
            <a:r>
              <a:rPr lang="en-US" b="1" dirty="0">
                <a:solidFill>
                  <a:srgbClr val="00FFCC"/>
                </a:solidFill>
              </a:rPr>
              <a:t>shaping of various </a:t>
            </a:r>
            <a:r>
              <a:rPr lang="en-US" b="1" dirty="0" err="1">
                <a:solidFill>
                  <a:srgbClr val="00FFCC"/>
                </a:solidFill>
              </a:rPr>
              <a:t>nano</a:t>
            </a:r>
            <a:r>
              <a:rPr lang="en-US" b="1" dirty="0">
                <a:solidFill>
                  <a:srgbClr val="00FFCC"/>
                </a:solidFill>
              </a:rPr>
              <a:t>-structure materials</a:t>
            </a:r>
          </a:p>
        </p:txBody>
      </p:sp>
      <p:pic>
        <p:nvPicPr>
          <p:cNvPr id="4102" name="Picture 6"/>
          <p:cNvPicPr>
            <a:picLocks noChangeAspect="1" noChangeArrowheads="1"/>
          </p:cNvPicPr>
          <p:nvPr/>
        </p:nvPicPr>
        <p:blipFill>
          <a:blip r:embed="rId3" cstate="print"/>
          <a:srcRect/>
          <a:stretch>
            <a:fillRect/>
          </a:stretch>
        </p:blipFill>
        <p:spPr bwMode="auto">
          <a:xfrm>
            <a:off x="1142976" y="4714884"/>
            <a:ext cx="7072329" cy="18819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1520" y="341075"/>
            <a:ext cx="8543260" cy="1215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scene3d>
              <a:camera prst="orthographicFront"/>
              <a:lightRig rig="threePt" dir="t"/>
            </a:scene3d>
            <a:sp3d extrusionH="57150">
              <a:bevelT w="38100" h="38100"/>
            </a:sp3d>
          </a:bodyPr>
          <a:lstStyle/>
          <a:p>
            <a:pPr algn="ctr">
              <a:spcBef>
                <a:spcPct val="50000"/>
              </a:spcBef>
            </a:pPr>
            <a:r>
              <a:rPr lang="en-GB" sz="2800" b="1" dirty="0">
                <a:solidFill>
                  <a:srgbClr val="00FFCC"/>
                </a:solidFill>
                <a:effectLst>
                  <a:outerShdw blurRad="38100" dist="38100" dir="2700000" algn="tl">
                    <a:srgbClr val="000000">
                      <a:alpha val="43137"/>
                    </a:srgbClr>
                  </a:outerShdw>
                </a:effectLst>
              </a:rPr>
              <a:t>Basis of the </a:t>
            </a:r>
            <a:r>
              <a:rPr lang="en-GB" sz="2800" b="1" dirty="0" err="1">
                <a:solidFill>
                  <a:srgbClr val="00FFCC"/>
                </a:solidFill>
                <a:effectLst>
                  <a:outerShdw blurRad="38100" dist="38100" dir="2700000" algn="tl">
                    <a:srgbClr val="000000">
                      <a:alpha val="43137"/>
                    </a:srgbClr>
                  </a:outerShdw>
                </a:effectLst>
              </a:rPr>
              <a:t>piezospectroscopic</a:t>
            </a:r>
            <a:r>
              <a:rPr lang="en-GB" sz="2800" b="1" dirty="0">
                <a:solidFill>
                  <a:srgbClr val="00FFCC"/>
                </a:solidFill>
                <a:effectLst>
                  <a:outerShdw blurRad="38100" dist="38100" dir="2700000" algn="tl">
                    <a:srgbClr val="000000">
                      <a:alpha val="43137"/>
                    </a:srgbClr>
                  </a:outerShdw>
                </a:effectLst>
              </a:rPr>
              <a:t> effect </a:t>
            </a:r>
            <a:endParaRPr lang="en-GB" sz="2800" b="1" dirty="0" smtClean="0">
              <a:solidFill>
                <a:srgbClr val="00FFCC"/>
              </a:solidFill>
              <a:effectLst>
                <a:outerShdw blurRad="38100" dist="38100" dir="2700000" algn="tl">
                  <a:srgbClr val="000000">
                    <a:alpha val="43137"/>
                  </a:srgbClr>
                </a:outerShdw>
              </a:effectLst>
            </a:endParaRPr>
          </a:p>
          <a:p>
            <a:pPr algn="ctr">
              <a:spcBef>
                <a:spcPct val="50000"/>
              </a:spcBef>
            </a:pPr>
            <a:r>
              <a:rPr lang="en-GB" b="1" dirty="0" smtClean="0">
                <a:solidFill>
                  <a:srgbClr val="00FFCC"/>
                </a:solidFill>
                <a:effectLst>
                  <a:outerShdw blurRad="38100" dist="38100" dir="2700000" algn="tl">
                    <a:srgbClr val="000000">
                      <a:alpha val="43137"/>
                    </a:srgbClr>
                  </a:outerShdw>
                </a:effectLst>
              </a:rPr>
              <a:t>the </a:t>
            </a:r>
            <a:r>
              <a:rPr lang="en-GB" b="1" dirty="0">
                <a:solidFill>
                  <a:srgbClr val="00FFCC"/>
                </a:solidFill>
                <a:effectLst>
                  <a:outerShdw blurRad="38100" dist="38100" dir="2700000" algn="tl">
                    <a:srgbClr val="000000">
                      <a:alpha val="43137"/>
                    </a:srgbClr>
                  </a:outerShdw>
                </a:effectLst>
              </a:rPr>
              <a:t>applied stress strains the lattice  and alters the energy of transitions between electronic states</a:t>
            </a:r>
            <a:endParaRPr lang="ru-RU" b="1" dirty="0">
              <a:solidFill>
                <a:srgbClr val="00FFCC"/>
              </a:solidFill>
              <a:effectLst>
                <a:outerShdw blurRad="38100" dist="38100" dir="2700000" algn="tl">
                  <a:srgbClr val="000000">
                    <a:alpha val="43137"/>
                  </a:srgbClr>
                </a:outerShdw>
              </a:effectLst>
              <a:latin typeface="Times New Roman" pitchFamily="18" charset="0"/>
            </a:endParaRPr>
          </a:p>
        </p:txBody>
      </p:sp>
      <p:sp>
        <p:nvSpPr>
          <p:cNvPr id="5" name="Text Box 6"/>
          <p:cNvSpPr txBox="1">
            <a:spLocks noChangeArrowheads="1"/>
          </p:cNvSpPr>
          <p:nvPr/>
        </p:nvSpPr>
        <p:spPr bwMode="auto">
          <a:xfrm>
            <a:off x="5735191" y="1637799"/>
            <a:ext cx="3059589"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b="1" dirty="0" smtClean="0">
                <a:solidFill>
                  <a:srgbClr val="FFFF00"/>
                </a:solidFill>
                <a:sym typeface="Symbol" pitchFamily="18" charset="2"/>
              </a:rPr>
              <a:t>R-lines shift :</a:t>
            </a:r>
          </a:p>
          <a:p>
            <a:pPr>
              <a:spcBef>
                <a:spcPct val="50000"/>
              </a:spcBef>
            </a:pPr>
            <a:r>
              <a:rPr lang="en-US" b="1" dirty="0">
                <a:solidFill>
                  <a:srgbClr val="FFFF00"/>
                </a:solidFill>
                <a:sym typeface="Symbol" pitchFamily="18" charset="2"/>
              </a:rPr>
              <a:t> </a:t>
            </a:r>
            <a:r>
              <a:rPr lang="en-US" b="1" dirty="0" smtClean="0">
                <a:solidFill>
                  <a:srgbClr val="FFFF00"/>
                </a:solidFill>
                <a:sym typeface="Symbol" pitchFamily="18" charset="2"/>
              </a:rPr>
              <a:t>                    </a:t>
            </a:r>
            <a:r>
              <a:rPr lang="ru-RU" b="1" dirty="0" smtClean="0">
                <a:solidFill>
                  <a:srgbClr val="FFFF00"/>
                </a:solidFill>
                <a:sym typeface="Symbol" pitchFamily="18" charset="2"/>
              </a:rPr>
              <a:t></a:t>
            </a:r>
            <a:r>
              <a:rPr lang="en-US" b="1" dirty="0" smtClean="0">
                <a:solidFill>
                  <a:srgbClr val="FFFF00"/>
                </a:solidFill>
              </a:rPr>
              <a:t> </a:t>
            </a:r>
            <a:r>
              <a:rPr lang="en-US" b="1" dirty="0">
                <a:solidFill>
                  <a:srgbClr val="FFFF00"/>
                </a:solidFill>
              </a:rPr>
              <a:t>= </a:t>
            </a:r>
            <a:r>
              <a:rPr lang="ru-RU" b="1" dirty="0">
                <a:solidFill>
                  <a:srgbClr val="FFFF00"/>
                </a:solidFill>
                <a:sym typeface="Symbol" pitchFamily="18" charset="2"/>
              </a:rPr>
              <a:t></a:t>
            </a:r>
            <a:r>
              <a:rPr lang="en-US" b="1" baseline="-25000" dirty="0" err="1">
                <a:solidFill>
                  <a:srgbClr val="FFFF00"/>
                </a:solidFill>
              </a:rPr>
              <a:t>ij</a:t>
            </a:r>
            <a:r>
              <a:rPr lang="en-US" b="1" dirty="0">
                <a:solidFill>
                  <a:srgbClr val="FFFF00"/>
                </a:solidFill>
              </a:rPr>
              <a:t>×</a:t>
            </a:r>
            <a:r>
              <a:rPr lang="en-US" b="1" dirty="0">
                <a:solidFill>
                  <a:srgbClr val="FFFF00"/>
                </a:solidFill>
                <a:sym typeface="Symbol" pitchFamily="18" charset="2"/>
              </a:rPr>
              <a:t></a:t>
            </a:r>
            <a:r>
              <a:rPr lang="en-US" b="1" baseline="-25000" dirty="0" err="1">
                <a:solidFill>
                  <a:srgbClr val="FFFF00"/>
                </a:solidFill>
              </a:rPr>
              <a:t>ij</a:t>
            </a:r>
            <a:r>
              <a:rPr lang="ru-RU" b="1" dirty="0">
                <a:solidFill>
                  <a:srgbClr val="FFFF00"/>
                </a:solidFill>
              </a:rPr>
              <a:t> </a:t>
            </a:r>
          </a:p>
        </p:txBody>
      </p:sp>
      <p:sp>
        <p:nvSpPr>
          <p:cNvPr id="6" name="Text Box 7"/>
          <p:cNvSpPr txBox="1">
            <a:spLocks noChangeArrowheads="1"/>
          </p:cNvSpPr>
          <p:nvPr/>
        </p:nvSpPr>
        <p:spPr bwMode="auto">
          <a:xfrm>
            <a:off x="5872634" y="2422629"/>
            <a:ext cx="295275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ru-RU" b="1" dirty="0">
                <a:solidFill>
                  <a:srgbClr val="FFFF00"/>
                </a:solidFill>
                <a:sym typeface="Symbol" pitchFamily="18" charset="2"/>
              </a:rPr>
              <a:t></a:t>
            </a:r>
            <a:r>
              <a:rPr lang="en-US" b="1" baseline="-25000" dirty="0" err="1">
                <a:solidFill>
                  <a:srgbClr val="FFFF00"/>
                </a:solidFill>
              </a:rPr>
              <a:t>ij</a:t>
            </a:r>
            <a:r>
              <a:rPr lang="en-US" b="1" dirty="0">
                <a:solidFill>
                  <a:srgbClr val="FFFF00"/>
                </a:solidFill>
              </a:rPr>
              <a:t> –</a:t>
            </a:r>
            <a:r>
              <a:rPr lang="ru-RU" b="1" dirty="0">
                <a:solidFill>
                  <a:srgbClr val="FFFF00"/>
                </a:solidFill>
              </a:rPr>
              <a:t> </a:t>
            </a:r>
            <a:r>
              <a:rPr lang="ru-RU" b="1" dirty="0" err="1">
                <a:solidFill>
                  <a:srgbClr val="FFFF00"/>
                </a:solidFill>
              </a:rPr>
              <a:t>piezospectroscopic</a:t>
            </a:r>
            <a:r>
              <a:rPr lang="en-US" b="1" dirty="0">
                <a:solidFill>
                  <a:srgbClr val="FFFF00"/>
                </a:solidFill>
              </a:rPr>
              <a:t> </a:t>
            </a:r>
            <a:r>
              <a:rPr lang="en-US" b="1" dirty="0" smtClean="0">
                <a:solidFill>
                  <a:srgbClr val="FFFF00"/>
                </a:solidFill>
              </a:rPr>
              <a:t>                   coefficients</a:t>
            </a:r>
            <a:endParaRPr lang="ru-RU" b="1" dirty="0">
              <a:solidFill>
                <a:srgbClr val="FFFF00"/>
              </a:solidFill>
            </a:endParaRPr>
          </a:p>
        </p:txBody>
      </p:sp>
      <p:pic>
        <p:nvPicPr>
          <p:cNvPr id="7" name="Picture 17"/>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307871" y="1628774"/>
            <a:ext cx="5272241" cy="4608538"/>
          </a:xfrm>
          <a:prstGeom prst="rect">
            <a:avLst/>
          </a:prstGeom>
          <a:solidFill>
            <a:srgbClr val="FFFFFF"/>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18"/>
          <p:cNvSpPr>
            <a:spLocks noChangeArrowheads="1"/>
          </p:cNvSpPr>
          <p:nvPr/>
        </p:nvSpPr>
        <p:spPr bwMode="auto">
          <a:xfrm>
            <a:off x="5724128" y="3534107"/>
            <a:ext cx="2736850" cy="8309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600" b="1" dirty="0" smtClean="0">
                <a:solidFill>
                  <a:srgbClr val="FFFF00"/>
                </a:solidFill>
                <a:latin typeface="+mn-lt"/>
              </a:rPr>
              <a:t>For hydrostatic stresses</a:t>
            </a:r>
            <a:r>
              <a:rPr lang="en-US" sz="1600" b="1" dirty="0" smtClean="0">
                <a:solidFill>
                  <a:srgbClr val="FFFF00"/>
                </a:solidFill>
              </a:rPr>
              <a:t>:</a:t>
            </a:r>
          </a:p>
          <a:p>
            <a:endParaRPr lang="ru-RU" sz="1600" b="1" dirty="0">
              <a:solidFill>
                <a:srgbClr val="FFFF00"/>
              </a:solidFill>
            </a:endParaRPr>
          </a:p>
          <a:p>
            <a:r>
              <a:rPr lang="ru-RU" sz="1600" b="1" dirty="0">
                <a:solidFill>
                  <a:srgbClr val="FFFF00"/>
                </a:solidFill>
                <a:latin typeface="Symbol" pitchFamily="65" charset="2"/>
              </a:rPr>
              <a:t></a:t>
            </a:r>
            <a:r>
              <a:rPr lang="ru-RU" sz="1600" b="1" baseline="-24000" dirty="0">
                <a:solidFill>
                  <a:srgbClr val="FFFF00"/>
                </a:solidFill>
              </a:rPr>
              <a:t>h</a:t>
            </a:r>
            <a:r>
              <a:rPr lang="ru-RU" sz="1600" b="1" dirty="0">
                <a:solidFill>
                  <a:srgbClr val="FFFF00"/>
                </a:solidFill>
              </a:rPr>
              <a:t> (</a:t>
            </a:r>
            <a:r>
              <a:rPr lang="ru-RU" sz="1600" b="1" dirty="0" err="1">
                <a:solidFill>
                  <a:srgbClr val="FFFF00"/>
                </a:solidFill>
              </a:rPr>
              <a:t>GPa</a:t>
            </a:r>
            <a:r>
              <a:rPr lang="ru-RU" sz="1600" b="1" dirty="0">
                <a:solidFill>
                  <a:srgbClr val="FFFF00"/>
                </a:solidFill>
              </a:rPr>
              <a:t>)  </a:t>
            </a:r>
            <a:r>
              <a:rPr lang="ru-RU" sz="1600" b="1" dirty="0">
                <a:solidFill>
                  <a:srgbClr val="FFFF00"/>
                </a:solidFill>
                <a:latin typeface="Symbol" pitchFamily="65" charset="2"/>
              </a:rPr>
              <a:t></a:t>
            </a:r>
            <a:r>
              <a:rPr lang="ru-RU" sz="1600" b="1" dirty="0">
                <a:solidFill>
                  <a:srgbClr val="FFFF00"/>
                </a:solidFill>
              </a:rPr>
              <a:t> </a:t>
            </a:r>
            <a:r>
              <a:rPr lang="ru-RU" sz="1600" b="1" dirty="0">
                <a:solidFill>
                  <a:srgbClr val="FFFF00"/>
                </a:solidFill>
                <a:latin typeface="Symbol" pitchFamily="65" charset="2"/>
              </a:rPr>
              <a:t></a:t>
            </a:r>
            <a:r>
              <a:rPr lang="ru-RU" sz="1600" b="1" baseline="-24000" dirty="0">
                <a:solidFill>
                  <a:srgbClr val="FFFF00"/>
                </a:solidFill>
              </a:rPr>
              <a:t>2</a:t>
            </a:r>
            <a:r>
              <a:rPr lang="ru-RU" sz="1600" b="1" dirty="0">
                <a:solidFill>
                  <a:srgbClr val="FFFF00"/>
                </a:solidFill>
              </a:rPr>
              <a:t>(cm</a:t>
            </a:r>
            <a:r>
              <a:rPr lang="ru-RU" sz="1600" b="1" baseline="30000" dirty="0">
                <a:solidFill>
                  <a:srgbClr val="FFFF00"/>
                </a:solidFill>
              </a:rPr>
              <a:t>-1</a:t>
            </a:r>
            <a:r>
              <a:rPr lang="ru-RU" sz="1600" b="1" dirty="0" smtClean="0">
                <a:solidFill>
                  <a:srgbClr val="FFFF00"/>
                </a:solidFill>
              </a:rPr>
              <a:t>)</a:t>
            </a:r>
            <a:r>
              <a:rPr lang="en-US" sz="1600" b="1" dirty="0" smtClean="0">
                <a:solidFill>
                  <a:srgbClr val="FFFF00"/>
                </a:solidFill>
              </a:rPr>
              <a:t> </a:t>
            </a:r>
            <a:r>
              <a:rPr lang="ru-RU" sz="1600" b="1" dirty="0" smtClean="0">
                <a:solidFill>
                  <a:srgbClr val="FFFF00"/>
                </a:solidFill>
              </a:rPr>
              <a:t>/</a:t>
            </a:r>
            <a:r>
              <a:rPr lang="en-US" sz="1600" b="1" dirty="0" smtClean="0">
                <a:solidFill>
                  <a:srgbClr val="FFFF00"/>
                </a:solidFill>
              </a:rPr>
              <a:t> </a:t>
            </a:r>
            <a:r>
              <a:rPr lang="ru-RU" sz="1600" b="1" dirty="0" smtClean="0">
                <a:solidFill>
                  <a:srgbClr val="FFFF00"/>
                </a:solidFill>
              </a:rPr>
              <a:t>7.61</a:t>
            </a:r>
            <a:endParaRPr lang="ru-RU" sz="1600" b="1" dirty="0">
              <a:solidFill>
                <a:srgbClr val="FFFF00"/>
              </a:solidFill>
            </a:endParaRPr>
          </a:p>
        </p:txBody>
      </p:sp>
      <p:sp>
        <p:nvSpPr>
          <p:cNvPr id="9" name="БлокТекста1"/>
          <p:cNvSpPr txBox="1">
            <a:spLocks noChangeArrowheads="1"/>
          </p:cNvSpPr>
          <p:nvPr/>
        </p:nvSpPr>
        <p:spPr bwMode="auto">
          <a:xfrm>
            <a:off x="5735191" y="4954488"/>
            <a:ext cx="3085281"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600" b="1" dirty="0">
                <a:solidFill>
                  <a:srgbClr val="FFFF00"/>
                </a:solidFill>
                <a:latin typeface="+mn-lt"/>
              </a:rPr>
              <a:t>For </a:t>
            </a:r>
            <a:r>
              <a:rPr lang="en-US" sz="1600" b="1" dirty="0" err="1" smtClean="0">
                <a:solidFill>
                  <a:srgbClr val="FFFF00"/>
                </a:solidFill>
                <a:latin typeface="+mn-lt"/>
              </a:rPr>
              <a:t>nonhydrostatic</a:t>
            </a:r>
            <a:r>
              <a:rPr lang="en-US" sz="1600" b="1" dirty="0" smtClean="0">
                <a:solidFill>
                  <a:srgbClr val="FFFF00"/>
                </a:solidFill>
                <a:latin typeface="+mn-lt"/>
              </a:rPr>
              <a:t> stresses</a:t>
            </a:r>
            <a:r>
              <a:rPr lang="en-US" sz="1600" b="1" dirty="0" smtClean="0">
                <a:solidFill>
                  <a:srgbClr val="FFFF00"/>
                </a:solidFill>
              </a:rPr>
              <a:t>:</a:t>
            </a:r>
            <a:endParaRPr lang="en-US" sz="1600" b="1" dirty="0">
              <a:solidFill>
                <a:srgbClr val="FFFF00"/>
              </a:solidFill>
            </a:endParaRPr>
          </a:p>
          <a:p>
            <a:endParaRPr lang="ru-RU" sz="1600" b="1" dirty="0">
              <a:solidFill>
                <a:srgbClr val="FFFF00"/>
              </a:solidFill>
            </a:endParaRPr>
          </a:p>
          <a:p>
            <a:pPr algn="just">
              <a:lnSpc>
                <a:spcPct val="150000"/>
              </a:lnSpc>
            </a:pPr>
            <a:r>
              <a:rPr lang="ru-RU" sz="1600" b="1" dirty="0">
                <a:solidFill>
                  <a:srgbClr val="FFFF00"/>
                </a:solidFill>
                <a:latin typeface="Symbol" pitchFamily="65" charset="2"/>
              </a:rPr>
              <a:t></a:t>
            </a:r>
            <a:r>
              <a:rPr lang="ru-RU" sz="1600" b="1" baseline="-9000" dirty="0">
                <a:solidFill>
                  <a:srgbClr val="FFFF00"/>
                </a:solidFill>
                <a:latin typeface="Times New Roman" pitchFamily="65" charset="-52"/>
              </a:rPr>
              <a:t>11</a:t>
            </a:r>
            <a:r>
              <a:rPr lang="ru-RU" sz="1600" b="1" dirty="0">
                <a:solidFill>
                  <a:srgbClr val="FFFF00"/>
                </a:solidFill>
                <a:latin typeface="Times New Roman" pitchFamily="65" charset="-52"/>
              </a:rPr>
              <a:t> = (</a:t>
            </a:r>
            <a:r>
              <a:rPr lang="ru-RU" sz="1600" b="1" dirty="0">
                <a:solidFill>
                  <a:srgbClr val="FFFF00"/>
                </a:solidFill>
                <a:latin typeface="Symbol" pitchFamily="65" charset="2"/>
              </a:rPr>
              <a:t></a:t>
            </a:r>
            <a:r>
              <a:rPr lang="ru-RU" sz="1600" b="1" baseline="-25000" dirty="0" smtClean="0">
                <a:solidFill>
                  <a:srgbClr val="FFFF00"/>
                </a:solidFill>
                <a:latin typeface="Times New Roman" pitchFamily="65" charset="-52"/>
              </a:rPr>
              <a:t>2</a:t>
            </a:r>
            <a:r>
              <a:rPr lang="en-US" sz="1600" b="1" baseline="-25000" dirty="0" smtClean="0">
                <a:solidFill>
                  <a:srgbClr val="FFFF00"/>
                </a:solidFill>
                <a:latin typeface="Times New Roman" pitchFamily="65" charset="-52"/>
              </a:rPr>
              <a:t> </a:t>
            </a:r>
            <a:r>
              <a:rPr lang="ru-RU" sz="1600" b="1" dirty="0" smtClean="0">
                <a:solidFill>
                  <a:srgbClr val="FFFF00"/>
                </a:solidFill>
                <a:latin typeface="Times New Roman" pitchFamily="65" charset="-52"/>
              </a:rPr>
              <a:t>-</a:t>
            </a:r>
            <a:r>
              <a:rPr lang="en-US" sz="1600" b="1" dirty="0" smtClean="0">
                <a:solidFill>
                  <a:srgbClr val="FFFF00"/>
                </a:solidFill>
                <a:latin typeface="Times New Roman" pitchFamily="65" charset="-52"/>
              </a:rPr>
              <a:t> </a:t>
            </a:r>
            <a:r>
              <a:rPr lang="ru-RU" sz="1600" b="1" dirty="0" smtClean="0">
                <a:solidFill>
                  <a:srgbClr val="FFFF00"/>
                </a:solidFill>
                <a:latin typeface="Times New Roman" pitchFamily="65" charset="-52"/>
              </a:rPr>
              <a:t>2,16</a:t>
            </a:r>
            <a:r>
              <a:rPr lang="ru-RU" sz="1600" b="1" dirty="0">
                <a:solidFill>
                  <a:srgbClr val="FFFF00"/>
                </a:solidFill>
                <a:latin typeface="Symbol" pitchFamily="65" charset="2"/>
              </a:rPr>
              <a:t></a:t>
            </a:r>
            <a:r>
              <a:rPr lang="ru-RU" sz="1600" b="1" baseline="-25000" dirty="0">
                <a:solidFill>
                  <a:srgbClr val="FFFF00"/>
                </a:solidFill>
                <a:latin typeface="Times New Roman" pitchFamily="65" charset="-52"/>
              </a:rPr>
              <a:t>33</a:t>
            </a:r>
            <a:r>
              <a:rPr lang="ru-RU" sz="1600" b="1" dirty="0" smtClean="0">
                <a:solidFill>
                  <a:srgbClr val="FFFF00"/>
                </a:solidFill>
                <a:latin typeface="Times New Roman" pitchFamily="65" charset="-52"/>
              </a:rPr>
              <a:t>)</a:t>
            </a:r>
            <a:r>
              <a:rPr lang="en-US" sz="1600" b="1" dirty="0" smtClean="0">
                <a:solidFill>
                  <a:srgbClr val="FFFF00"/>
                </a:solidFill>
                <a:latin typeface="Times New Roman" pitchFamily="65" charset="-52"/>
              </a:rPr>
              <a:t> </a:t>
            </a:r>
            <a:r>
              <a:rPr lang="ru-RU" sz="1600" b="1" dirty="0" smtClean="0">
                <a:solidFill>
                  <a:srgbClr val="FFFF00"/>
                </a:solidFill>
                <a:latin typeface="Times New Roman" pitchFamily="65" charset="-52"/>
              </a:rPr>
              <a:t>/</a:t>
            </a:r>
            <a:r>
              <a:rPr lang="en-US" sz="1600" b="1" dirty="0" smtClean="0">
                <a:solidFill>
                  <a:srgbClr val="FFFF00"/>
                </a:solidFill>
                <a:latin typeface="Times New Roman" pitchFamily="65" charset="-52"/>
              </a:rPr>
              <a:t> </a:t>
            </a:r>
            <a:r>
              <a:rPr lang="ru-RU" sz="1600" b="1" dirty="0" smtClean="0">
                <a:solidFill>
                  <a:srgbClr val="FFFF00"/>
                </a:solidFill>
                <a:latin typeface="Times New Roman" pitchFamily="65" charset="-52"/>
              </a:rPr>
              <a:t>5,46</a:t>
            </a:r>
            <a:endParaRPr lang="ru-RU" sz="1600" b="1" dirty="0">
              <a:solidFill>
                <a:srgbClr val="FFFF00"/>
              </a:solidFill>
              <a:latin typeface="Times New Roman" pitchFamily="65" charset="-52"/>
            </a:endParaRPr>
          </a:p>
          <a:p>
            <a:pPr algn="just">
              <a:lnSpc>
                <a:spcPct val="150000"/>
              </a:lnSpc>
            </a:pPr>
            <a:r>
              <a:rPr lang="ru-RU" sz="1600" b="1" dirty="0">
                <a:solidFill>
                  <a:srgbClr val="FFFF00"/>
                </a:solidFill>
                <a:latin typeface="Symbol" pitchFamily="65" charset="2"/>
              </a:rPr>
              <a:t></a:t>
            </a:r>
            <a:r>
              <a:rPr lang="ru-RU" sz="1600" b="1" baseline="-9000" dirty="0">
                <a:solidFill>
                  <a:srgbClr val="FFFF00"/>
                </a:solidFill>
                <a:latin typeface="Times New Roman" pitchFamily="65" charset="-52"/>
              </a:rPr>
              <a:t>22</a:t>
            </a:r>
            <a:r>
              <a:rPr lang="ru-RU" sz="1600" b="1" dirty="0">
                <a:solidFill>
                  <a:srgbClr val="FFFF00"/>
                </a:solidFill>
                <a:latin typeface="Symbol" pitchFamily="65" charset="2"/>
              </a:rPr>
              <a:t> = </a:t>
            </a:r>
            <a:r>
              <a:rPr lang="ru-RU" sz="1600" b="1" baseline="-9000" dirty="0">
                <a:solidFill>
                  <a:srgbClr val="FFFF00"/>
                </a:solidFill>
                <a:latin typeface="Times New Roman" pitchFamily="65" charset="-52"/>
              </a:rPr>
              <a:t>33</a:t>
            </a:r>
            <a:r>
              <a:rPr lang="ru-RU" sz="1600" b="1" dirty="0">
                <a:solidFill>
                  <a:srgbClr val="FFFF00"/>
                </a:solidFill>
                <a:latin typeface="Times New Roman" pitchFamily="65" charset="-52"/>
              </a:rPr>
              <a:t> = (</a:t>
            </a:r>
            <a:r>
              <a:rPr lang="ru-RU" sz="1600" b="1" dirty="0">
                <a:solidFill>
                  <a:srgbClr val="FFFF00"/>
                </a:solidFill>
                <a:latin typeface="Symbol" pitchFamily="65" charset="2"/>
              </a:rPr>
              <a:t></a:t>
            </a:r>
            <a:r>
              <a:rPr lang="ru-RU" sz="1600" b="1" baseline="-25000" dirty="0" smtClean="0">
                <a:solidFill>
                  <a:srgbClr val="FFFF00"/>
                </a:solidFill>
                <a:latin typeface="Times New Roman" pitchFamily="65" charset="-52"/>
              </a:rPr>
              <a:t>2</a:t>
            </a:r>
            <a:r>
              <a:rPr lang="en-US" sz="1600" b="1" baseline="-25000" dirty="0" smtClean="0">
                <a:solidFill>
                  <a:srgbClr val="FFFF00"/>
                </a:solidFill>
                <a:latin typeface="Times New Roman" pitchFamily="65" charset="-52"/>
              </a:rPr>
              <a:t> </a:t>
            </a:r>
            <a:r>
              <a:rPr lang="ru-RU" sz="1600" b="1" dirty="0" smtClean="0">
                <a:solidFill>
                  <a:srgbClr val="FFFF00"/>
                </a:solidFill>
                <a:latin typeface="Times New Roman" pitchFamily="65" charset="-52"/>
              </a:rPr>
              <a:t>-</a:t>
            </a:r>
            <a:r>
              <a:rPr lang="en-US" sz="1600" b="1" dirty="0" smtClean="0">
                <a:solidFill>
                  <a:srgbClr val="FFFF00"/>
                </a:solidFill>
                <a:latin typeface="Times New Roman" pitchFamily="65" charset="-52"/>
              </a:rPr>
              <a:t> </a:t>
            </a:r>
            <a:r>
              <a:rPr lang="ru-RU" sz="1600" b="1" dirty="0" smtClean="0">
                <a:solidFill>
                  <a:srgbClr val="FFFF00"/>
                </a:solidFill>
                <a:latin typeface="Times New Roman" pitchFamily="65" charset="-52"/>
              </a:rPr>
              <a:t>0,83</a:t>
            </a:r>
            <a:r>
              <a:rPr lang="ru-RU" sz="1600" b="1" dirty="0">
                <a:solidFill>
                  <a:srgbClr val="FFFF00"/>
                </a:solidFill>
                <a:latin typeface="Symbol" pitchFamily="65" charset="2"/>
              </a:rPr>
              <a:t></a:t>
            </a:r>
            <a:r>
              <a:rPr lang="ru-RU" sz="1600" b="1" baseline="-25000" dirty="0">
                <a:solidFill>
                  <a:srgbClr val="FFFF00"/>
                </a:solidFill>
                <a:latin typeface="Times New Roman" pitchFamily="65" charset="-52"/>
              </a:rPr>
              <a:t>1</a:t>
            </a:r>
            <a:r>
              <a:rPr lang="ru-RU" sz="1600" b="1" dirty="0" smtClean="0">
                <a:solidFill>
                  <a:srgbClr val="FFFF00"/>
                </a:solidFill>
                <a:latin typeface="Times New Roman" pitchFamily="65" charset="-52"/>
              </a:rPr>
              <a:t>)</a:t>
            </a:r>
            <a:r>
              <a:rPr lang="en-US" sz="1600" b="1" dirty="0" smtClean="0">
                <a:solidFill>
                  <a:srgbClr val="FFFF00"/>
                </a:solidFill>
                <a:latin typeface="Times New Roman" pitchFamily="65" charset="-52"/>
              </a:rPr>
              <a:t> </a:t>
            </a:r>
            <a:r>
              <a:rPr lang="ru-RU" sz="1600" b="1" dirty="0" smtClean="0">
                <a:solidFill>
                  <a:srgbClr val="FFFF00"/>
                </a:solidFill>
                <a:latin typeface="Times New Roman" pitchFamily="65" charset="-52"/>
              </a:rPr>
              <a:t>/</a:t>
            </a:r>
            <a:r>
              <a:rPr lang="en-US" sz="1600" b="1" dirty="0" smtClean="0">
                <a:solidFill>
                  <a:srgbClr val="FFFF00"/>
                </a:solidFill>
                <a:latin typeface="Times New Roman" pitchFamily="65" charset="-52"/>
              </a:rPr>
              <a:t> </a:t>
            </a:r>
            <a:r>
              <a:rPr lang="ru-RU" sz="1600" b="1" dirty="0" smtClean="0">
                <a:solidFill>
                  <a:srgbClr val="FFFF00"/>
                </a:solidFill>
                <a:latin typeface="Times New Roman" pitchFamily="65" charset="-52"/>
              </a:rPr>
              <a:t>0,88</a:t>
            </a:r>
            <a:endParaRPr lang="ru-RU" sz="1600" b="1" dirty="0">
              <a:solidFill>
                <a:srgbClr val="FFFF00"/>
              </a:solidFill>
              <a:latin typeface="Times New Roman" pitchFamily="65" charset="-52"/>
            </a:endParaRPr>
          </a:p>
          <a:p>
            <a:pPr algn="just">
              <a:lnSpc>
                <a:spcPct val="150000"/>
              </a:lnSpc>
            </a:pPr>
            <a:endParaRPr lang="ru-RU" sz="1600" b="1" i="1" dirty="0">
              <a:solidFill>
                <a:srgbClr val="000000"/>
              </a:solidFill>
              <a:latin typeface="Times New Roman" pitchFamily="65" charset="-52"/>
            </a:endParaRPr>
          </a:p>
          <a:p>
            <a:pPr algn="just">
              <a:lnSpc>
                <a:spcPct val="150000"/>
              </a:lnSpc>
            </a:pPr>
            <a:endParaRPr lang="ru-RU" sz="1600" b="1" i="1" dirty="0">
              <a:solidFill>
                <a:srgbClr val="000000"/>
              </a:solidFill>
              <a:latin typeface="Times New Roman" pitchFamily="65" charset="-52"/>
            </a:endParaRPr>
          </a:p>
        </p:txBody>
      </p:sp>
      <p:sp>
        <p:nvSpPr>
          <p:cNvPr id="10" name="Rectangle 17"/>
          <p:cNvSpPr>
            <a:spLocks noChangeArrowheads="1"/>
          </p:cNvSpPr>
          <p:nvPr/>
        </p:nvSpPr>
        <p:spPr bwMode="auto">
          <a:xfrm>
            <a:off x="251520" y="6474822"/>
            <a:ext cx="8784976"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ru-RU" sz="1600" dirty="0">
                <a:solidFill>
                  <a:srgbClr val="FFFF00"/>
                </a:solidFill>
              </a:rPr>
              <a:t>D. </a:t>
            </a:r>
            <a:r>
              <a:rPr lang="ru-RU" sz="1600" dirty="0" err="1">
                <a:solidFill>
                  <a:srgbClr val="FFFF00"/>
                </a:solidFill>
              </a:rPr>
              <a:t>Clarke</a:t>
            </a:r>
            <a:r>
              <a:rPr lang="ru-RU" sz="1600" dirty="0">
                <a:solidFill>
                  <a:srgbClr val="FFFF00"/>
                </a:solidFill>
              </a:rPr>
              <a:t> </a:t>
            </a:r>
            <a:r>
              <a:rPr lang="ru-RU" sz="1600" dirty="0" err="1">
                <a:solidFill>
                  <a:srgbClr val="FFFF00"/>
                </a:solidFill>
              </a:rPr>
              <a:t>et</a:t>
            </a:r>
            <a:r>
              <a:rPr lang="ru-RU" sz="1600" dirty="0">
                <a:solidFill>
                  <a:srgbClr val="FFFF00"/>
                </a:solidFill>
              </a:rPr>
              <a:t>. </a:t>
            </a:r>
            <a:r>
              <a:rPr lang="ru-RU" sz="1600" dirty="0" err="1">
                <a:solidFill>
                  <a:srgbClr val="FFFF00"/>
                </a:solidFill>
              </a:rPr>
              <a:t>al</a:t>
            </a:r>
            <a:r>
              <a:rPr lang="ru-RU" sz="1600" dirty="0">
                <a:solidFill>
                  <a:srgbClr val="FFFF00"/>
                </a:solidFill>
              </a:rPr>
              <a:t>.  </a:t>
            </a:r>
            <a:r>
              <a:rPr lang="ru-RU" sz="1600" dirty="0" err="1">
                <a:solidFill>
                  <a:srgbClr val="FFFF00"/>
                </a:solidFill>
              </a:rPr>
              <a:t>Non-Contact</a:t>
            </a:r>
            <a:r>
              <a:rPr lang="ru-RU" sz="1600" dirty="0">
                <a:solidFill>
                  <a:srgbClr val="FFFF00"/>
                </a:solidFill>
              </a:rPr>
              <a:t> </a:t>
            </a:r>
            <a:r>
              <a:rPr lang="ru-RU" sz="1600" dirty="0" err="1">
                <a:solidFill>
                  <a:srgbClr val="FFFF00"/>
                </a:solidFill>
              </a:rPr>
              <a:t>Methods</a:t>
            </a:r>
            <a:r>
              <a:rPr lang="ru-RU" sz="1600" dirty="0">
                <a:solidFill>
                  <a:srgbClr val="FFFF00"/>
                </a:solidFill>
              </a:rPr>
              <a:t> </a:t>
            </a:r>
            <a:r>
              <a:rPr lang="ru-RU" sz="1600" dirty="0" err="1">
                <a:solidFill>
                  <a:srgbClr val="FFFF00"/>
                </a:solidFill>
              </a:rPr>
              <a:t>of</a:t>
            </a:r>
            <a:r>
              <a:rPr lang="ru-RU" sz="1600" dirty="0">
                <a:solidFill>
                  <a:srgbClr val="FFFF00"/>
                </a:solidFill>
              </a:rPr>
              <a:t> </a:t>
            </a:r>
            <a:r>
              <a:rPr lang="ru-RU" sz="1600" dirty="0" err="1">
                <a:solidFill>
                  <a:srgbClr val="FFFF00"/>
                </a:solidFill>
              </a:rPr>
              <a:t>Measuring</a:t>
            </a:r>
            <a:r>
              <a:rPr lang="ru-RU" sz="1600" dirty="0">
                <a:solidFill>
                  <a:srgbClr val="FFFF00"/>
                </a:solidFill>
              </a:rPr>
              <a:t> </a:t>
            </a:r>
            <a:r>
              <a:rPr lang="ru-RU" sz="1600" dirty="0" err="1">
                <a:solidFill>
                  <a:srgbClr val="FFFF00"/>
                </a:solidFill>
              </a:rPr>
              <a:t>Stresses</a:t>
            </a:r>
            <a:r>
              <a:rPr lang="ru-RU" sz="1600" dirty="0">
                <a:solidFill>
                  <a:srgbClr val="FFFF00"/>
                </a:solidFill>
              </a:rPr>
              <a:t> </a:t>
            </a:r>
            <a:r>
              <a:rPr lang="ru-RU" sz="1600" dirty="0" err="1">
                <a:solidFill>
                  <a:srgbClr val="FFFF00"/>
                </a:solidFill>
              </a:rPr>
              <a:t>in</a:t>
            </a:r>
            <a:r>
              <a:rPr lang="ru-RU" sz="1600" dirty="0">
                <a:solidFill>
                  <a:srgbClr val="FFFF00"/>
                </a:solidFill>
              </a:rPr>
              <a:t> </a:t>
            </a:r>
            <a:r>
              <a:rPr lang="ru-RU" sz="1600" dirty="0" err="1">
                <a:solidFill>
                  <a:srgbClr val="FFFF00"/>
                </a:solidFill>
              </a:rPr>
              <a:t>High</a:t>
            </a:r>
            <a:r>
              <a:rPr lang="ru-RU" sz="1600" dirty="0">
                <a:solidFill>
                  <a:srgbClr val="FFFF00"/>
                </a:solidFill>
              </a:rPr>
              <a:t> </a:t>
            </a:r>
            <a:r>
              <a:rPr lang="ru-RU" sz="1600" dirty="0" err="1">
                <a:solidFill>
                  <a:srgbClr val="FFFF00"/>
                </a:solidFill>
              </a:rPr>
              <a:t>Temperature</a:t>
            </a:r>
            <a:r>
              <a:rPr lang="ru-RU" sz="1600" dirty="0">
                <a:solidFill>
                  <a:srgbClr val="FFFF00"/>
                </a:solidFill>
              </a:rPr>
              <a:t> </a:t>
            </a:r>
            <a:r>
              <a:rPr lang="ru-RU" sz="1600" dirty="0" err="1">
                <a:solidFill>
                  <a:srgbClr val="FFFF00"/>
                </a:solidFill>
              </a:rPr>
              <a:t>Materials</a:t>
            </a:r>
            <a:endParaRPr lang="ru-RU" sz="1600" dirty="0">
              <a:solidFill>
                <a:srgbClr val="FFFF00"/>
              </a:solidFill>
            </a:endParaRPr>
          </a:p>
        </p:txBody>
      </p:sp>
    </p:spTree>
    <p:extLst>
      <p:ext uri="{BB962C8B-B14F-4D97-AF65-F5344CB8AC3E}">
        <p14:creationId xmlns:p14="http://schemas.microsoft.com/office/powerpoint/2010/main" xmlns="" val="1080866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ys2_Kr_unirr_c_col"/>
          <p:cNvPicPr>
            <a:picLocks noRot="1" noChangeAspect="1" noChangeArrowheads="1"/>
          </p:cNvPicPr>
          <p:nvPr/>
        </p:nvPicPr>
        <p:blipFill>
          <a:blip r:embed="rId2" cstate="print">
            <a:extLst>
              <a:ext uri="{28A0092B-C50C-407E-A947-70E740481C1C}">
                <a14:useLocalDpi xmlns:a14="http://schemas.microsoft.com/office/drawing/2010/main" xmlns="" val="0"/>
              </a:ext>
            </a:extLst>
          </a:blip>
          <a:srcRect l="6946" t="2498" r="11113" b="4997"/>
          <a:stretch>
            <a:fillRect/>
          </a:stretch>
        </p:blipFill>
        <p:spPr bwMode="auto">
          <a:xfrm>
            <a:off x="214282" y="1928802"/>
            <a:ext cx="4245790" cy="39972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3" descr="rys2_c_col"/>
          <p:cNvPicPr>
            <a:picLocks noRot="1" noChangeAspect="1" noChangeArrowheads="1"/>
          </p:cNvPicPr>
          <p:nvPr/>
        </p:nvPicPr>
        <p:blipFill>
          <a:blip r:embed="rId3" cstate="print">
            <a:extLst>
              <a:ext uri="{28A0092B-C50C-407E-A947-70E740481C1C}">
                <a14:useLocalDpi xmlns:a14="http://schemas.microsoft.com/office/drawing/2010/main" xmlns="" val="0"/>
              </a:ext>
            </a:extLst>
          </a:blip>
          <a:srcRect l="6124" t="4893" r="10206" b="4893"/>
          <a:stretch>
            <a:fillRect/>
          </a:stretch>
        </p:blipFill>
        <p:spPr bwMode="auto">
          <a:xfrm>
            <a:off x="4572000" y="1928802"/>
            <a:ext cx="4427074" cy="3981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Rectangle 4"/>
          <p:cNvSpPr>
            <a:spLocks noChangeArrowheads="1"/>
          </p:cNvSpPr>
          <p:nvPr/>
        </p:nvSpPr>
        <p:spPr bwMode="auto">
          <a:xfrm>
            <a:off x="395536" y="356263"/>
            <a:ext cx="8280920"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spAutoFit/>
            <a:scene3d>
              <a:camera prst="orthographicFront"/>
              <a:lightRig rig="threePt" dir="t"/>
            </a:scene3d>
            <a:sp3d extrusionH="57150">
              <a:bevelT w="38100" h="38100"/>
            </a:sp3d>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400" b="1" dirty="0" smtClean="0">
                <a:solidFill>
                  <a:srgbClr val="00FFCC"/>
                </a:solidFill>
                <a:effectLst>
                  <a:outerShdw blurRad="38100" dist="38100" dir="2700000" algn="tl">
                    <a:srgbClr val="000000">
                      <a:alpha val="43137"/>
                    </a:srgbClr>
                  </a:outerShdw>
                </a:effectLst>
                <a:latin typeface="+mn-lt"/>
              </a:rPr>
              <a:t>Depth-resolved R-lines spectra </a:t>
            </a:r>
            <a:r>
              <a:rPr lang="en-US" sz="2400" b="1" dirty="0">
                <a:solidFill>
                  <a:srgbClr val="00FFCC"/>
                </a:solidFill>
                <a:effectLst>
                  <a:outerShdw blurRad="38100" dist="38100" dir="2700000" algn="tl">
                    <a:srgbClr val="000000">
                      <a:alpha val="43137"/>
                    </a:srgbClr>
                  </a:outerShdw>
                </a:effectLst>
                <a:latin typeface="+mn-lt"/>
              </a:rPr>
              <a:t>on Al</a:t>
            </a:r>
            <a:r>
              <a:rPr lang="en-US" sz="2400" b="1" baseline="-25000" dirty="0">
                <a:solidFill>
                  <a:srgbClr val="00FFCC"/>
                </a:solidFill>
                <a:effectLst>
                  <a:outerShdw blurRad="38100" dist="38100" dir="2700000" algn="tl">
                    <a:srgbClr val="000000">
                      <a:alpha val="43137"/>
                    </a:srgbClr>
                  </a:outerShdw>
                </a:effectLst>
                <a:latin typeface="+mn-lt"/>
              </a:rPr>
              <a:t>2</a:t>
            </a:r>
            <a:r>
              <a:rPr lang="en-US" sz="2400" b="1" dirty="0">
                <a:solidFill>
                  <a:srgbClr val="00FFCC"/>
                </a:solidFill>
                <a:effectLst>
                  <a:outerShdw blurRad="38100" dist="38100" dir="2700000" algn="tl">
                    <a:srgbClr val="000000">
                      <a:alpha val="43137"/>
                    </a:srgbClr>
                  </a:outerShdw>
                </a:effectLst>
                <a:latin typeface="+mn-lt"/>
              </a:rPr>
              <a:t>O</a:t>
            </a:r>
            <a:r>
              <a:rPr lang="en-US" sz="2400" b="1" baseline="-25000" dirty="0">
                <a:solidFill>
                  <a:srgbClr val="00FFCC"/>
                </a:solidFill>
                <a:effectLst>
                  <a:outerShdw blurRad="38100" dist="38100" dir="2700000" algn="tl">
                    <a:srgbClr val="000000">
                      <a:alpha val="43137"/>
                    </a:srgbClr>
                  </a:outerShdw>
                </a:effectLst>
                <a:latin typeface="+mn-lt"/>
              </a:rPr>
              <a:t>3</a:t>
            </a:r>
            <a:r>
              <a:rPr lang="en-US" sz="2400" b="1" dirty="0">
                <a:solidFill>
                  <a:srgbClr val="00FFCC"/>
                </a:solidFill>
                <a:effectLst>
                  <a:outerShdw blurRad="38100" dist="38100" dir="2700000" algn="tl">
                    <a:srgbClr val="000000">
                      <a:alpha val="43137"/>
                    </a:srgbClr>
                  </a:outerShdw>
                </a:effectLst>
                <a:latin typeface="+mn-lt"/>
              </a:rPr>
              <a:t>Cr</a:t>
            </a:r>
            <a:r>
              <a:rPr lang="ru-RU" sz="2400" b="1" dirty="0" smtClean="0">
                <a:solidFill>
                  <a:srgbClr val="00FFCC"/>
                </a:solidFill>
                <a:effectLst>
                  <a:outerShdw blurRad="38100" dist="38100" dir="2700000" algn="tl">
                    <a:srgbClr val="000000">
                      <a:alpha val="43137"/>
                    </a:srgbClr>
                  </a:outerShdw>
                </a:effectLst>
                <a:latin typeface="+mn-lt"/>
              </a:rPr>
              <a:t> </a:t>
            </a:r>
            <a:r>
              <a:rPr lang="en-US" sz="2400" b="1" dirty="0" smtClean="0">
                <a:solidFill>
                  <a:srgbClr val="00FFCC"/>
                </a:solidFill>
                <a:effectLst>
                  <a:outerShdw blurRad="38100" dist="38100" dir="2700000" algn="tl">
                    <a:srgbClr val="000000">
                      <a:alpha val="43137"/>
                    </a:srgbClr>
                  </a:outerShdw>
                </a:effectLst>
                <a:latin typeface="+mn-lt"/>
              </a:rPr>
              <a:t>virgin and irradiated by </a:t>
            </a:r>
            <a:r>
              <a:rPr lang="en-US" sz="2400" b="1" dirty="0">
                <a:solidFill>
                  <a:srgbClr val="00FFCC"/>
                </a:solidFill>
                <a:effectLst>
                  <a:outerShdw blurRad="38100" dist="38100" dir="2700000" algn="tl">
                    <a:srgbClr val="000000">
                      <a:alpha val="43137"/>
                    </a:srgbClr>
                  </a:outerShdw>
                </a:effectLst>
                <a:latin typeface="+mn-lt"/>
              </a:rPr>
              <a:t>25</a:t>
            </a:r>
            <a:r>
              <a:rPr lang="ru-RU" sz="2400" b="1" dirty="0">
                <a:solidFill>
                  <a:srgbClr val="00FFCC"/>
                </a:solidFill>
                <a:effectLst>
                  <a:outerShdw blurRad="38100" dist="38100" dir="2700000" algn="tl">
                    <a:srgbClr val="000000">
                      <a:alpha val="43137"/>
                    </a:srgbClr>
                  </a:outerShdw>
                </a:effectLst>
                <a:latin typeface="+mn-lt"/>
              </a:rPr>
              <a:t>0 </a:t>
            </a:r>
            <a:r>
              <a:rPr lang="ru-RU" sz="2400" b="1" dirty="0" err="1">
                <a:solidFill>
                  <a:srgbClr val="00FFCC"/>
                </a:solidFill>
                <a:effectLst>
                  <a:outerShdw blurRad="38100" dist="38100" dir="2700000" algn="tl">
                    <a:srgbClr val="000000">
                      <a:alpha val="43137"/>
                    </a:srgbClr>
                  </a:outerShdw>
                </a:effectLst>
                <a:latin typeface="+mn-lt"/>
              </a:rPr>
              <a:t>MeV</a:t>
            </a:r>
            <a:r>
              <a:rPr lang="ru-RU" sz="2400" b="1" dirty="0">
                <a:solidFill>
                  <a:srgbClr val="00FFCC"/>
                </a:solidFill>
                <a:effectLst>
                  <a:outerShdw blurRad="38100" dist="38100" dir="2700000" algn="tl">
                    <a:srgbClr val="000000">
                      <a:alpha val="43137"/>
                    </a:srgbClr>
                  </a:outerShdw>
                </a:effectLst>
                <a:latin typeface="+mn-lt"/>
              </a:rPr>
              <a:t> </a:t>
            </a:r>
            <a:r>
              <a:rPr lang="en-US" sz="2400" b="1" dirty="0">
                <a:solidFill>
                  <a:srgbClr val="00FFCC"/>
                </a:solidFill>
                <a:effectLst>
                  <a:outerShdw blurRad="38100" dist="38100" dir="2700000" algn="tl">
                    <a:srgbClr val="000000">
                      <a:alpha val="43137"/>
                    </a:srgbClr>
                  </a:outerShdw>
                </a:effectLst>
                <a:latin typeface="+mn-lt"/>
              </a:rPr>
              <a:t>Kr ions.</a:t>
            </a:r>
            <a:r>
              <a:rPr lang="ru-RU" sz="2400" b="1" dirty="0">
                <a:solidFill>
                  <a:srgbClr val="00FFCC"/>
                </a:solidFill>
                <a:effectLst>
                  <a:outerShdw blurRad="38100" dist="38100" dir="2700000" algn="tl">
                    <a:srgbClr val="000000">
                      <a:alpha val="43137"/>
                    </a:srgbClr>
                  </a:outerShdw>
                </a:effectLst>
                <a:latin typeface="+mn-lt"/>
              </a:rPr>
              <a:t> </a:t>
            </a:r>
            <a:endParaRPr lang="en-US" sz="2400" b="1" dirty="0">
              <a:solidFill>
                <a:srgbClr val="00FFCC"/>
              </a:solidFill>
              <a:effectLst>
                <a:outerShdw blurRad="38100" dist="38100" dir="2700000" algn="tl">
                  <a:srgbClr val="000000">
                    <a:alpha val="43137"/>
                  </a:srgbClr>
                </a:outerShdw>
              </a:effectLst>
              <a:latin typeface="+mn-lt"/>
            </a:endParaRPr>
          </a:p>
          <a:p>
            <a:pPr algn="ctr"/>
            <a:r>
              <a:rPr lang="en-US" sz="2400" b="1" dirty="0">
                <a:solidFill>
                  <a:srgbClr val="00FFCC"/>
                </a:solidFill>
                <a:effectLst>
                  <a:outerShdw blurRad="38100" dist="38100" dir="2700000" algn="tl">
                    <a:srgbClr val="000000">
                      <a:alpha val="43137"/>
                    </a:srgbClr>
                  </a:outerShdw>
                </a:effectLst>
                <a:latin typeface="+mn-lt"/>
              </a:rPr>
              <a:t>Ion flux </a:t>
            </a:r>
            <a:r>
              <a:rPr lang="ru-RU" sz="2400" b="1" dirty="0">
                <a:solidFill>
                  <a:srgbClr val="00FFCC"/>
                </a:solidFill>
                <a:effectLst>
                  <a:outerShdw blurRad="38100" dist="38100" dir="2700000" algn="tl">
                    <a:srgbClr val="000000">
                      <a:alpha val="43137"/>
                    </a:srgbClr>
                  </a:outerShdw>
                </a:effectLst>
                <a:latin typeface="Symbol" pitchFamily="65" charset="2"/>
              </a:rPr>
              <a:t></a:t>
            </a:r>
            <a:r>
              <a:rPr lang="ru-RU" sz="2400" b="1" dirty="0">
                <a:solidFill>
                  <a:srgbClr val="00FFCC"/>
                </a:solidFill>
                <a:effectLst>
                  <a:outerShdw blurRad="38100" dist="38100" dir="2700000" algn="tl">
                    <a:srgbClr val="000000">
                      <a:alpha val="43137"/>
                    </a:srgbClr>
                  </a:outerShdw>
                </a:effectLst>
              </a:rPr>
              <a:t>=1×10</a:t>
            </a:r>
            <a:r>
              <a:rPr lang="ru-RU" sz="2400" b="1" baseline="30000" dirty="0">
                <a:solidFill>
                  <a:srgbClr val="00FFCC"/>
                </a:solidFill>
                <a:effectLst>
                  <a:outerShdw blurRad="38100" dist="38100" dir="2700000" algn="tl">
                    <a:srgbClr val="000000">
                      <a:alpha val="43137"/>
                    </a:srgbClr>
                  </a:outerShdw>
                </a:effectLst>
              </a:rPr>
              <a:t>1</a:t>
            </a:r>
            <a:r>
              <a:rPr lang="en-US" sz="2400" b="1" baseline="30000" dirty="0">
                <a:solidFill>
                  <a:srgbClr val="00FFCC"/>
                </a:solidFill>
                <a:effectLst>
                  <a:outerShdw blurRad="38100" dist="38100" dir="2700000" algn="tl">
                    <a:srgbClr val="000000">
                      <a:alpha val="43137"/>
                    </a:srgbClr>
                  </a:outerShdw>
                </a:effectLst>
              </a:rPr>
              <a:t>4</a:t>
            </a:r>
            <a:r>
              <a:rPr lang="ru-RU" sz="2400" b="1" dirty="0" smtClean="0">
                <a:solidFill>
                  <a:srgbClr val="00FFCC"/>
                </a:solidFill>
                <a:effectLst>
                  <a:outerShdw blurRad="38100" dist="38100" dir="2700000" algn="tl">
                    <a:srgbClr val="000000">
                      <a:alpha val="43137"/>
                    </a:srgbClr>
                  </a:outerShdw>
                </a:effectLst>
              </a:rPr>
              <a:t> </a:t>
            </a:r>
            <a:r>
              <a:rPr lang="ru-RU" sz="2400" b="1" dirty="0">
                <a:solidFill>
                  <a:srgbClr val="00FFCC"/>
                </a:solidFill>
                <a:effectLst>
                  <a:outerShdw blurRad="38100" dist="38100" dir="2700000" algn="tl">
                    <a:srgbClr val="000000">
                      <a:alpha val="43137"/>
                    </a:srgbClr>
                  </a:outerShdw>
                </a:effectLst>
                <a:latin typeface="+mn-lt"/>
              </a:rPr>
              <a:t>cm</a:t>
            </a:r>
            <a:r>
              <a:rPr lang="ru-RU" sz="2400" b="1" baseline="30000" dirty="0">
                <a:solidFill>
                  <a:srgbClr val="00FFCC"/>
                </a:solidFill>
                <a:effectLst>
                  <a:outerShdw blurRad="38100" dist="38100" dir="2700000" algn="tl">
                    <a:srgbClr val="000000">
                      <a:alpha val="43137"/>
                    </a:srgbClr>
                  </a:outerShdw>
                </a:effectLst>
              </a:rPr>
              <a:t>-2 </a:t>
            </a:r>
            <a:endParaRPr lang="ru-RU" sz="2400" b="1" dirty="0">
              <a:solidFill>
                <a:srgbClr val="00FFCC"/>
              </a:solidFill>
              <a:effectLst>
                <a:outerShdw blurRad="38100" dist="38100" dir="2700000" algn="tl">
                  <a:srgbClr val="000000">
                    <a:alpha val="43137"/>
                  </a:srgbClr>
                </a:outerShdw>
              </a:effectLst>
            </a:endParaRPr>
          </a:p>
        </p:txBody>
      </p:sp>
      <p:sp>
        <p:nvSpPr>
          <p:cNvPr id="7" name="Rectangle 5"/>
          <p:cNvSpPr>
            <a:spLocks noChangeArrowheads="1"/>
          </p:cNvSpPr>
          <p:nvPr/>
        </p:nvSpPr>
        <p:spPr bwMode="auto">
          <a:xfrm>
            <a:off x="5724128" y="6165304"/>
            <a:ext cx="270552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ru-RU" b="1" dirty="0">
                <a:solidFill>
                  <a:srgbClr val="00FFCC"/>
                </a:solidFill>
              </a:rPr>
              <a:t>	</a:t>
            </a:r>
            <a:r>
              <a:rPr lang="ru-RU" b="1" dirty="0" err="1">
                <a:solidFill>
                  <a:srgbClr val="00FFCC"/>
                </a:solidFill>
                <a:latin typeface="+mn-lt"/>
              </a:rPr>
              <a:t>R</a:t>
            </a:r>
            <a:r>
              <a:rPr lang="ru-RU" b="1" baseline="-24000" dirty="0" err="1">
                <a:solidFill>
                  <a:srgbClr val="00FFCC"/>
                </a:solidFill>
              </a:rPr>
              <a:t>p</a:t>
            </a:r>
            <a:r>
              <a:rPr lang="ru-RU" b="1" dirty="0">
                <a:solidFill>
                  <a:srgbClr val="00FFCC"/>
                </a:solidFill>
              </a:rPr>
              <a:t>=12.2 </a:t>
            </a:r>
            <a:r>
              <a:rPr lang="ru-RU" b="1" dirty="0">
                <a:solidFill>
                  <a:srgbClr val="00FFCC"/>
                </a:solidFill>
                <a:latin typeface="Symbol" pitchFamily="65" charset="2"/>
              </a:rPr>
              <a:t></a:t>
            </a:r>
            <a:r>
              <a:rPr lang="ru-RU" b="1" dirty="0">
                <a:solidFill>
                  <a:srgbClr val="00FFCC"/>
                </a:solidFill>
              </a:rPr>
              <a:t>m       </a:t>
            </a:r>
            <a:r>
              <a:rPr lang="ru-RU" sz="1400" dirty="0">
                <a:solidFill>
                  <a:srgbClr val="00FFCC"/>
                </a:solidFill>
              </a:rPr>
              <a:t>                                </a:t>
            </a:r>
          </a:p>
        </p:txBody>
      </p:sp>
    </p:spTree>
    <p:extLst>
      <p:ext uri="{BB962C8B-B14F-4D97-AF65-F5344CB8AC3E}">
        <p14:creationId xmlns:p14="http://schemas.microsoft.com/office/powerpoint/2010/main" xmlns="" val="6853509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r="6345"/>
          <a:stretch>
            <a:fillRect/>
          </a:stretch>
        </p:blipFill>
        <p:spPr bwMode="auto">
          <a:xfrm>
            <a:off x="4895974" y="1988841"/>
            <a:ext cx="4214894" cy="3716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r="3398"/>
          <a:stretch>
            <a:fillRect/>
          </a:stretch>
        </p:blipFill>
        <p:spPr bwMode="auto">
          <a:xfrm>
            <a:off x="142844" y="2000240"/>
            <a:ext cx="4692634" cy="3733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4"/>
          <p:cNvSpPr>
            <a:spLocks noChangeArrowheads="1"/>
          </p:cNvSpPr>
          <p:nvPr/>
        </p:nvSpPr>
        <p:spPr bwMode="auto">
          <a:xfrm>
            <a:off x="1057739" y="476672"/>
            <a:ext cx="7676470"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spAutoFit/>
            <a:scene3d>
              <a:camera prst="orthographicFront"/>
              <a:lightRig rig="threePt" dir="t"/>
            </a:scene3d>
            <a:sp3d extrusionH="57150">
              <a:bevelT w="38100" h="38100"/>
            </a:sp3d>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400" b="1" dirty="0" smtClean="0">
                <a:solidFill>
                  <a:srgbClr val="00FFCC"/>
                </a:solidFill>
                <a:effectLst>
                  <a:outerShdw blurRad="38100" dist="38100" dir="2700000" algn="tl">
                    <a:srgbClr val="000000">
                      <a:alpha val="43137"/>
                    </a:srgbClr>
                  </a:outerShdw>
                </a:effectLst>
                <a:latin typeface="+mn-lt"/>
              </a:rPr>
              <a:t>Depth-resolved R-lines spectra </a:t>
            </a:r>
            <a:r>
              <a:rPr lang="en-US" sz="2400" b="1" dirty="0">
                <a:solidFill>
                  <a:srgbClr val="00FFCC"/>
                </a:solidFill>
                <a:effectLst>
                  <a:outerShdw blurRad="38100" dist="38100" dir="2700000" algn="tl">
                    <a:srgbClr val="000000">
                      <a:alpha val="43137"/>
                    </a:srgbClr>
                  </a:outerShdw>
                </a:effectLst>
                <a:latin typeface="+mn-lt"/>
              </a:rPr>
              <a:t>on Al</a:t>
            </a:r>
            <a:r>
              <a:rPr lang="en-US" sz="2400" b="1" baseline="-25000" dirty="0">
                <a:solidFill>
                  <a:srgbClr val="00FFCC"/>
                </a:solidFill>
                <a:effectLst>
                  <a:outerShdw blurRad="38100" dist="38100" dir="2700000" algn="tl">
                    <a:srgbClr val="000000">
                      <a:alpha val="43137"/>
                    </a:srgbClr>
                  </a:outerShdw>
                </a:effectLst>
                <a:latin typeface="+mn-lt"/>
              </a:rPr>
              <a:t>2</a:t>
            </a:r>
            <a:r>
              <a:rPr lang="en-US" sz="2400" b="1" dirty="0">
                <a:solidFill>
                  <a:srgbClr val="00FFCC"/>
                </a:solidFill>
                <a:effectLst>
                  <a:outerShdw blurRad="38100" dist="38100" dir="2700000" algn="tl">
                    <a:srgbClr val="000000">
                      <a:alpha val="43137"/>
                    </a:srgbClr>
                  </a:outerShdw>
                </a:effectLst>
                <a:latin typeface="+mn-lt"/>
              </a:rPr>
              <a:t>O</a:t>
            </a:r>
            <a:r>
              <a:rPr lang="en-US" sz="2400" b="1" baseline="-25000" dirty="0">
                <a:solidFill>
                  <a:srgbClr val="00FFCC"/>
                </a:solidFill>
                <a:effectLst>
                  <a:outerShdw blurRad="38100" dist="38100" dir="2700000" algn="tl">
                    <a:srgbClr val="000000">
                      <a:alpha val="43137"/>
                    </a:srgbClr>
                  </a:outerShdw>
                </a:effectLst>
                <a:latin typeface="+mn-lt"/>
              </a:rPr>
              <a:t>3</a:t>
            </a:r>
            <a:r>
              <a:rPr lang="en-US" sz="2400" b="1" dirty="0">
                <a:solidFill>
                  <a:srgbClr val="00FFCC"/>
                </a:solidFill>
                <a:effectLst>
                  <a:outerShdw blurRad="38100" dist="38100" dir="2700000" algn="tl">
                    <a:srgbClr val="000000">
                      <a:alpha val="43137"/>
                    </a:srgbClr>
                  </a:outerShdw>
                </a:effectLst>
                <a:latin typeface="+mn-lt"/>
              </a:rPr>
              <a:t>Cr</a:t>
            </a:r>
            <a:r>
              <a:rPr lang="ru-RU" sz="2400" b="1" dirty="0" smtClean="0">
                <a:solidFill>
                  <a:srgbClr val="00FFCC"/>
                </a:solidFill>
                <a:effectLst>
                  <a:outerShdw blurRad="38100" dist="38100" dir="2700000" algn="tl">
                    <a:srgbClr val="000000">
                      <a:alpha val="43137"/>
                    </a:srgbClr>
                  </a:outerShdw>
                </a:effectLst>
                <a:latin typeface="+mn-lt"/>
              </a:rPr>
              <a:t> </a:t>
            </a:r>
            <a:r>
              <a:rPr lang="en-US" sz="2400" b="1" dirty="0" smtClean="0">
                <a:solidFill>
                  <a:srgbClr val="00FFCC"/>
                </a:solidFill>
                <a:effectLst>
                  <a:outerShdw blurRad="38100" dist="38100" dir="2700000" algn="tl">
                    <a:srgbClr val="000000">
                      <a:alpha val="43137"/>
                    </a:srgbClr>
                  </a:outerShdw>
                </a:effectLst>
                <a:latin typeface="+mn-lt"/>
              </a:rPr>
              <a:t>virgin and irradiated by 25</a:t>
            </a:r>
            <a:r>
              <a:rPr lang="ru-RU" sz="2400" b="1" dirty="0" smtClean="0">
                <a:solidFill>
                  <a:srgbClr val="00FFCC"/>
                </a:solidFill>
                <a:effectLst>
                  <a:outerShdw blurRad="38100" dist="38100" dir="2700000" algn="tl">
                    <a:srgbClr val="000000">
                      <a:alpha val="43137"/>
                    </a:srgbClr>
                  </a:outerShdw>
                </a:effectLst>
                <a:latin typeface="+mn-lt"/>
              </a:rPr>
              <a:t>0 </a:t>
            </a:r>
            <a:r>
              <a:rPr lang="ru-RU" sz="2400" b="1" dirty="0" err="1">
                <a:solidFill>
                  <a:srgbClr val="00FFCC"/>
                </a:solidFill>
                <a:effectLst>
                  <a:outerShdw blurRad="38100" dist="38100" dir="2700000" algn="tl">
                    <a:srgbClr val="000000">
                      <a:alpha val="43137"/>
                    </a:srgbClr>
                  </a:outerShdw>
                </a:effectLst>
                <a:latin typeface="+mn-lt"/>
              </a:rPr>
              <a:t>MeV</a:t>
            </a:r>
            <a:r>
              <a:rPr lang="ru-RU" sz="2400" b="1" dirty="0">
                <a:solidFill>
                  <a:srgbClr val="00FFCC"/>
                </a:solidFill>
                <a:effectLst>
                  <a:outerShdw blurRad="38100" dist="38100" dir="2700000" algn="tl">
                    <a:srgbClr val="000000">
                      <a:alpha val="43137"/>
                    </a:srgbClr>
                  </a:outerShdw>
                </a:effectLst>
                <a:latin typeface="+mn-lt"/>
              </a:rPr>
              <a:t> </a:t>
            </a:r>
            <a:r>
              <a:rPr lang="en-US" sz="2400" b="1" dirty="0" smtClean="0">
                <a:solidFill>
                  <a:srgbClr val="00FFCC"/>
                </a:solidFill>
                <a:effectLst>
                  <a:outerShdw blurRad="38100" dist="38100" dir="2700000" algn="tl">
                    <a:srgbClr val="000000">
                      <a:alpha val="43137"/>
                    </a:srgbClr>
                  </a:outerShdw>
                </a:effectLst>
                <a:latin typeface="+mn-lt"/>
              </a:rPr>
              <a:t>Kr ions.</a:t>
            </a:r>
            <a:r>
              <a:rPr lang="ru-RU" sz="2400" b="1" dirty="0" smtClean="0">
                <a:solidFill>
                  <a:srgbClr val="00FFCC"/>
                </a:solidFill>
                <a:effectLst>
                  <a:outerShdw blurRad="38100" dist="38100" dir="2700000" algn="tl">
                    <a:srgbClr val="000000">
                      <a:alpha val="43137"/>
                    </a:srgbClr>
                  </a:outerShdw>
                </a:effectLst>
                <a:latin typeface="+mn-lt"/>
              </a:rPr>
              <a:t> </a:t>
            </a:r>
            <a:endParaRPr lang="en-US" sz="2400" b="1" dirty="0" smtClean="0">
              <a:solidFill>
                <a:srgbClr val="00FFCC"/>
              </a:solidFill>
              <a:effectLst>
                <a:outerShdw blurRad="38100" dist="38100" dir="2700000" algn="tl">
                  <a:srgbClr val="000000">
                    <a:alpha val="43137"/>
                  </a:srgbClr>
                </a:outerShdw>
              </a:effectLst>
              <a:latin typeface="+mn-lt"/>
            </a:endParaRPr>
          </a:p>
          <a:p>
            <a:pPr algn="ctr"/>
            <a:r>
              <a:rPr lang="en-US" sz="2400" b="1" dirty="0" smtClean="0">
                <a:solidFill>
                  <a:srgbClr val="00FFCC"/>
                </a:solidFill>
                <a:effectLst>
                  <a:outerShdw blurRad="38100" dist="38100" dir="2700000" algn="tl">
                    <a:srgbClr val="000000">
                      <a:alpha val="43137"/>
                    </a:srgbClr>
                  </a:outerShdw>
                </a:effectLst>
                <a:latin typeface="+mn-lt"/>
              </a:rPr>
              <a:t>Ion flux </a:t>
            </a:r>
            <a:r>
              <a:rPr lang="ru-RU" sz="2400" b="1" dirty="0" smtClean="0">
                <a:solidFill>
                  <a:srgbClr val="00FFCC"/>
                </a:solidFill>
                <a:effectLst>
                  <a:outerShdw blurRad="38100" dist="38100" dir="2700000" algn="tl">
                    <a:srgbClr val="000000">
                      <a:alpha val="43137"/>
                    </a:srgbClr>
                  </a:outerShdw>
                </a:effectLst>
                <a:latin typeface="Symbol" pitchFamily="65" charset="2"/>
              </a:rPr>
              <a:t></a:t>
            </a:r>
            <a:r>
              <a:rPr lang="ru-RU" sz="2400" b="1" dirty="0">
                <a:solidFill>
                  <a:srgbClr val="00FFCC"/>
                </a:solidFill>
                <a:effectLst>
                  <a:outerShdw blurRad="38100" dist="38100" dir="2700000" algn="tl">
                    <a:srgbClr val="000000">
                      <a:alpha val="43137"/>
                    </a:srgbClr>
                  </a:outerShdw>
                </a:effectLst>
              </a:rPr>
              <a:t>=</a:t>
            </a:r>
            <a:r>
              <a:rPr lang="ru-RU" sz="2400" b="1" dirty="0" smtClean="0">
                <a:solidFill>
                  <a:srgbClr val="00FFCC"/>
                </a:solidFill>
                <a:effectLst>
                  <a:outerShdw blurRad="38100" dist="38100" dir="2700000" algn="tl">
                    <a:srgbClr val="000000">
                      <a:alpha val="43137"/>
                    </a:srgbClr>
                  </a:outerShdw>
                </a:effectLst>
              </a:rPr>
              <a:t>1×10</a:t>
            </a:r>
            <a:r>
              <a:rPr lang="ru-RU" sz="2400" b="1" baseline="30000" dirty="0" smtClean="0">
                <a:solidFill>
                  <a:srgbClr val="00FFCC"/>
                </a:solidFill>
                <a:effectLst>
                  <a:outerShdw blurRad="38100" dist="38100" dir="2700000" algn="tl">
                    <a:srgbClr val="000000">
                      <a:alpha val="43137"/>
                    </a:srgbClr>
                  </a:outerShdw>
                </a:effectLst>
              </a:rPr>
              <a:t>1</a:t>
            </a:r>
            <a:r>
              <a:rPr lang="en-US" sz="2400" b="1" baseline="30000" dirty="0" smtClean="0">
                <a:solidFill>
                  <a:srgbClr val="00FFCC"/>
                </a:solidFill>
                <a:effectLst>
                  <a:outerShdw blurRad="38100" dist="38100" dir="2700000" algn="tl">
                    <a:srgbClr val="000000">
                      <a:alpha val="43137"/>
                    </a:srgbClr>
                  </a:outerShdw>
                </a:effectLst>
              </a:rPr>
              <a:t>4</a:t>
            </a:r>
            <a:r>
              <a:rPr lang="ru-RU" sz="2400" b="1" dirty="0" smtClean="0">
                <a:solidFill>
                  <a:srgbClr val="00FFCC"/>
                </a:solidFill>
                <a:effectLst>
                  <a:outerShdw blurRad="38100" dist="38100" dir="2700000" algn="tl">
                    <a:srgbClr val="000000">
                      <a:alpha val="43137"/>
                    </a:srgbClr>
                  </a:outerShdw>
                </a:effectLst>
              </a:rPr>
              <a:t> </a:t>
            </a:r>
            <a:r>
              <a:rPr lang="ru-RU" sz="2400" b="1" dirty="0">
                <a:solidFill>
                  <a:srgbClr val="00FFCC"/>
                </a:solidFill>
                <a:effectLst>
                  <a:outerShdw blurRad="38100" dist="38100" dir="2700000" algn="tl">
                    <a:srgbClr val="000000">
                      <a:alpha val="43137"/>
                    </a:srgbClr>
                  </a:outerShdw>
                </a:effectLst>
                <a:latin typeface="+mn-lt"/>
              </a:rPr>
              <a:t>cm</a:t>
            </a:r>
            <a:r>
              <a:rPr lang="ru-RU" sz="2400" b="1" baseline="30000" dirty="0">
                <a:solidFill>
                  <a:srgbClr val="00FFCC"/>
                </a:solidFill>
                <a:effectLst>
                  <a:outerShdw blurRad="38100" dist="38100" dir="2700000" algn="tl">
                    <a:srgbClr val="000000">
                      <a:alpha val="43137"/>
                    </a:srgbClr>
                  </a:outerShdw>
                </a:effectLst>
              </a:rPr>
              <a:t>-2 </a:t>
            </a:r>
            <a:endParaRPr lang="ru-RU" sz="2400" b="1" dirty="0">
              <a:solidFill>
                <a:srgbClr val="00FFCC"/>
              </a:solidFill>
              <a:effectLst>
                <a:outerShdw blurRad="38100" dist="38100" dir="2700000" algn="tl">
                  <a:srgbClr val="000000">
                    <a:alpha val="43137"/>
                  </a:srgbClr>
                </a:outerShdw>
              </a:effectLst>
            </a:endParaRPr>
          </a:p>
        </p:txBody>
      </p:sp>
      <p:sp>
        <p:nvSpPr>
          <p:cNvPr id="10" name="Rectangle 5"/>
          <p:cNvSpPr>
            <a:spLocks noChangeArrowheads="1"/>
          </p:cNvSpPr>
          <p:nvPr/>
        </p:nvSpPr>
        <p:spPr bwMode="auto">
          <a:xfrm>
            <a:off x="3071802" y="5857892"/>
            <a:ext cx="4465638"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ru-RU" b="1" dirty="0">
                <a:solidFill>
                  <a:srgbClr val="00FFCC"/>
                </a:solidFill>
              </a:rPr>
              <a:t>	</a:t>
            </a:r>
            <a:r>
              <a:rPr lang="ru-RU" b="1" dirty="0" err="1">
                <a:solidFill>
                  <a:srgbClr val="00FFCC"/>
                </a:solidFill>
                <a:latin typeface="+mn-lt"/>
              </a:rPr>
              <a:t>R</a:t>
            </a:r>
            <a:r>
              <a:rPr lang="ru-RU" b="1" baseline="-24000" dirty="0" err="1">
                <a:solidFill>
                  <a:srgbClr val="00FFCC"/>
                </a:solidFill>
              </a:rPr>
              <a:t>p</a:t>
            </a:r>
            <a:r>
              <a:rPr lang="ru-RU" b="1" dirty="0">
                <a:solidFill>
                  <a:srgbClr val="00FFCC"/>
                </a:solidFill>
              </a:rPr>
              <a:t>=12.2 </a:t>
            </a:r>
            <a:r>
              <a:rPr lang="ru-RU" b="1" dirty="0">
                <a:solidFill>
                  <a:srgbClr val="00FFCC"/>
                </a:solidFill>
                <a:latin typeface="Symbol" pitchFamily="65" charset="2"/>
              </a:rPr>
              <a:t></a:t>
            </a:r>
            <a:r>
              <a:rPr lang="ru-RU" b="1" dirty="0">
                <a:solidFill>
                  <a:srgbClr val="00FFCC"/>
                </a:solidFill>
              </a:rPr>
              <a:t>m       </a:t>
            </a:r>
            <a:r>
              <a:rPr lang="ru-RU" sz="1400" dirty="0">
                <a:solidFill>
                  <a:srgbClr val="00FFCC"/>
                </a:solidFill>
              </a:rPr>
              <a:t>                                </a:t>
            </a:r>
          </a:p>
        </p:txBody>
      </p:sp>
    </p:spTree>
    <p:extLst>
      <p:ext uri="{BB962C8B-B14F-4D97-AF65-F5344CB8AC3E}">
        <p14:creationId xmlns:p14="http://schemas.microsoft.com/office/powerpoint/2010/main" xmlns="" val="3962881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ys2_c_col"/>
          <p:cNvPicPr>
            <a:picLocks noRot="1"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44" y="2571744"/>
            <a:ext cx="4000496" cy="33367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r="6345"/>
          <a:stretch>
            <a:fillRect/>
          </a:stretch>
        </p:blipFill>
        <p:spPr bwMode="auto">
          <a:xfrm>
            <a:off x="4247966" y="2571744"/>
            <a:ext cx="4715557" cy="3356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auto">
          <a:xfrm>
            <a:off x="683568" y="743942"/>
            <a:ext cx="7920880" cy="8309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spAutoFit/>
            <a:scene3d>
              <a:camera prst="orthographicFront"/>
              <a:lightRig rig="threePt" dir="t"/>
            </a:scene3d>
            <a:sp3d extrusionH="57150">
              <a:bevelT w="38100" h="38100"/>
            </a:sp3d>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400" b="1" dirty="0" smtClean="0">
                <a:solidFill>
                  <a:srgbClr val="00FFCC"/>
                </a:solidFill>
                <a:effectLst>
                  <a:outerShdw blurRad="38100" dist="38100" dir="2700000" algn="tl">
                    <a:srgbClr val="000000">
                      <a:alpha val="43137"/>
                    </a:srgbClr>
                  </a:outerShdw>
                </a:effectLst>
                <a:latin typeface="+mn-lt"/>
              </a:rPr>
              <a:t>Depth-resolved R-lines spectra </a:t>
            </a:r>
            <a:r>
              <a:rPr lang="en-US" sz="2400" b="1" dirty="0">
                <a:solidFill>
                  <a:srgbClr val="00FFCC"/>
                </a:solidFill>
                <a:effectLst>
                  <a:outerShdw blurRad="38100" dist="38100" dir="2700000" algn="tl">
                    <a:srgbClr val="000000">
                      <a:alpha val="43137"/>
                    </a:srgbClr>
                  </a:outerShdw>
                </a:effectLst>
                <a:latin typeface="+mn-lt"/>
              </a:rPr>
              <a:t>on Al</a:t>
            </a:r>
            <a:r>
              <a:rPr lang="en-US" sz="2400" b="1" baseline="-25000" dirty="0">
                <a:solidFill>
                  <a:srgbClr val="00FFCC"/>
                </a:solidFill>
                <a:effectLst>
                  <a:outerShdw blurRad="38100" dist="38100" dir="2700000" algn="tl">
                    <a:srgbClr val="000000">
                      <a:alpha val="43137"/>
                    </a:srgbClr>
                  </a:outerShdw>
                </a:effectLst>
                <a:latin typeface="+mn-lt"/>
              </a:rPr>
              <a:t>2</a:t>
            </a:r>
            <a:r>
              <a:rPr lang="en-US" sz="2400" b="1" dirty="0">
                <a:solidFill>
                  <a:srgbClr val="00FFCC"/>
                </a:solidFill>
                <a:effectLst>
                  <a:outerShdw blurRad="38100" dist="38100" dir="2700000" algn="tl">
                    <a:srgbClr val="000000">
                      <a:alpha val="43137"/>
                    </a:srgbClr>
                  </a:outerShdw>
                </a:effectLst>
                <a:latin typeface="+mn-lt"/>
              </a:rPr>
              <a:t>O</a:t>
            </a:r>
            <a:r>
              <a:rPr lang="en-US" sz="2400" b="1" baseline="-25000" dirty="0">
                <a:solidFill>
                  <a:srgbClr val="00FFCC"/>
                </a:solidFill>
                <a:effectLst>
                  <a:outerShdw blurRad="38100" dist="38100" dir="2700000" algn="tl">
                    <a:srgbClr val="000000">
                      <a:alpha val="43137"/>
                    </a:srgbClr>
                  </a:outerShdw>
                </a:effectLst>
                <a:latin typeface="+mn-lt"/>
              </a:rPr>
              <a:t>3</a:t>
            </a:r>
            <a:r>
              <a:rPr lang="en-US" sz="2400" b="1" dirty="0">
                <a:solidFill>
                  <a:srgbClr val="00FFCC"/>
                </a:solidFill>
                <a:effectLst>
                  <a:outerShdw blurRad="38100" dist="38100" dir="2700000" algn="tl">
                    <a:srgbClr val="000000">
                      <a:alpha val="43137"/>
                    </a:srgbClr>
                  </a:outerShdw>
                </a:effectLst>
                <a:latin typeface="+mn-lt"/>
              </a:rPr>
              <a:t>Cr</a:t>
            </a:r>
            <a:r>
              <a:rPr lang="ru-RU" sz="2400" b="1" dirty="0" smtClean="0">
                <a:solidFill>
                  <a:srgbClr val="00FFCC"/>
                </a:solidFill>
                <a:effectLst>
                  <a:outerShdw blurRad="38100" dist="38100" dir="2700000" algn="tl">
                    <a:srgbClr val="000000">
                      <a:alpha val="43137"/>
                    </a:srgbClr>
                  </a:outerShdw>
                </a:effectLst>
                <a:latin typeface="+mn-lt"/>
              </a:rPr>
              <a:t> </a:t>
            </a:r>
            <a:r>
              <a:rPr lang="en-US" sz="2400" b="1" dirty="0" smtClean="0">
                <a:solidFill>
                  <a:srgbClr val="00FFCC"/>
                </a:solidFill>
                <a:effectLst>
                  <a:outerShdw blurRad="38100" dist="38100" dir="2700000" algn="tl">
                    <a:srgbClr val="000000">
                      <a:alpha val="43137"/>
                    </a:srgbClr>
                  </a:outerShdw>
                </a:effectLst>
                <a:latin typeface="+mn-lt"/>
              </a:rPr>
              <a:t> irradiated by </a:t>
            </a:r>
            <a:r>
              <a:rPr lang="en-US" sz="2400" b="1" dirty="0">
                <a:solidFill>
                  <a:srgbClr val="00FFCC"/>
                </a:solidFill>
                <a:effectLst>
                  <a:outerShdw blurRad="38100" dist="38100" dir="2700000" algn="tl">
                    <a:srgbClr val="000000">
                      <a:alpha val="43137"/>
                    </a:srgbClr>
                  </a:outerShdw>
                </a:effectLst>
                <a:latin typeface="+mn-lt"/>
              </a:rPr>
              <a:t>25</a:t>
            </a:r>
            <a:r>
              <a:rPr lang="ru-RU" sz="2400" b="1" dirty="0">
                <a:solidFill>
                  <a:srgbClr val="00FFCC"/>
                </a:solidFill>
                <a:effectLst>
                  <a:outerShdw blurRad="38100" dist="38100" dir="2700000" algn="tl">
                    <a:srgbClr val="000000">
                      <a:alpha val="43137"/>
                    </a:srgbClr>
                  </a:outerShdw>
                </a:effectLst>
                <a:latin typeface="+mn-lt"/>
              </a:rPr>
              <a:t>0 </a:t>
            </a:r>
            <a:r>
              <a:rPr lang="ru-RU" sz="2400" b="1" dirty="0" err="1">
                <a:solidFill>
                  <a:srgbClr val="00FFCC"/>
                </a:solidFill>
                <a:effectLst>
                  <a:outerShdw blurRad="38100" dist="38100" dir="2700000" algn="tl">
                    <a:srgbClr val="000000">
                      <a:alpha val="43137"/>
                    </a:srgbClr>
                  </a:outerShdw>
                </a:effectLst>
                <a:latin typeface="+mn-lt"/>
              </a:rPr>
              <a:t>MeV</a:t>
            </a:r>
            <a:r>
              <a:rPr lang="ru-RU" sz="2400" b="1" dirty="0">
                <a:solidFill>
                  <a:srgbClr val="00FFCC"/>
                </a:solidFill>
                <a:effectLst>
                  <a:outerShdw blurRad="38100" dist="38100" dir="2700000" algn="tl">
                    <a:srgbClr val="000000">
                      <a:alpha val="43137"/>
                    </a:srgbClr>
                  </a:outerShdw>
                </a:effectLst>
                <a:latin typeface="+mn-lt"/>
              </a:rPr>
              <a:t> </a:t>
            </a:r>
            <a:r>
              <a:rPr lang="en-US" sz="2400" b="1" dirty="0">
                <a:solidFill>
                  <a:srgbClr val="00FFCC"/>
                </a:solidFill>
                <a:effectLst>
                  <a:outerShdw blurRad="38100" dist="38100" dir="2700000" algn="tl">
                    <a:srgbClr val="000000">
                      <a:alpha val="43137"/>
                    </a:srgbClr>
                  </a:outerShdw>
                </a:effectLst>
                <a:latin typeface="+mn-lt"/>
              </a:rPr>
              <a:t>Kr ions.</a:t>
            </a:r>
            <a:r>
              <a:rPr lang="ru-RU" sz="2400" b="1" dirty="0">
                <a:solidFill>
                  <a:srgbClr val="00FFCC"/>
                </a:solidFill>
                <a:effectLst>
                  <a:outerShdw blurRad="38100" dist="38100" dir="2700000" algn="tl">
                    <a:srgbClr val="000000">
                      <a:alpha val="43137"/>
                    </a:srgbClr>
                  </a:outerShdw>
                </a:effectLst>
                <a:latin typeface="+mn-lt"/>
              </a:rPr>
              <a:t> </a:t>
            </a:r>
            <a:r>
              <a:rPr lang="en-US" sz="2400" b="1" dirty="0" smtClean="0">
                <a:solidFill>
                  <a:srgbClr val="00FFCC"/>
                </a:solidFill>
                <a:effectLst>
                  <a:outerShdw blurRad="38100" dist="38100" dir="2700000" algn="tl">
                    <a:srgbClr val="000000">
                      <a:alpha val="43137"/>
                    </a:srgbClr>
                  </a:outerShdw>
                </a:effectLst>
                <a:latin typeface="+mn-lt"/>
              </a:rPr>
              <a:t>Ion </a:t>
            </a:r>
            <a:r>
              <a:rPr lang="en-US" sz="2400" b="1" dirty="0">
                <a:solidFill>
                  <a:srgbClr val="00FFCC"/>
                </a:solidFill>
                <a:effectLst>
                  <a:outerShdw blurRad="38100" dist="38100" dir="2700000" algn="tl">
                    <a:srgbClr val="000000">
                      <a:alpha val="43137"/>
                    </a:srgbClr>
                  </a:outerShdw>
                </a:effectLst>
                <a:latin typeface="+mn-lt"/>
              </a:rPr>
              <a:t>flux </a:t>
            </a:r>
            <a:r>
              <a:rPr lang="ru-RU" sz="2400" b="1" dirty="0">
                <a:solidFill>
                  <a:srgbClr val="00FFCC"/>
                </a:solidFill>
                <a:effectLst>
                  <a:outerShdw blurRad="38100" dist="38100" dir="2700000" algn="tl">
                    <a:srgbClr val="000000">
                      <a:alpha val="43137"/>
                    </a:srgbClr>
                  </a:outerShdw>
                </a:effectLst>
                <a:latin typeface="Symbol" pitchFamily="65" charset="2"/>
              </a:rPr>
              <a:t></a:t>
            </a:r>
            <a:r>
              <a:rPr lang="ru-RU" sz="2400" b="1" dirty="0">
                <a:solidFill>
                  <a:srgbClr val="00FFCC"/>
                </a:solidFill>
                <a:effectLst>
                  <a:outerShdw blurRad="38100" dist="38100" dir="2700000" algn="tl">
                    <a:srgbClr val="000000">
                      <a:alpha val="43137"/>
                    </a:srgbClr>
                  </a:outerShdw>
                </a:effectLst>
              </a:rPr>
              <a:t>=1×10</a:t>
            </a:r>
            <a:r>
              <a:rPr lang="ru-RU" sz="2400" b="1" baseline="30000" dirty="0">
                <a:solidFill>
                  <a:srgbClr val="00FFCC"/>
                </a:solidFill>
                <a:effectLst>
                  <a:outerShdw blurRad="38100" dist="38100" dir="2700000" algn="tl">
                    <a:srgbClr val="000000">
                      <a:alpha val="43137"/>
                    </a:srgbClr>
                  </a:outerShdw>
                </a:effectLst>
              </a:rPr>
              <a:t>1</a:t>
            </a:r>
            <a:r>
              <a:rPr lang="en-US" sz="2400" b="1" baseline="30000" dirty="0">
                <a:solidFill>
                  <a:srgbClr val="00FFCC"/>
                </a:solidFill>
                <a:effectLst>
                  <a:outerShdw blurRad="38100" dist="38100" dir="2700000" algn="tl">
                    <a:srgbClr val="000000">
                      <a:alpha val="43137"/>
                    </a:srgbClr>
                  </a:outerShdw>
                </a:effectLst>
              </a:rPr>
              <a:t>4</a:t>
            </a:r>
            <a:r>
              <a:rPr lang="ru-RU" sz="2400" b="1" dirty="0" smtClean="0">
                <a:solidFill>
                  <a:srgbClr val="00FFCC"/>
                </a:solidFill>
                <a:effectLst>
                  <a:outerShdw blurRad="38100" dist="38100" dir="2700000" algn="tl">
                    <a:srgbClr val="000000">
                      <a:alpha val="43137"/>
                    </a:srgbClr>
                  </a:outerShdw>
                </a:effectLst>
              </a:rPr>
              <a:t> </a:t>
            </a:r>
            <a:r>
              <a:rPr lang="ru-RU" sz="2400" b="1" dirty="0">
                <a:solidFill>
                  <a:srgbClr val="00FFCC"/>
                </a:solidFill>
                <a:effectLst>
                  <a:outerShdw blurRad="38100" dist="38100" dir="2700000" algn="tl">
                    <a:srgbClr val="000000">
                      <a:alpha val="43137"/>
                    </a:srgbClr>
                  </a:outerShdw>
                </a:effectLst>
                <a:latin typeface="+mn-lt"/>
              </a:rPr>
              <a:t>cm</a:t>
            </a:r>
            <a:r>
              <a:rPr lang="ru-RU" sz="2400" b="1" baseline="30000" dirty="0">
                <a:solidFill>
                  <a:srgbClr val="00FFCC"/>
                </a:solidFill>
                <a:effectLst>
                  <a:outerShdw blurRad="38100" dist="38100" dir="2700000" algn="tl">
                    <a:srgbClr val="000000">
                      <a:alpha val="43137"/>
                    </a:srgbClr>
                  </a:outerShdw>
                </a:effectLst>
                <a:latin typeface="+mn-lt"/>
              </a:rPr>
              <a:t>-</a:t>
            </a:r>
            <a:r>
              <a:rPr lang="ru-RU" sz="2400" b="1" baseline="30000" dirty="0">
                <a:solidFill>
                  <a:srgbClr val="00FFCC"/>
                </a:solidFill>
                <a:effectLst>
                  <a:outerShdw blurRad="38100" dist="38100" dir="2700000" algn="tl">
                    <a:srgbClr val="000000">
                      <a:alpha val="43137"/>
                    </a:srgbClr>
                  </a:outerShdw>
                </a:effectLst>
              </a:rPr>
              <a:t>2 </a:t>
            </a:r>
            <a:endParaRPr lang="ru-RU" sz="2400" b="1" dirty="0">
              <a:solidFill>
                <a:srgbClr val="00FFCC"/>
              </a:solidFill>
              <a:effectLst>
                <a:outerShdw blurRad="38100" dist="38100" dir="2700000" algn="tl">
                  <a:srgbClr val="000000">
                    <a:alpha val="43137"/>
                  </a:srgbClr>
                </a:outerShdw>
              </a:effectLst>
            </a:endParaRPr>
          </a:p>
        </p:txBody>
      </p:sp>
      <p:sp>
        <p:nvSpPr>
          <p:cNvPr id="7" name="Rectangle 5"/>
          <p:cNvSpPr>
            <a:spLocks noChangeArrowheads="1"/>
          </p:cNvSpPr>
          <p:nvPr/>
        </p:nvSpPr>
        <p:spPr bwMode="auto">
          <a:xfrm>
            <a:off x="2786050" y="6143644"/>
            <a:ext cx="4465638"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ru-RU" b="1" dirty="0">
                <a:solidFill>
                  <a:srgbClr val="00FFCC"/>
                </a:solidFill>
              </a:rPr>
              <a:t>	</a:t>
            </a:r>
            <a:r>
              <a:rPr lang="ru-RU" b="1" dirty="0" err="1">
                <a:solidFill>
                  <a:srgbClr val="00FFCC"/>
                </a:solidFill>
                <a:latin typeface="+mn-lt"/>
              </a:rPr>
              <a:t>R</a:t>
            </a:r>
            <a:r>
              <a:rPr lang="ru-RU" b="1" baseline="-24000" dirty="0" err="1">
                <a:solidFill>
                  <a:srgbClr val="00FFCC"/>
                </a:solidFill>
              </a:rPr>
              <a:t>p</a:t>
            </a:r>
            <a:r>
              <a:rPr lang="ru-RU" b="1" dirty="0">
                <a:solidFill>
                  <a:srgbClr val="00FFCC"/>
                </a:solidFill>
              </a:rPr>
              <a:t>=12.2 </a:t>
            </a:r>
            <a:r>
              <a:rPr lang="ru-RU" b="1" dirty="0">
                <a:solidFill>
                  <a:srgbClr val="00FFCC"/>
                </a:solidFill>
                <a:latin typeface="Symbol" pitchFamily="65" charset="2"/>
              </a:rPr>
              <a:t></a:t>
            </a:r>
            <a:r>
              <a:rPr lang="ru-RU" b="1" dirty="0">
                <a:solidFill>
                  <a:srgbClr val="00FFCC"/>
                </a:solidFill>
              </a:rPr>
              <a:t>m       </a:t>
            </a:r>
            <a:r>
              <a:rPr lang="ru-RU" sz="1400" dirty="0">
                <a:solidFill>
                  <a:srgbClr val="00FFCC"/>
                </a:solidFill>
              </a:rPr>
              <a:t>                                </a:t>
            </a:r>
          </a:p>
        </p:txBody>
      </p:sp>
    </p:spTree>
    <p:extLst>
      <p:ext uri="{BB962C8B-B14F-4D97-AF65-F5344CB8AC3E}">
        <p14:creationId xmlns:p14="http://schemas.microsoft.com/office/powerpoint/2010/main" xmlns="" val="9327851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referRelativeResize="0">
            <a:picLocks noRot="1" noChangeArrowheads="1" noChangeShapeType="1"/>
          </p:cNvPicPr>
          <p:nvPr/>
        </p:nvPicPr>
        <p:blipFill>
          <a:blip r:embed="rId2" cstate="print">
            <a:clrChange>
              <a:clrFrom>
                <a:srgbClr val="F7FBF7"/>
              </a:clrFrom>
              <a:clrTo>
                <a:srgbClr val="F7FBF7">
                  <a:alpha val="0"/>
                </a:srgbClr>
              </a:clrTo>
            </a:clrChange>
            <a:extLst>
              <a:ext uri="{28A0092B-C50C-407E-A947-70E740481C1C}">
                <a14:useLocalDpi xmlns:a14="http://schemas.microsoft.com/office/drawing/2010/main" xmlns="" val="0"/>
              </a:ext>
            </a:extLst>
          </a:blip>
          <a:srcRect/>
          <a:stretch>
            <a:fillRect/>
          </a:stretch>
        </p:blipFill>
        <p:spPr bwMode="auto">
          <a:xfrm>
            <a:off x="218149" y="1196752"/>
            <a:ext cx="8746339" cy="5094288"/>
          </a:xfrm>
          <a:prstGeom prst="rect">
            <a:avLst/>
          </a:prstGeom>
          <a:solidFill>
            <a:schemeClr val="bg1">
              <a:alpha val="50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Rectangle 48"/>
          <p:cNvSpPr>
            <a:spLocks noChangeArrowheads="1"/>
          </p:cNvSpPr>
          <p:nvPr/>
        </p:nvSpPr>
        <p:spPr bwMode="auto">
          <a:xfrm>
            <a:off x="928662" y="416277"/>
            <a:ext cx="78918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p>
            <a:r>
              <a:rPr lang="en-GB" altLang="zh-CN" sz="2400" b="1" dirty="0">
                <a:solidFill>
                  <a:srgbClr val="00FFCC"/>
                </a:solidFill>
                <a:effectLst>
                  <a:outerShdw blurRad="38100" dist="38100" dir="2700000" algn="tl">
                    <a:srgbClr val="000000">
                      <a:alpha val="43137"/>
                    </a:srgbClr>
                  </a:outerShdw>
                </a:effectLst>
              </a:rPr>
              <a:t>Residual stress depth </a:t>
            </a:r>
            <a:r>
              <a:rPr lang="en-GB" altLang="zh-CN" sz="2400" b="1" dirty="0" smtClean="0">
                <a:solidFill>
                  <a:srgbClr val="00FFCC"/>
                </a:solidFill>
                <a:effectLst>
                  <a:outerShdw blurRad="38100" dist="38100" dir="2700000" algn="tl">
                    <a:srgbClr val="000000">
                      <a:alpha val="43137"/>
                    </a:srgbClr>
                  </a:outerShdw>
                </a:effectLst>
              </a:rPr>
              <a:t>profiles calculated from R-lines shift</a:t>
            </a:r>
            <a:endParaRPr lang="ru-RU" sz="2400" b="1" dirty="0">
              <a:solidFill>
                <a:srgbClr val="00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2082782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0038" y="214313"/>
            <a:ext cx="8520112" cy="1385887"/>
          </a:xfrm>
        </p:spPr>
        <p:txBody>
          <a:bodyPr rtlCol="0">
            <a:normAutofit/>
            <a:scene3d>
              <a:camera prst="orthographicFront"/>
              <a:lightRig rig="threePt" dir="t"/>
            </a:scene3d>
            <a:sp3d extrusionH="57150">
              <a:bevelT w="38100" h="38100"/>
            </a:sp3d>
          </a:bodyPr>
          <a:lstStyle/>
          <a:p>
            <a:pPr eaLnBrk="1" fontAlgn="auto" hangingPunct="1">
              <a:spcAft>
                <a:spcPts val="0"/>
              </a:spcAft>
              <a:defRPr/>
            </a:pPr>
            <a:r>
              <a:rPr lang="en-US" sz="2400" b="1" dirty="0" smtClean="0">
                <a:solidFill>
                  <a:srgbClr val="00FFCC"/>
                </a:solidFill>
                <a:effectLst>
                  <a:outerShdw blurRad="38100" dist="38100" dir="2700000" algn="tl">
                    <a:srgbClr val="000000">
                      <a:alpha val="43137"/>
                    </a:srgbClr>
                  </a:outerShdw>
                </a:effectLst>
                <a:latin typeface="Bookman Old Style" pitchFamily="18" charset="0"/>
              </a:rPr>
              <a:t>Tests of nonlinear laser microscope (CARS) in Minsk before being sent to the JINR, December 2009</a:t>
            </a:r>
            <a:endParaRPr lang="ru-RU" sz="2400" b="1" dirty="0" smtClean="0">
              <a:solidFill>
                <a:srgbClr val="00FFCC"/>
              </a:solidFill>
              <a:effectLst>
                <a:outerShdw blurRad="38100" dist="38100" dir="2700000" algn="tl">
                  <a:srgbClr val="000000">
                    <a:alpha val="43137"/>
                  </a:srgbClr>
                </a:outerShdw>
              </a:effectLst>
              <a:latin typeface="Bookman Old Style" pitchFamily="18" charset="0"/>
            </a:endParaRPr>
          </a:p>
        </p:txBody>
      </p:sp>
      <p:pic>
        <p:nvPicPr>
          <p:cNvPr id="94211" name="Picture 4"/>
          <p:cNvPicPr>
            <a:picLocks noChangeAspect="1" noChangeArrowheads="1"/>
          </p:cNvPicPr>
          <p:nvPr/>
        </p:nvPicPr>
        <p:blipFill>
          <a:blip r:embed="rId3" cstate="print"/>
          <a:srcRect b="22372"/>
          <a:stretch>
            <a:fillRect/>
          </a:stretch>
        </p:blipFill>
        <p:spPr bwMode="auto">
          <a:xfrm>
            <a:off x="838200" y="1905000"/>
            <a:ext cx="7467600" cy="43449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IA paca"/>
          <p:cNvPicPr>
            <a:picLocks noChangeAspect="1" noChangeArrowheads="1"/>
          </p:cNvPicPr>
          <p:nvPr/>
        </p:nvPicPr>
        <p:blipFill>
          <a:blip r:embed="rId3" cstate="print"/>
          <a:srcRect/>
          <a:stretch>
            <a:fillRect/>
          </a:stretch>
        </p:blipFill>
        <p:spPr bwMode="auto">
          <a:xfrm>
            <a:off x="609600" y="1676400"/>
            <a:ext cx="2811463" cy="4464050"/>
          </a:xfrm>
          <a:prstGeom prst="rect">
            <a:avLst/>
          </a:prstGeom>
          <a:noFill/>
          <a:ln w="9525">
            <a:noFill/>
            <a:miter lim="800000"/>
            <a:headEnd/>
            <a:tailEnd/>
          </a:ln>
        </p:spPr>
      </p:pic>
      <p:pic>
        <p:nvPicPr>
          <p:cNvPr id="95235" name="Picture 3" descr="10"/>
          <p:cNvPicPr>
            <a:picLocks noChangeAspect="1" noChangeArrowheads="1"/>
          </p:cNvPicPr>
          <p:nvPr/>
        </p:nvPicPr>
        <p:blipFill>
          <a:blip r:embed="rId4" cstate="print"/>
          <a:srcRect/>
          <a:stretch>
            <a:fillRect/>
          </a:stretch>
        </p:blipFill>
        <p:spPr bwMode="auto">
          <a:xfrm>
            <a:off x="3962400" y="1524000"/>
            <a:ext cx="4905375" cy="4464050"/>
          </a:xfrm>
          <a:prstGeom prst="rect">
            <a:avLst/>
          </a:prstGeom>
          <a:noFill/>
          <a:ln w="9525">
            <a:noFill/>
            <a:miter lim="800000"/>
            <a:headEnd/>
            <a:tailEnd/>
          </a:ln>
        </p:spPr>
      </p:pic>
      <p:sp>
        <p:nvSpPr>
          <p:cNvPr id="95236" name="Rectangle 4"/>
          <p:cNvSpPr>
            <a:spLocks noChangeArrowheads="1"/>
          </p:cNvSpPr>
          <p:nvPr/>
        </p:nvSpPr>
        <p:spPr bwMode="auto">
          <a:xfrm>
            <a:off x="4457700" y="215900"/>
            <a:ext cx="227013" cy="274638"/>
          </a:xfrm>
          <a:prstGeom prst="rect">
            <a:avLst/>
          </a:prstGeom>
          <a:noFill/>
          <a:ln w="9525">
            <a:noFill/>
            <a:miter lim="800000"/>
            <a:headEnd/>
            <a:tailEnd/>
          </a:ln>
        </p:spPr>
        <p:txBody>
          <a:bodyPr wrap="none" anchor="ctr">
            <a:spAutoFit/>
          </a:bodyPr>
          <a:lstStyle/>
          <a:p>
            <a:pPr algn="ctr"/>
            <a:r>
              <a:rPr lang="ru-RU" sz="1200">
                <a:latin typeface="Calibri" pitchFamily="34" charset="0"/>
                <a:cs typeface="Times New Roman" pitchFamily="18" charset="0"/>
              </a:rPr>
              <a:t> </a:t>
            </a:r>
            <a:endParaRPr lang="ru-RU">
              <a:latin typeface="Calibri" pitchFamily="34" charset="0"/>
            </a:endParaRPr>
          </a:p>
        </p:txBody>
      </p:sp>
      <p:sp>
        <p:nvSpPr>
          <p:cNvPr id="95237" name="Rectangle 5"/>
          <p:cNvSpPr>
            <a:spLocks noChangeArrowheads="1"/>
          </p:cNvSpPr>
          <p:nvPr/>
        </p:nvSpPr>
        <p:spPr bwMode="auto">
          <a:xfrm>
            <a:off x="4394200" y="3500438"/>
            <a:ext cx="355600" cy="274637"/>
          </a:xfrm>
          <a:prstGeom prst="rect">
            <a:avLst/>
          </a:prstGeom>
          <a:noFill/>
          <a:ln w="9525">
            <a:noFill/>
            <a:miter lim="800000"/>
            <a:headEnd/>
            <a:tailEnd/>
          </a:ln>
        </p:spPr>
        <p:txBody>
          <a:bodyPr wrap="none" anchor="ctr">
            <a:spAutoFit/>
          </a:bodyPr>
          <a:lstStyle/>
          <a:p>
            <a:pPr algn="ctr"/>
            <a:r>
              <a:rPr lang="ru-RU" sz="1200">
                <a:latin typeface="Calibri" pitchFamily="34" charset="0"/>
                <a:cs typeface="Times New Roman" pitchFamily="18" charset="0"/>
              </a:rPr>
              <a:t>    </a:t>
            </a:r>
            <a:endParaRPr lang="ru-RU">
              <a:latin typeface="Calibri" pitchFamily="34" charset="0"/>
            </a:endParaRPr>
          </a:p>
        </p:txBody>
      </p:sp>
      <p:sp>
        <p:nvSpPr>
          <p:cNvPr id="95238" name="Rectangle 6"/>
          <p:cNvSpPr>
            <a:spLocks noChangeArrowheads="1"/>
          </p:cNvSpPr>
          <p:nvPr/>
        </p:nvSpPr>
        <p:spPr bwMode="auto">
          <a:xfrm>
            <a:off x="0" y="664210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81927" name="Rectangle 7"/>
          <p:cNvSpPr>
            <a:spLocks noChangeArrowheads="1"/>
          </p:cNvSpPr>
          <p:nvPr/>
        </p:nvSpPr>
        <p:spPr bwMode="auto">
          <a:xfrm>
            <a:off x="500063" y="214313"/>
            <a:ext cx="8215312" cy="1077912"/>
          </a:xfrm>
          <a:prstGeom prst="rect">
            <a:avLst/>
          </a:prstGeom>
          <a:noFill/>
          <a:ln w="9525">
            <a:noFill/>
            <a:miter lim="800000"/>
            <a:headEnd/>
            <a:tailEnd/>
          </a:ln>
        </p:spPr>
        <p:txBody>
          <a:bodyPr anchor="ctr">
            <a:spAutoFit/>
          </a:bodyPr>
          <a:lstStyle/>
          <a:p>
            <a:pPr algn="ctr" fontAlgn="auto">
              <a:spcBef>
                <a:spcPts val="0"/>
              </a:spcBef>
              <a:spcAft>
                <a:spcPts val="0"/>
              </a:spcAft>
              <a:defRPr/>
            </a:pPr>
            <a:r>
              <a:rPr lang="en-US" sz="1600" b="1" dirty="0">
                <a:solidFill>
                  <a:srgbClr val="00FFCC"/>
                </a:solidFill>
                <a:effectLst>
                  <a:outerShdw blurRad="38100" dist="38100" dir="2700000" algn="tl">
                    <a:srgbClr val="000000">
                      <a:alpha val="43137"/>
                    </a:srgbClr>
                  </a:outerShdw>
                </a:effectLst>
                <a:latin typeface="Bookman Old Style" pitchFamily="18" charset="0"/>
              </a:rPr>
              <a:t>Selective imaging MIA-</a:t>
            </a:r>
            <a:r>
              <a:rPr lang="en-US" sz="1600" b="1" dirty="0" err="1">
                <a:solidFill>
                  <a:srgbClr val="00FFCC"/>
                </a:solidFill>
                <a:effectLst>
                  <a:outerShdw blurRad="38100" dist="38100" dir="2700000" algn="tl">
                    <a:srgbClr val="000000">
                      <a:alpha val="43137"/>
                    </a:srgbClr>
                  </a:outerShdw>
                </a:effectLst>
                <a:latin typeface="Bookman Old Style" pitchFamily="18" charset="0"/>
              </a:rPr>
              <a:t>PaCa</a:t>
            </a:r>
            <a:r>
              <a:rPr lang="en-US" sz="1600" b="1" dirty="0">
                <a:solidFill>
                  <a:srgbClr val="00FFCC"/>
                </a:solidFill>
                <a:effectLst>
                  <a:outerShdw blurRad="38100" dist="38100" dir="2700000" algn="tl">
                    <a:srgbClr val="000000">
                      <a:alpha val="43137"/>
                    </a:srgbClr>
                  </a:outerShdw>
                </a:effectLst>
                <a:latin typeface="Bookman Old Style" pitchFamily="18" charset="0"/>
              </a:rPr>
              <a:t> pancreatitis human cancer cell to the resonance 2845 cm</a:t>
            </a:r>
            <a:r>
              <a:rPr lang="en-US" sz="1600" b="1" baseline="30000" dirty="0">
                <a:solidFill>
                  <a:srgbClr val="00FFCC"/>
                </a:solidFill>
                <a:effectLst>
                  <a:outerShdw blurRad="38100" dist="38100" dir="2700000" algn="tl">
                    <a:srgbClr val="000000">
                      <a:alpha val="43137"/>
                    </a:srgbClr>
                  </a:outerShdw>
                </a:effectLst>
                <a:latin typeface="Bookman Old Style" pitchFamily="18" charset="0"/>
              </a:rPr>
              <a:t>-1</a:t>
            </a:r>
            <a:r>
              <a:rPr lang="en-US" sz="1600" b="1" dirty="0">
                <a:solidFill>
                  <a:srgbClr val="00FFCC"/>
                </a:solidFill>
                <a:effectLst>
                  <a:outerShdw blurRad="38100" dist="38100" dir="2700000" algn="tl">
                    <a:srgbClr val="000000">
                      <a:alpha val="43137"/>
                    </a:srgbClr>
                  </a:outerShdw>
                </a:effectLst>
                <a:latin typeface="Bookman Old Style" pitchFamily="18" charset="0"/>
              </a:rPr>
              <a:t> C-H connection (C-H aliphatic stretch). </a:t>
            </a:r>
          </a:p>
          <a:p>
            <a:pPr algn="ctr" fontAlgn="auto">
              <a:spcBef>
                <a:spcPts val="0"/>
              </a:spcBef>
              <a:spcAft>
                <a:spcPts val="0"/>
              </a:spcAft>
              <a:defRPr/>
            </a:pPr>
            <a:r>
              <a:rPr lang="en-US" sz="1600" b="1" dirty="0">
                <a:solidFill>
                  <a:srgbClr val="00FFCC"/>
                </a:solidFill>
                <a:effectLst>
                  <a:outerShdw blurRad="38100" dist="38100" dir="2700000" algn="tl">
                    <a:srgbClr val="000000">
                      <a:alpha val="43137"/>
                    </a:srgbClr>
                  </a:outerShdw>
                </a:effectLst>
                <a:latin typeface="Bookman Old Style" pitchFamily="18" charset="0"/>
              </a:rPr>
              <a:t>Selective visualization of lipids.</a:t>
            </a:r>
            <a:br>
              <a:rPr lang="en-US" sz="1600" b="1" dirty="0">
                <a:solidFill>
                  <a:srgbClr val="00FFCC"/>
                </a:solidFill>
                <a:effectLst>
                  <a:outerShdw blurRad="38100" dist="38100" dir="2700000" algn="tl">
                    <a:srgbClr val="000000">
                      <a:alpha val="43137"/>
                    </a:srgbClr>
                  </a:outerShdw>
                </a:effectLst>
                <a:latin typeface="Bookman Old Style" pitchFamily="18" charset="0"/>
              </a:rPr>
            </a:br>
            <a:r>
              <a:rPr lang="en-US" sz="1600" b="1" dirty="0">
                <a:solidFill>
                  <a:srgbClr val="00FFCC"/>
                </a:solidFill>
                <a:effectLst>
                  <a:outerShdw blurRad="38100" dist="38100" dir="2700000" algn="tl">
                    <a:srgbClr val="000000">
                      <a:alpha val="43137"/>
                    </a:srgbClr>
                  </a:outerShdw>
                </a:effectLst>
                <a:latin typeface="Bookman Old Style" pitchFamily="18" charset="0"/>
              </a:rPr>
              <a:t>The right image corresponds to the 3D image of the cell.</a:t>
            </a:r>
            <a:endParaRPr lang="ru-RU" sz="1600" b="1" dirty="0">
              <a:solidFill>
                <a:srgbClr val="00FFCC"/>
              </a:solidFill>
              <a:effectLst>
                <a:outerShdw blurRad="38100" dist="38100" dir="2700000" algn="tl">
                  <a:srgbClr val="000000">
                    <a:alpha val="43137"/>
                  </a:srgbClr>
                </a:outerShdw>
              </a:effectLst>
              <a:latin typeface="Bookman Old Style" pitchFamily="18" charset="0"/>
            </a:endParaRPr>
          </a:p>
        </p:txBody>
      </p:sp>
      <p:grpSp>
        <p:nvGrpSpPr>
          <p:cNvPr id="2" name="Group 14"/>
          <p:cNvGrpSpPr>
            <a:grpSpLocks/>
          </p:cNvGrpSpPr>
          <p:nvPr/>
        </p:nvGrpSpPr>
        <p:grpSpPr bwMode="auto">
          <a:xfrm>
            <a:off x="533400" y="2643188"/>
            <a:ext cx="8058150" cy="1776412"/>
            <a:chOff x="533400" y="2643182"/>
            <a:chExt cx="8058124" cy="1776418"/>
          </a:xfrm>
        </p:grpSpPr>
        <p:grpSp>
          <p:nvGrpSpPr>
            <p:cNvPr id="3" name="Группа 18"/>
            <p:cNvGrpSpPr>
              <a:grpSpLocks/>
            </p:cNvGrpSpPr>
            <p:nvPr/>
          </p:nvGrpSpPr>
          <p:grpSpPr bwMode="auto">
            <a:xfrm>
              <a:off x="928662" y="2643182"/>
              <a:ext cx="7662862" cy="1752600"/>
              <a:chOff x="694527" y="4904927"/>
              <a:chExt cx="8072220" cy="1785950"/>
            </a:xfrm>
          </p:grpSpPr>
          <p:sp>
            <p:nvSpPr>
              <p:cNvPr id="14" name="Прямоугольник 13"/>
              <p:cNvSpPr/>
              <p:nvPr/>
            </p:nvSpPr>
            <p:spPr>
              <a:xfrm>
                <a:off x="694553" y="4904927"/>
                <a:ext cx="8072194" cy="1785956"/>
              </a:xfrm>
              <a:prstGeom prst="rect">
                <a:avLst/>
              </a:prstGeom>
              <a:solidFill>
                <a:schemeClr val="bg1">
                  <a:lumMod val="8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5246" name="TextBox 17"/>
              <p:cNvSpPr txBox="1">
                <a:spLocks noChangeArrowheads="1"/>
              </p:cNvSpPr>
              <p:nvPr/>
            </p:nvSpPr>
            <p:spPr bwMode="auto">
              <a:xfrm>
                <a:off x="995544" y="5268914"/>
                <a:ext cx="7667522" cy="1034990"/>
              </a:xfrm>
              <a:prstGeom prst="rect">
                <a:avLst/>
              </a:prstGeom>
              <a:noFill/>
              <a:ln w="9525">
                <a:noFill/>
                <a:miter lim="800000"/>
                <a:headEnd/>
                <a:tailEnd/>
              </a:ln>
            </p:spPr>
            <p:txBody>
              <a:bodyPr>
                <a:spAutoFit/>
              </a:bodyPr>
              <a:lstStyle/>
              <a:p>
                <a:r>
                  <a:rPr lang="en-US" sz="2000"/>
                  <a:t>JINR and the University of Buffalo are working together on the development of early diagnosis of cancer using CARS microscopy.</a:t>
                </a:r>
                <a:endParaRPr lang="en-US" sz="2000">
                  <a:latin typeface="Calibri" pitchFamily="34" charset="0"/>
                </a:endParaRPr>
              </a:p>
            </p:txBody>
          </p:sp>
        </p:grpSp>
        <p:sp>
          <p:nvSpPr>
            <p:cNvPr id="13" name="Прямоугольник 12"/>
            <p:cNvSpPr/>
            <p:nvPr/>
          </p:nvSpPr>
          <p:spPr bwMode="auto">
            <a:xfrm>
              <a:off x="533400" y="2667000"/>
              <a:ext cx="345412" cy="1752600"/>
            </a:xfrm>
            <a:prstGeom prst="rect">
              <a:avLst/>
            </a:prstGeom>
            <a:solidFill>
              <a:srgbClr val="CC99FF">
                <a:alpha val="84000"/>
              </a:srgbClr>
            </a:solidFill>
            <a:ln>
              <a:solidFill>
                <a:srgbClr val="A3050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DSC01774.JPG"/>
          <p:cNvPicPr>
            <a:picLocks noChangeAspect="1"/>
          </p:cNvPicPr>
          <p:nvPr/>
        </p:nvPicPr>
        <p:blipFill>
          <a:blip r:embed="rId2" cstate="print"/>
          <a:srcRect/>
          <a:stretch>
            <a:fillRect/>
          </a:stretch>
        </p:blipFill>
        <p:spPr bwMode="auto">
          <a:xfrm>
            <a:off x="1785938" y="1714500"/>
            <a:ext cx="6048375" cy="4535488"/>
          </a:xfrm>
          <a:prstGeom prst="rect">
            <a:avLst/>
          </a:prstGeom>
          <a:noFill/>
          <a:ln w="9525">
            <a:noFill/>
            <a:miter lim="800000"/>
            <a:headEnd/>
            <a:tailEnd/>
          </a:ln>
        </p:spPr>
      </p:pic>
      <p:sp>
        <p:nvSpPr>
          <p:cNvPr id="4" name="Rectangle 3"/>
          <p:cNvSpPr/>
          <p:nvPr/>
        </p:nvSpPr>
        <p:spPr>
          <a:xfrm>
            <a:off x="1285875" y="142875"/>
            <a:ext cx="6778625" cy="707886"/>
          </a:xfrm>
          <a:prstGeom prst="rect">
            <a:avLst/>
          </a:prstGeom>
        </p:spPr>
        <p:txBody>
          <a:bodyPr>
            <a:spAutoFit/>
          </a:bodyPr>
          <a:lstStyle/>
          <a:p>
            <a:pPr algn="ctr" fontAlgn="auto">
              <a:spcAft>
                <a:spcPts val="0"/>
              </a:spcAft>
              <a:defRPr/>
            </a:pPr>
            <a:r>
              <a:rPr lang="en-US" sz="2000" dirty="0">
                <a:solidFill>
                  <a:srgbClr val="00FFCC"/>
                </a:solidFill>
                <a:effectLst>
                  <a:outerShdw blurRad="38100" dist="38100" dir="2700000" algn="tl">
                    <a:srgbClr val="000000">
                      <a:alpha val="43137"/>
                    </a:srgbClr>
                  </a:outerShdw>
                </a:effectLst>
                <a:latin typeface="Bookman Old Style" pitchFamily="18" charset="0"/>
                <a:ea typeface="+mj-ea"/>
                <a:cs typeface="+mj-cs"/>
              </a:rPr>
              <a:t>Experiment: the ability to study cellular structures. </a:t>
            </a:r>
            <a:br>
              <a:rPr lang="en-US" sz="2000" dirty="0">
                <a:solidFill>
                  <a:srgbClr val="00FFCC"/>
                </a:solidFill>
                <a:effectLst>
                  <a:outerShdw blurRad="38100" dist="38100" dir="2700000" algn="tl">
                    <a:srgbClr val="000000">
                      <a:alpha val="43137"/>
                    </a:srgbClr>
                  </a:outerShdw>
                </a:effectLst>
                <a:latin typeface="Bookman Old Style" pitchFamily="18" charset="0"/>
                <a:ea typeface="+mj-ea"/>
                <a:cs typeface="+mj-cs"/>
              </a:rPr>
            </a:br>
            <a:r>
              <a:rPr lang="en-US" sz="2000" dirty="0">
                <a:solidFill>
                  <a:srgbClr val="00FFCC"/>
                </a:solidFill>
                <a:effectLst>
                  <a:outerShdw blurRad="38100" dist="38100" dir="2700000" algn="tl">
                    <a:srgbClr val="000000">
                      <a:alpha val="43137"/>
                    </a:srgbClr>
                  </a:outerShdw>
                </a:effectLst>
                <a:latin typeface="Bookman Old Style" pitchFamily="18" charset="0"/>
                <a:ea typeface="+mj-ea"/>
                <a:cs typeface="+mj-cs"/>
              </a:rPr>
              <a:t>CARS microscope launched in </a:t>
            </a:r>
            <a:r>
              <a:rPr lang="en-US" sz="2000">
                <a:solidFill>
                  <a:srgbClr val="00FFCC"/>
                </a:solidFill>
                <a:effectLst>
                  <a:outerShdw blurRad="38100" dist="38100" dir="2700000" algn="tl">
                    <a:srgbClr val="000000">
                      <a:alpha val="43137"/>
                    </a:srgbClr>
                  </a:outerShdw>
                </a:effectLst>
                <a:latin typeface="Bookman Old Style" pitchFamily="18" charset="0"/>
                <a:ea typeface="+mj-ea"/>
                <a:cs typeface="+mj-cs"/>
              </a:rPr>
              <a:t>December </a:t>
            </a:r>
            <a:r>
              <a:rPr lang="en-US" sz="2000" smtClean="0">
                <a:solidFill>
                  <a:srgbClr val="00FFCC"/>
                </a:solidFill>
                <a:effectLst>
                  <a:outerShdw blurRad="38100" dist="38100" dir="2700000" algn="tl">
                    <a:srgbClr val="000000">
                      <a:alpha val="43137"/>
                    </a:srgbClr>
                  </a:outerShdw>
                </a:effectLst>
                <a:latin typeface="Bookman Old Style" pitchFamily="18" charset="0"/>
                <a:ea typeface="+mj-ea"/>
                <a:cs typeface="+mj-cs"/>
              </a:rPr>
              <a:t>2010</a:t>
            </a:r>
            <a:endParaRPr lang="ru-RU" sz="2000" dirty="0">
              <a:solidFill>
                <a:srgbClr val="00FFCC"/>
              </a:solidFill>
              <a:effectLst>
                <a:outerShdw blurRad="38100" dist="38100" dir="2700000" algn="tl">
                  <a:srgbClr val="000000">
                    <a:alpha val="43137"/>
                  </a:srgbClr>
                </a:outerShdw>
              </a:effectLst>
              <a:latin typeface="Bookman Old Style" pitchFamily="18" charset="0"/>
              <a:ea typeface="+mj-ea"/>
              <a:cs typeface="+mj-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85720" y="428604"/>
            <a:ext cx="3568578" cy="5929330"/>
          </a:xfrm>
          <a:prstGeom prst="rect">
            <a:avLst/>
          </a:prstGeom>
          <a:noFill/>
          <a:ln w="9525">
            <a:noFill/>
            <a:miter lim="800000"/>
            <a:headEnd/>
            <a:tailEnd/>
          </a:ln>
          <a:effectLst/>
        </p:spPr>
      </p:pic>
      <p:sp>
        <p:nvSpPr>
          <p:cNvPr id="5" name="Rectangle 4"/>
          <p:cNvSpPr/>
          <p:nvPr/>
        </p:nvSpPr>
        <p:spPr>
          <a:xfrm>
            <a:off x="4143372" y="1071546"/>
            <a:ext cx="5000628" cy="4893647"/>
          </a:xfrm>
          <a:prstGeom prst="rect">
            <a:avLst/>
          </a:prstGeom>
        </p:spPr>
        <p:txBody>
          <a:bodyPr wrap="square">
            <a:spAutoFit/>
          </a:bodyPr>
          <a:lstStyle/>
          <a:p>
            <a:r>
              <a:rPr lang="en-US" sz="1200" dirty="0" smtClean="0">
                <a:solidFill>
                  <a:srgbClr val="FFFF00"/>
                </a:solidFill>
              </a:rPr>
              <a:t>The distribution of proteins, lipids, DNA, and RNA in dividing and apoptotic </a:t>
            </a:r>
            <a:r>
              <a:rPr lang="en-US" sz="1200" dirty="0" err="1" smtClean="0">
                <a:solidFill>
                  <a:srgbClr val="FFFF00"/>
                </a:solidFill>
              </a:rPr>
              <a:t>HeLa</a:t>
            </a:r>
            <a:r>
              <a:rPr lang="en-US" sz="1200" dirty="0" smtClean="0">
                <a:solidFill>
                  <a:srgbClr val="FFFF00"/>
                </a:solidFill>
              </a:rPr>
              <a:t> cells visualized by multimodal CARS/TPEF imaging. During the imaging live cells were maintained at the physiological conditions. </a:t>
            </a:r>
            <a:endParaRPr lang="ru-RU" sz="1200" dirty="0" smtClean="0">
              <a:solidFill>
                <a:srgbClr val="FFFF00"/>
              </a:solidFill>
            </a:endParaRPr>
          </a:p>
          <a:p>
            <a:r>
              <a:rPr lang="en-US" sz="1200" dirty="0" smtClean="0">
                <a:solidFill>
                  <a:srgbClr val="FFFF00"/>
                </a:solidFill>
              </a:rPr>
              <a:t>Proteins and lipids were observed in the CARS mode at their characteristic vibrations of 2930 cm−1 and 2840 cm−1, respectively. Nucleic acids, stained by </a:t>
            </a:r>
            <a:r>
              <a:rPr lang="en-US" sz="1200" dirty="0" err="1" smtClean="0">
                <a:solidFill>
                  <a:srgbClr val="FFFF00"/>
                </a:solidFill>
              </a:rPr>
              <a:t>acridine</a:t>
            </a:r>
            <a:r>
              <a:rPr lang="en-US" sz="1200" dirty="0" smtClean="0">
                <a:solidFill>
                  <a:srgbClr val="FFFF00"/>
                </a:solidFill>
              </a:rPr>
              <a:t> orange, were acquired in the red (RNA) and green (DNA) fluorescence channels in TPEF mode. In the right panels, schematics of the macromolecular organization of cells are represented. The CARS signal from proteins is represented in the left panels. The panels in the middle represent merger signals of the proteins (red), RNA (green), DNA (blue), and lipids (gray). The white-outlined areas in the protein channel are enlarged below. (A) </a:t>
            </a:r>
            <a:r>
              <a:rPr lang="en-US" sz="1200" dirty="0" err="1" smtClean="0">
                <a:solidFill>
                  <a:srgbClr val="FFFF00"/>
                </a:solidFill>
              </a:rPr>
              <a:t>Nontreated</a:t>
            </a:r>
            <a:r>
              <a:rPr lang="en-US" sz="1200" dirty="0" smtClean="0">
                <a:solidFill>
                  <a:srgbClr val="FFFF00"/>
                </a:solidFill>
              </a:rPr>
              <a:t> cells. The signal from proteins is accumulated in the nucleolus (Inset, arrowhead) and the nuclear lamina (arrows). In the </a:t>
            </a:r>
            <a:endParaRPr lang="ru-RU" sz="1200" dirty="0" smtClean="0">
              <a:solidFill>
                <a:srgbClr val="FFFF00"/>
              </a:solidFill>
            </a:endParaRPr>
          </a:p>
          <a:p>
            <a:r>
              <a:rPr lang="en-US" sz="1200" dirty="0" smtClean="0">
                <a:solidFill>
                  <a:srgbClr val="FFFF00"/>
                </a:solidFill>
              </a:rPr>
              <a:t>rest of the nuclear volume, the intensity of the protein signal is nearly </a:t>
            </a:r>
            <a:r>
              <a:rPr lang="en-US" sz="1200" dirty="0" err="1" smtClean="0">
                <a:solidFill>
                  <a:srgbClr val="FFFF00"/>
                </a:solidFill>
              </a:rPr>
              <a:t>uni</a:t>
            </a:r>
            <a:r>
              <a:rPr lang="en-US" sz="1200" dirty="0" smtClean="0">
                <a:solidFill>
                  <a:srgbClr val="FFFF00"/>
                </a:solidFill>
              </a:rPr>
              <a:t>-</a:t>
            </a:r>
            <a:endParaRPr lang="ru-RU" sz="1200" dirty="0" smtClean="0">
              <a:solidFill>
                <a:srgbClr val="FFFF00"/>
              </a:solidFill>
            </a:endParaRPr>
          </a:p>
          <a:p>
            <a:r>
              <a:rPr lang="en-US" sz="1200" dirty="0" smtClean="0">
                <a:solidFill>
                  <a:srgbClr val="FFFF00"/>
                </a:solidFill>
              </a:rPr>
              <a:t>form. (B–F) Representative cells at the subsequent stages of the apoptotic </a:t>
            </a:r>
            <a:endParaRPr lang="ru-RU" sz="1200" dirty="0" smtClean="0">
              <a:solidFill>
                <a:srgbClr val="FFFF00"/>
              </a:solidFill>
            </a:endParaRPr>
          </a:p>
          <a:p>
            <a:r>
              <a:rPr lang="en-US" sz="1200" dirty="0" smtClean="0">
                <a:solidFill>
                  <a:srgbClr val="FFFF00"/>
                </a:solidFill>
              </a:rPr>
              <a:t>development. (B) 30 minutes following the initiation of apoptosis, the </a:t>
            </a:r>
            <a:endParaRPr lang="ru-RU" sz="1200" dirty="0" smtClean="0">
              <a:solidFill>
                <a:srgbClr val="FFFF00"/>
              </a:solidFill>
            </a:endParaRPr>
          </a:p>
          <a:p>
            <a:r>
              <a:rPr lang="en-US" sz="1200" dirty="0" smtClean="0">
                <a:solidFill>
                  <a:srgbClr val="FFFF00"/>
                </a:solidFill>
              </a:rPr>
              <a:t>distribution of proteins is altered in the nucleolus (Inset, arrowheads) and </a:t>
            </a:r>
            <a:endParaRPr lang="ru-RU" sz="1200" dirty="0" smtClean="0">
              <a:solidFill>
                <a:srgbClr val="FFFF00"/>
              </a:solidFill>
            </a:endParaRPr>
          </a:p>
          <a:p>
            <a:r>
              <a:rPr lang="en-US" sz="1200" dirty="0" smtClean="0">
                <a:solidFill>
                  <a:srgbClr val="FFFF00"/>
                </a:solidFill>
              </a:rPr>
              <a:t>the novel structure, apoptotic nuclear protein granules (ANPG), emerged </a:t>
            </a:r>
            <a:endParaRPr lang="ru-RU" sz="1200" dirty="0" smtClean="0">
              <a:solidFill>
                <a:srgbClr val="FFFF00"/>
              </a:solidFill>
            </a:endParaRPr>
          </a:p>
          <a:p>
            <a:r>
              <a:rPr lang="en-US" sz="1200" dirty="0" smtClean="0">
                <a:solidFill>
                  <a:srgbClr val="FFFF00"/>
                </a:solidFill>
              </a:rPr>
              <a:t>in the </a:t>
            </a:r>
            <a:r>
              <a:rPr lang="en-US" sz="1200" dirty="0" err="1" smtClean="0">
                <a:solidFill>
                  <a:srgbClr val="FFFF00"/>
                </a:solidFill>
              </a:rPr>
              <a:t>nucleoplasm</a:t>
            </a:r>
            <a:r>
              <a:rPr lang="en-US" sz="1200" dirty="0" smtClean="0">
                <a:solidFill>
                  <a:srgbClr val="FFFF00"/>
                </a:solidFill>
              </a:rPr>
              <a:t>. In the cytoplasm, cytoskeleton fibers begin to lose their </a:t>
            </a:r>
            <a:endParaRPr lang="ru-RU" sz="1200" dirty="0" smtClean="0">
              <a:solidFill>
                <a:srgbClr val="FFFF00"/>
              </a:solidFill>
            </a:endParaRPr>
          </a:p>
          <a:p>
            <a:r>
              <a:rPr lang="en-US" sz="1200" dirty="0" smtClean="0">
                <a:solidFill>
                  <a:srgbClr val="FFFF00"/>
                </a:solidFill>
              </a:rPr>
              <a:t>structural polarization. (C) The pattern of proteins becomes increasingly </a:t>
            </a:r>
            <a:r>
              <a:rPr lang="en-US" sz="1200" dirty="0" err="1" smtClean="0">
                <a:solidFill>
                  <a:srgbClr val="FFFF00"/>
                </a:solidFill>
              </a:rPr>
              <a:t>ir</a:t>
            </a:r>
            <a:r>
              <a:rPr lang="en-US" sz="1200" dirty="0" smtClean="0">
                <a:solidFill>
                  <a:srgbClr val="FFFF00"/>
                </a:solidFill>
              </a:rPr>
              <a:t>-</a:t>
            </a:r>
            <a:endParaRPr lang="ru-RU" sz="1200" dirty="0" smtClean="0">
              <a:solidFill>
                <a:srgbClr val="FFFF00"/>
              </a:solidFill>
            </a:endParaRPr>
          </a:p>
          <a:p>
            <a:r>
              <a:rPr lang="en-US" sz="1200" dirty="0" smtClean="0">
                <a:solidFill>
                  <a:srgbClr val="FFFF00"/>
                </a:solidFill>
              </a:rPr>
              <a:t>regular, and ANPG become prominent (Inset, arrowheads). (D) The </a:t>
            </a:r>
            <a:r>
              <a:rPr lang="en-US" sz="1200" dirty="0" err="1" smtClean="0">
                <a:solidFill>
                  <a:srgbClr val="FFFF00"/>
                </a:solidFill>
              </a:rPr>
              <a:t>nucleolar</a:t>
            </a:r>
            <a:r>
              <a:rPr lang="en-US" sz="1200" dirty="0" smtClean="0">
                <a:solidFill>
                  <a:srgbClr val="FFFF00"/>
                </a:solidFill>
              </a:rPr>
              <a:t> </a:t>
            </a:r>
            <a:endParaRPr lang="ru-RU" sz="1200" dirty="0" smtClean="0">
              <a:solidFill>
                <a:srgbClr val="FFFF00"/>
              </a:solidFill>
            </a:endParaRPr>
          </a:p>
          <a:p>
            <a:r>
              <a:rPr lang="en-US" sz="1200" dirty="0" smtClean="0">
                <a:solidFill>
                  <a:srgbClr val="FFFF00"/>
                </a:solidFill>
              </a:rPr>
              <a:t>proteins are forming a complex meshwork (Inset). The apoptotic membrane </a:t>
            </a:r>
            <a:endParaRPr lang="ru-RU" sz="1200" dirty="0" smtClean="0">
              <a:solidFill>
                <a:srgbClr val="FFFF00"/>
              </a:solidFill>
            </a:endParaRPr>
          </a:p>
          <a:p>
            <a:r>
              <a:rPr lang="en-US" sz="1200" dirty="0" smtClean="0">
                <a:solidFill>
                  <a:srgbClr val="FFFF00"/>
                </a:solidFill>
              </a:rPr>
              <a:t>blebs are seen (D and E merged panels, arrows), ANPG disintegrate. (E and F) </a:t>
            </a:r>
            <a:endParaRPr lang="ru-RU" sz="1200" dirty="0" smtClean="0">
              <a:solidFill>
                <a:srgbClr val="FFFF00"/>
              </a:solidFill>
            </a:endParaRPr>
          </a:p>
          <a:p>
            <a:r>
              <a:rPr lang="en-US" sz="1200" dirty="0" smtClean="0">
                <a:solidFill>
                  <a:srgbClr val="FFFF00"/>
                </a:solidFill>
              </a:rPr>
              <a:t>Proteins abandon the nucleolus and demonstrate a highly irregular distribution in the </a:t>
            </a:r>
            <a:r>
              <a:rPr lang="en-US" sz="1200" dirty="0" err="1" smtClean="0">
                <a:solidFill>
                  <a:srgbClr val="FFFF00"/>
                </a:solidFill>
              </a:rPr>
              <a:t>nucleoplasm</a:t>
            </a:r>
            <a:r>
              <a:rPr lang="en-US" sz="1200" dirty="0" smtClean="0">
                <a:solidFill>
                  <a:srgbClr val="FFFF00"/>
                </a:solidFill>
              </a:rPr>
              <a:t>; the genomic DNA is condensing to chromatin bodies  and partially segregates from the proteins.</a:t>
            </a:r>
            <a:endParaRPr lang="ru-RU" sz="1200" dirty="0">
              <a:solidFill>
                <a:srgbClr val="FFFF00"/>
              </a:solidFill>
            </a:endParaRPr>
          </a:p>
        </p:txBody>
      </p:sp>
      <p:sp>
        <p:nvSpPr>
          <p:cNvPr id="6" name="Rectangle 5"/>
          <p:cNvSpPr/>
          <p:nvPr/>
        </p:nvSpPr>
        <p:spPr>
          <a:xfrm>
            <a:off x="3929058" y="142852"/>
            <a:ext cx="4887380" cy="830997"/>
          </a:xfrm>
          <a:prstGeom prst="rect">
            <a:avLst/>
          </a:prstGeom>
        </p:spPr>
        <p:txBody>
          <a:bodyPr wrap="square">
            <a:spAutoFit/>
            <a:scene3d>
              <a:camera prst="orthographicFront"/>
              <a:lightRig rig="threePt" dir="t"/>
            </a:scene3d>
            <a:sp3d extrusionH="57150">
              <a:bevelT w="38100" h="38100"/>
            </a:sp3d>
          </a:bodyPr>
          <a:lstStyle/>
          <a:p>
            <a:r>
              <a:rPr lang="en-US" sz="2400" b="1" dirty="0" smtClean="0">
                <a:ln w="18415" cmpd="sng">
                  <a:solidFill>
                    <a:srgbClr val="FFFFFF"/>
                  </a:solidFill>
                  <a:prstDash val="solid"/>
                </a:ln>
                <a:solidFill>
                  <a:srgbClr val="00FFCC"/>
                </a:solidFill>
                <a:effectLst>
                  <a:reflection blurRad="6350" stA="55000" endA="300" endPos="45500" dir="5400000" sy="-100000" algn="bl" rotWithShape="0"/>
                </a:effectLst>
              </a:rPr>
              <a:t>Study of apoptosis in cells with CARS microscope</a:t>
            </a:r>
            <a:endParaRPr lang="ru-RU" sz="2400" b="1" dirty="0">
              <a:ln w="18415" cmpd="sng">
                <a:solidFill>
                  <a:srgbClr val="FFFFFF"/>
                </a:solidFill>
                <a:prstDash val="solid"/>
              </a:ln>
              <a:solidFill>
                <a:srgbClr val="00FFCC"/>
              </a:solidFill>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4143372" y="3286124"/>
          <a:ext cx="3960812" cy="3062288"/>
        </p:xfrm>
        <a:graphic>
          <a:graphicData uri="http://schemas.openxmlformats.org/presentationml/2006/ole">
            <p:oleObj spid="_x0000_s64514" name="Graph" r:id="rId3" imgW="41258520" imgH="31897440" progId="">
              <p:embed/>
            </p:oleObj>
          </a:graphicData>
        </a:graphic>
      </p:graphicFrame>
      <p:graphicFrame>
        <p:nvGraphicFramePr>
          <p:cNvPr id="55299" name="Object 3"/>
          <p:cNvGraphicFramePr>
            <a:graphicFrameLocks noChangeAspect="1"/>
          </p:cNvGraphicFramePr>
          <p:nvPr/>
        </p:nvGraphicFramePr>
        <p:xfrm>
          <a:off x="214282" y="3286124"/>
          <a:ext cx="3832691" cy="3071814"/>
        </p:xfrm>
        <a:graphic>
          <a:graphicData uri="http://schemas.openxmlformats.org/presentationml/2006/ole">
            <p:oleObj spid="_x0000_s64515" name="Graph" r:id="rId4" imgW="38082960" imgH="30512880" progId="">
              <p:embed/>
            </p:oleObj>
          </a:graphicData>
        </a:graphic>
      </p:graphicFrame>
      <p:pic>
        <p:nvPicPr>
          <p:cNvPr id="55300" name="Picture 4" descr="anvil"/>
          <p:cNvPicPr>
            <a:picLocks noChangeAspect="1" noChangeArrowheads="1"/>
          </p:cNvPicPr>
          <p:nvPr/>
        </p:nvPicPr>
        <p:blipFill>
          <a:blip r:embed="rId5" cstate="print"/>
          <a:srcRect/>
          <a:stretch>
            <a:fillRect/>
          </a:stretch>
        </p:blipFill>
        <p:spPr bwMode="auto">
          <a:xfrm>
            <a:off x="1357290" y="214290"/>
            <a:ext cx="2290763" cy="3357563"/>
          </a:xfrm>
          <a:prstGeom prst="rect">
            <a:avLst/>
          </a:prstGeom>
          <a:blipFill dpi="0" rotWithShape="1">
            <a:blip r:embed="rId6" cstate="print">
              <a:alphaModFix amt="48000"/>
            </a:blip>
            <a:srcRect/>
            <a:tile tx="0" ty="0" sx="100000" sy="100000" flip="none" algn="tl"/>
          </a:blipFill>
          <a:ln w="9525">
            <a:solidFill>
              <a:srgbClr val="FFFF00"/>
            </a:solidFill>
            <a:miter lim="800000"/>
            <a:headEnd/>
            <a:tailEnd/>
          </a:ln>
          <a:effectLst/>
        </p:spPr>
      </p:pic>
      <p:pic>
        <p:nvPicPr>
          <p:cNvPr id="5" name="Picture 4" descr="camfoto"/>
          <p:cNvPicPr>
            <a:picLocks noChangeAspect="1" noChangeArrowheads="1"/>
          </p:cNvPicPr>
          <p:nvPr/>
        </p:nvPicPr>
        <p:blipFill>
          <a:blip r:embed="rId7" cstate="print"/>
          <a:srcRect/>
          <a:stretch>
            <a:fillRect/>
          </a:stretch>
        </p:blipFill>
        <p:spPr bwMode="auto">
          <a:xfrm>
            <a:off x="7143768" y="214290"/>
            <a:ext cx="1706565" cy="4381771"/>
          </a:xfrm>
          <a:prstGeom prst="rect">
            <a:avLst/>
          </a:prstGeom>
          <a:noFill/>
          <a:ln w="25400">
            <a:solidFill>
              <a:srgbClr val="FFFF00"/>
            </a:solidFill>
            <a:miter lim="800000"/>
            <a:headEnd/>
            <a:tailEnd/>
          </a:ln>
          <a:effectLst>
            <a:outerShdw algn="ctr" rotWithShape="0">
              <a:srgbClr val="333399"/>
            </a:outerShdw>
          </a:effectLst>
        </p:spPr>
      </p:pic>
    </p:spTree>
  </p:cSld>
  <p:clrMapOvr>
    <a:masterClrMapping/>
  </p:clrMapOvr>
  <p:transition>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normAutofit fontScale="90000"/>
            <a:scene3d>
              <a:camera prst="orthographicFront"/>
              <a:lightRig rig="threePt" dir="t"/>
            </a:scene3d>
            <a:sp3d extrusionH="57150">
              <a:bevelT w="38100" h="38100"/>
            </a:sp3d>
          </a:bodyPr>
          <a:lstStyle/>
          <a:p>
            <a:r>
              <a:rPr lang="en-US" b="1" dirty="0">
                <a:solidFill>
                  <a:srgbClr val="FFFF00"/>
                </a:solidFill>
              </a:rPr>
              <a:t>Multilayer Formation by Ion </a:t>
            </a:r>
            <a:r>
              <a:rPr lang="en-US" b="1" dirty="0" smtClean="0">
                <a:solidFill>
                  <a:srgbClr val="FFFF00"/>
                </a:solidFill>
              </a:rPr>
              <a:t>Doping</a:t>
            </a:r>
            <a:endParaRPr lang="ru-RU" dirty="0">
              <a:solidFill>
                <a:srgbClr val="FFFF00"/>
              </a:solidFill>
            </a:endParaRPr>
          </a:p>
        </p:txBody>
      </p:sp>
      <p:pic>
        <p:nvPicPr>
          <p:cNvPr id="5122" name="Picture 2"/>
          <p:cNvPicPr>
            <a:picLocks noChangeAspect="1" noChangeArrowheads="1"/>
          </p:cNvPicPr>
          <p:nvPr/>
        </p:nvPicPr>
        <p:blipFill>
          <a:blip r:embed="rId2" cstate="print"/>
          <a:srcRect/>
          <a:stretch>
            <a:fillRect/>
          </a:stretch>
        </p:blipFill>
        <p:spPr bwMode="auto">
          <a:xfrm>
            <a:off x="714349" y="1185863"/>
            <a:ext cx="7870162" cy="518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852" y="2285992"/>
            <a:ext cx="6286544" cy="769441"/>
          </a:xfrm>
          <a:prstGeom prst="rect">
            <a:avLst/>
          </a:prstGeom>
          <a:noFill/>
        </p:spPr>
        <p:txBody>
          <a:bodyPr wrap="square" rtlCol="0">
            <a:spAutoFit/>
            <a:scene3d>
              <a:camera prst="orthographicFront"/>
              <a:lightRig rig="threePt" dir="t"/>
            </a:scene3d>
            <a:sp3d extrusionH="57150">
              <a:bevelT w="38100" h="38100"/>
            </a:sp3d>
          </a:bodyPr>
          <a:lstStyle/>
          <a:p>
            <a:r>
              <a:rPr lang="en-US" sz="4400" b="1" dirty="0" smtClean="0">
                <a:ln w="12700">
                  <a:solidFill>
                    <a:schemeClr val="tx2">
                      <a:satMod val="155000"/>
                    </a:schemeClr>
                  </a:solidFill>
                  <a:prstDash val="solid"/>
                </a:ln>
                <a:solidFill>
                  <a:srgbClr val="00FFCC"/>
                </a:solidFill>
                <a:effectLst>
                  <a:outerShdw blurRad="41275" dist="20320" dir="1800000" algn="tl" rotWithShape="0">
                    <a:srgbClr val="000000">
                      <a:alpha val="40000"/>
                    </a:srgbClr>
                  </a:outerShdw>
                </a:effectLst>
              </a:rPr>
              <a:t>Thanks for your  attention</a:t>
            </a:r>
            <a:endParaRPr lang="ru-RU" sz="4400" b="1" dirty="0">
              <a:ln w="12700">
                <a:solidFill>
                  <a:schemeClr val="tx2">
                    <a:satMod val="155000"/>
                  </a:schemeClr>
                </a:solidFill>
                <a:prstDash val="solid"/>
              </a:ln>
              <a:solidFill>
                <a:srgbClr val="00FFCC"/>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285750" y="214313"/>
            <a:ext cx="8358188" cy="1000125"/>
          </a:xfrm>
        </p:spPr>
        <p:txBody>
          <a:bodyPr rtlCol="0">
            <a:noAutofit/>
            <a:scene3d>
              <a:camera prst="orthographicFront"/>
              <a:lightRig rig="threePt" dir="t"/>
            </a:scene3d>
            <a:sp3d extrusionH="57150">
              <a:bevelT w="38100" h="38100"/>
            </a:sp3d>
          </a:bodyPr>
          <a:lstStyle/>
          <a:p>
            <a:pPr eaLnBrk="1" fontAlgn="auto" hangingPunct="1">
              <a:spcAft>
                <a:spcPts val="0"/>
              </a:spcAft>
              <a:defRPr/>
            </a:pPr>
            <a:r>
              <a:rPr lang="en-US" sz="3600" b="1" dirty="0" smtClean="0">
                <a:ln w="12700">
                  <a:solidFill>
                    <a:schemeClr val="tx2">
                      <a:satMod val="155000"/>
                    </a:schemeClr>
                  </a:solidFill>
                  <a:prstDash val="solid"/>
                </a:ln>
                <a:solidFill>
                  <a:srgbClr val="00FFCC"/>
                </a:solidFill>
                <a:effectLst>
                  <a:outerShdw blurRad="41275" dist="20320" dir="1800000" algn="tl" rotWithShape="0">
                    <a:srgbClr val="000000">
                      <a:alpha val="40000"/>
                    </a:srgbClr>
                  </a:outerShdw>
                </a:effectLst>
                <a:latin typeface="Bookman Old Style" pitchFamily="18" charset="0"/>
              </a:rPr>
              <a:t>Output for innovative projects</a:t>
            </a:r>
            <a:endParaRPr lang="ru-RU" sz="3600" b="1" dirty="0" smtClean="0">
              <a:ln w="12700">
                <a:solidFill>
                  <a:schemeClr val="tx2">
                    <a:satMod val="155000"/>
                  </a:schemeClr>
                </a:solidFill>
                <a:prstDash val="solid"/>
              </a:ln>
              <a:solidFill>
                <a:srgbClr val="00FFCC"/>
              </a:solidFill>
              <a:effectLst>
                <a:outerShdw blurRad="41275" dist="20320" dir="1800000" algn="tl" rotWithShape="0">
                  <a:srgbClr val="000000">
                    <a:alpha val="40000"/>
                  </a:srgbClr>
                </a:outerShdw>
              </a:effectLst>
              <a:latin typeface="Bookman Old Style" pitchFamily="18" charset="0"/>
            </a:endParaRPr>
          </a:p>
        </p:txBody>
      </p:sp>
      <p:grpSp>
        <p:nvGrpSpPr>
          <p:cNvPr id="2" name="Группа 10"/>
          <p:cNvGrpSpPr>
            <a:grpSpLocks/>
          </p:cNvGrpSpPr>
          <p:nvPr/>
        </p:nvGrpSpPr>
        <p:grpSpPr bwMode="auto">
          <a:xfrm>
            <a:off x="142875" y="1571625"/>
            <a:ext cx="8534400" cy="2838450"/>
            <a:chOff x="609600" y="1920390"/>
            <a:chExt cx="8534400" cy="2838218"/>
          </a:xfrm>
        </p:grpSpPr>
        <p:grpSp>
          <p:nvGrpSpPr>
            <p:cNvPr id="3" name="Группа 10"/>
            <p:cNvGrpSpPr>
              <a:grpSpLocks/>
            </p:cNvGrpSpPr>
            <p:nvPr/>
          </p:nvGrpSpPr>
          <p:grpSpPr bwMode="auto">
            <a:xfrm>
              <a:off x="609600" y="1920390"/>
              <a:ext cx="8534400" cy="2838218"/>
              <a:chOff x="609600" y="2377476"/>
              <a:chExt cx="8534399" cy="2838048"/>
            </a:xfrm>
          </p:grpSpPr>
          <p:sp>
            <p:nvSpPr>
              <p:cNvPr id="27655" name="AutoShape 32"/>
              <p:cNvSpPr>
                <a:spLocks noChangeArrowheads="1"/>
              </p:cNvSpPr>
              <p:nvPr/>
            </p:nvSpPr>
            <p:spPr bwMode="auto">
              <a:xfrm>
                <a:off x="1219200" y="2819400"/>
                <a:ext cx="7058025" cy="20097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438" y="10800"/>
                    </a:moveTo>
                    <a:cubicBezTo>
                      <a:pt x="1438" y="15970"/>
                      <a:pt x="5630" y="20162"/>
                      <a:pt x="10800" y="20162"/>
                    </a:cubicBezTo>
                    <a:cubicBezTo>
                      <a:pt x="15970" y="20162"/>
                      <a:pt x="20162" y="15970"/>
                      <a:pt x="20162" y="10800"/>
                    </a:cubicBezTo>
                    <a:cubicBezTo>
                      <a:pt x="20162" y="5630"/>
                      <a:pt x="15970" y="1438"/>
                      <a:pt x="10800" y="1438"/>
                    </a:cubicBezTo>
                    <a:cubicBezTo>
                      <a:pt x="5630" y="1438"/>
                      <a:pt x="1438" y="5630"/>
                      <a:pt x="1438" y="10800"/>
                    </a:cubicBezTo>
                    <a:close/>
                  </a:path>
                </a:pathLst>
              </a:custGeom>
              <a:gradFill rotWithShape="1">
                <a:gsLst>
                  <a:gs pos="0">
                    <a:srgbClr val="DDDDDD"/>
                  </a:gs>
                  <a:gs pos="100000">
                    <a:srgbClr val="666666"/>
                  </a:gs>
                </a:gsLst>
                <a:lin ang="5400000" scaled="1"/>
              </a:gradFill>
              <a:ln w="9525">
                <a:noFill/>
                <a:round/>
                <a:headEnd/>
                <a:tailEnd/>
              </a:ln>
            </p:spPr>
            <p:txBody>
              <a:bodyPr wrap="none" anchor="ctr"/>
              <a:lstStyle/>
              <a:p>
                <a:endParaRPr lang="ru-RU">
                  <a:latin typeface="Calibri" pitchFamily="34" charset="0"/>
                </a:endParaRPr>
              </a:p>
            </p:txBody>
          </p:sp>
          <p:sp>
            <p:nvSpPr>
              <p:cNvPr id="8" name="Rectangle 10"/>
              <p:cNvSpPr>
                <a:spLocks noChangeArrowheads="1"/>
              </p:cNvSpPr>
              <p:nvPr/>
            </p:nvSpPr>
            <p:spPr bwMode="auto">
              <a:xfrm>
                <a:off x="3505200" y="4815531"/>
                <a:ext cx="2590800" cy="399993"/>
              </a:xfrm>
              <a:prstGeom prst="rect">
                <a:avLst/>
              </a:prstGeom>
              <a:noFill/>
              <a:ln w="12700" cap="sq">
                <a:noFill/>
                <a:miter lim="800000"/>
                <a:headEnd type="none" w="sm" len="sm"/>
                <a:tailEnd type="none" w="sm" len="sm"/>
              </a:ln>
              <a:effectLst>
                <a:prstShdw prst="shdw17" dist="17961" dir="2700000">
                  <a:schemeClr val="accent1">
                    <a:gamma/>
                    <a:shade val="60000"/>
                    <a:invGamma/>
                    <a:alpha val="50000"/>
                  </a:schemeClr>
                </a:prstShdw>
              </a:effectLst>
            </p:spPr>
            <p:txBody>
              <a:bodyPr anchor="ctr">
                <a:spAutoFit/>
              </a:bodyPr>
              <a:lstStyle/>
              <a:p>
                <a:pPr eaLnBrk="0" fontAlgn="auto" hangingPunct="0">
                  <a:spcBef>
                    <a:spcPts val="0"/>
                  </a:spcBef>
                  <a:spcAft>
                    <a:spcPts val="0"/>
                  </a:spcAft>
                  <a:buFontTx/>
                  <a:buBlip>
                    <a:blip r:embed="rId3"/>
                  </a:buBlip>
                  <a:defRPr/>
                </a:pPr>
                <a:r>
                  <a:rPr lang="ru-RU" b="1" dirty="0"/>
                  <a:t> </a:t>
                </a:r>
                <a:r>
                  <a:rPr lang="en-US" sz="2000" dirty="0"/>
                  <a:t>New knowledge</a:t>
                </a:r>
                <a:endParaRPr lang="ru-RU" sz="2000" dirty="0"/>
              </a:p>
            </p:txBody>
          </p:sp>
          <p:sp>
            <p:nvSpPr>
              <p:cNvPr id="6" name="Rectangle 6"/>
              <p:cNvSpPr>
                <a:spLocks noChangeArrowheads="1"/>
              </p:cNvSpPr>
              <p:nvPr/>
            </p:nvSpPr>
            <p:spPr bwMode="auto">
              <a:xfrm>
                <a:off x="6081712" y="3656820"/>
                <a:ext cx="3062287" cy="661894"/>
              </a:xfrm>
              <a:prstGeom prst="rect">
                <a:avLst/>
              </a:prstGeom>
              <a:noFill/>
              <a:ln w="12700" cap="sq">
                <a:noFill/>
                <a:miter lim="800000"/>
                <a:headEnd type="none" w="sm" len="sm"/>
                <a:tailEnd type="none" w="sm" len="sm"/>
              </a:ln>
              <a:effectLst>
                <a:prstShdw prst="shdw17" dist="17961" dir="2700000">
                  <a:schemeClr val="accent1">
                    <a:gamma/>
                    <a:shade val="60000"/>
                    <a:invGamma/>
                    <a:alpha val="50000"/>
                  </a:schemeClr>
                </a:prstShdw>
              </a:effectLst>
            </p:spPr>
            <p:txBody>
              <a:bodyPr anchor="ctr">
                <a:spAutoFit/>
              </a:bodyPr>
              <a:lstStyle/>
              <a:p>
                <a:pPr algn="r" eaLnBrk="0" fontAlgn="auto" hangingPunct="0">
                  <a:spcBef>
                    <a:spcPts val="0"/>
                  </a:spcBef>
                  <a:spcAft>
                    <a:spcPts val="0"/>
                  </a:spcAft>
                  <a:buFontTx/>
                  <a:buBlip>
                    <a:blip r:embed="rId3"/>
                  </a:buBlip>
                  <a:defRPr/>
                </a:pPr>
                <a:r>
                  <a:rPr lang="ru-RU" b="1" dirty="0"/>
                  <a:t> </a:t>
                </a:r>
                <a:r>
                  <a:rPr lang="en-US" b="1" dirty="0"/>
                  <a:t>Facilities</a:t>
                </a:r>
                <a:endParaRPr lang="ru-RU" b="1" dirty="0"/>
              </a:p>
              <a:p>
                <a:pPr algn="r">
                  <a:defRPr/>
                </a:pPr>
                <a:r>
                  <a:rPr lang="ru-RU" sz="1900" b="1" dirty="0"/>
                  <a:t>    </a:t>
                </a:r>
                <a:r>
                  <a:rPr lang="ru-RU" b="1" i="1" dirty="0">
                    <a:solidFill>
                      <a:srgbClr val="C00000"/>
                    </a:solidFill>
                  </a:rPr>
                  <a:t>(</a:t>
                </a:r>
                <a:r>
                  <a:rPr lang="en-US" i="1" dirty="0">
                    <a:solidFill>
                      <a:srgbClr val="C00000"/>
                    </a:solidFill>
                  </a:rPr>
                  <a:t>unique beams</a:t>
                </a:r>
                <a:r>
                  <a:rPr lang="ru-RU" b="1" i="1" dirty="0">
                    <a:solidFill>
                      <a:srgbClr val="C00000"/>
                    </a:solidFill>
                  </a:rPr>
                  <a:t>)</a:t>
                </a:r>
              </a:p>
            </p:txBody>
          </p:sp>
          <p:sp>
            <p:nvSpPr>
              <p:cNvPr id="7" name="Rectangle 8"/>
              <p:cNvSpPr>
                <a:spLocks noChangeArrowheads="1"/>
              </p:cNvSpPr>
              <p:nvPr/>
            </p:nvSpPr>
            <p:spPr bwMode="auto">
              <a:xfrm>
                <a:off x="4495800" y="2377476"/>
                <a:ext cx="3886200" cy="615863"/>
              </a:xfrm>
              <a:prstGeom prst="rect">
                <a:avLst/>
              </a:prstGeom>
              <a:noFill/>
              <a:ln w="12700" cap="sq">
                <a:noFill/>
                <a:miter lim="800000"/>
                <a:headEnd type="none" w="sm" len="sm"/>
                <a:tailEnd type="none" w="sm" len="sm"/>
              </a:ln>
              <a:effectLst>
                <a:prstShdw prst="shdw17" dist="17961" dir="2700000">
                  <a:schemeClr val="accent1">
                    <a:gamma/>
                    <a:shade val="60000"/>
                    <a:invGamma/>
                    <a:alpha val="50000"/>
                  </a:schemeClr>
                </a:prstShdw>
              </a:effectLst>
            </p:spPr>
            <p:txBody>
              <a:bodyPr anchor="ctr">
                <a:spAutoFit/>
              </a:bodyPr>
              <a:lstStyle/>
              <a:p>
                <a:pPr eaLnBrk="0" fontAlgn="auto" hangingPunct="0">
                  <a:spcBef>
                    <a:spcPts val="0"/>
                  </a:spcBef>
                  <a:spcAft>
                    <a:spcPts val="0"/>
                  </a:spcAft>
                  <a:buFontTx/>
                  <a:buBlip>
                    <a:blip r:embed="rId4"/>
                  </a:buBlip>
                  <a:defRPr/>
                </a:pPr>
                <a:r>
                  <a:rPr lang="ru-RU" b="1" dirty="0"/>
                  <a:t> </a:t>
                </a:r>
                <a:r>
                  <a:rPr lang="ru-RU" sz="1600" b="1" dirty="0"/>
                  <a:t>R&amp;D </a:t>
                </a:r>
                <a:r>
                  <a:rPr lang="en-US" sz="1600" b="1" dirty="0" err="1"/>
                  <a:t>programmes</a:t>
                </a:r>
                <a:endParaRPr lang="ru-RU" sz="1600" b="1" dirty="0"/>
              </a:p>
              <a:p>
                <a:pPr eaLnBrk="0" fontAlgn="auto" hangingPunct="0">
                  <a:spcBef>
                    <a:spcPts val="0"/>
                  </a:spcBef>
                  <a:spcAft>
                    <a:spcPts val="0"/>
                  </a:spcAft>
                  <a:defRPr/>
                </a:pPr>
                <a:r>
                  <a:rPr lang="ru-RU" sz="1600" b="1" i="1" dirty="0">
                    <a:solidFill>
                      <a:srgbClr val="004986"/>
                    </a:solidFill>
                  </a:rPr>
                  <a:t>    </a:t>
                </a:r>
                <a:r>
                  <a:rPr lang="ru-RU" sz="1600" b="1" i="1" dirty="0">
                    <a:solidFill>
                      <a:srgbClr val="C00000"/>
                    </a:solidFill>
                  </a:rPr>
                  <a:t>(</a:t>
                </a:r>
                <a:r>
                  <a:rPr lang="en-US" sz="1600" i="1" dirty="0">
                    <a:solidFill>
                      <a:srgbClr val="C00000"/>
                    </a:solidFill>
                  </a:rPr>
                  <a:t>the creation of new systems</a:t>
                </a:r>
                <a:r>
                  <a:rPr lang="ru-RU" sz="1600" b="1" i="1" dirty="0">
                    <a:solidFill>
                      <a:srgbClr val="C00000"/>
                    </a:solidFill>
                  </a:rPr>
                  <a:t>)</a:t>
                </a:r>
              </a:p>
            </p:txBody>
          </p:sp>
          <p:sp>
            <p:nvSpPr>
              <p:cNvPr id="5" name="Rectangle 4"/>
              <p:cNvSpPr>
                <a:spLocks noChangeArrowheads="1"/>
              </p:cNvSpPr>
              <p:nvPr/>
            </p:nvSpPr>
            <p:spPr bwMode="auto">
              <a:xfrm>
                <a:off x="609600" y="3161590"/>
                <a:ext cx="2878138" cy="615863"/>
              </a:xfrm>
              <a:prstGeom prst="rect">
                <a:avLst/>
              </a:prstGeom>
              <a:noFill/>
              <a:ln w="12700" cap="sq">
                <a:noFill/>
                <a:miter lim="800000"/>
                <a:headEnd type="none" w="sm" len="sm"/>
                <a:tailEnd type="none" w="sm" len="sm"/>
              </a:ln>
              <a:effectLst>
                <a:prstShdw prst="shdw17" dist="17961" dir="2700000">
                  <a:schemeClr val="accent1">
                    <a:gamma/>
                    <a:shade val="60000"/>
                    <a:invGamma/>
                    <a:alpha val="50000"/>
                  </a:schemeClr>
                </a:prstShdw>
              </a:effectLst>
            </p:spPr>
            <p:txBody>
              <a:bodyPr wrap="none" anchor="ctr">
                <a:spAutoFit/>
              </a:bodyPr>
              <a:lstStyle/>
              <a:p>
                <a:pPr eaLnBrk="0" fontAlgn="auto" hangingPunct="0">
                  <a:spcBef>
                    <a:spcPts val="0"/>
                  </a:spcBef>
                  <a:spcAft>
                    <a:spcPts val="0"/>
                  </a:spcAft>
                  <a:buFontTx/>
                  <a:buBlip>
                    <a:blip r:embed="rId4"/>
                  </a:buBlip>
                  <a:defRPr/>
                </a:pPr>
                <a:r>
                  <a:rPr lang="en-US" sz="1700" b="1" dirty="0"/>
                  <a:t> T</a:t>
                </a:r>
                <a:r>
                  <a:rPr lang="en-US" sz="1600" b="1" dirty="0"/>
                  <a:t>echnology development</a:t>
                </a:r>
                <a:endParaRPr lang="ru-RU" sz="1700" b="1" dirty="0"/>
              </a:p>
              <a:p>
                <a:pPr eaLnBrk="0" fontAlgn="auto" hangingPunct="0">
                  <a:spcBef>
                    <a:spcPts val="0"/>
                  </a:spcBef>
                  <a:spcAft>
                    <a:spcPts val="0"/>
                  </a:spcAft>
                  <a:defRPr/>
                </a:pPr>
                <a:r>
                  <a:rPr lang="ru-RU" sz="1700" b="1" i="1" dirty="0">
                    <a:solidFill>
                      <a:srgbClr val="C00000"/>
                    </a:solidFill>
                  </a:rPr>
                  <a:t>   </a:t>
                </a:r>
                <a:r>
                  <a:rPr lang="en-US" sz="1600" i="1" dirty="0">
                    <a:solidFill>
                      <a:srgbClr val="C00000"/>
                    </a:solidFill>
                  </a:rPr>
                  <a:t>(accelerator, detector)</a:t>
                </a:r>
                <a:endParaRPr lang="ru-RU" sz="1700" b="1" i="1" dirty="0">
                  <a:solidFill>
                    <a:srgbClr val="C00000"/>
                  </a:solidFill>
                </a:endParaRPr>
              </a:p>
            </p:txBody>
          </p:sp>
        </p:grpSp>
        <p:sp>
          <p:nvSpPr>
            <p:cNvPr id="27654" name="TextBox 9"/>
            <p:cNvSpPr txBox="1">
              <a:spLocks noChangeArrowheads="1"/>
            </p:cNvSpPr>
            <p:nvPr/>
          </p:nvSpPr>
          <p:spPr bwMode="auto">
            <a:xfrm>
              <a:off x="3657600" y="2895115"/>
              <a:ext cx="2362200" cy="646265"/>
            </a:xfrm>
            <a:prstGeom prst="rect">
              <a:avLst/>
            </a:prstGeom>
            <a:noFill/>
            <a:ln w="9525">
              <a:noFill/>
              <a:miter lim="800000"/>
              <a:headEnd/>
              <a:tailEnd/>
            </a:ln>
          </p:spPr>
          <p:txBody>
            <a:bodyPr>
              <a:spAutoFit/>
            </a:bodyPr>
            <a:lstStyle/>
            <a:p>
              <a:pPr algn="ctr"/>
              <a:r>
                <a:rPr lang="en-US" b="1">
                  <a:latin typeface="Calibri" pitchFamily="34" charset="0"/>
                </a:rPr>
                <a:t>Nuclotron</a:t>
              </a:r>
              <a:r>
                <a:rPr lang="ru-RU" b="1">
                  <a:latin typeface="Calibri" pitchFamily="34" charset="0"/>
                </a:rPr>
                <a:t>-</a:t>
              </a:r>
              <a:r>
                <a:rPr lang="ru-RU" b="1">
                  <a:solidFill>
                    <a:srgbClr val="CC00FF"/>
                  </a:solidFill>
                  <a:latin typeface="Calibri" pitchFamily="34" charset="0"/>
                </a:rPr>
                <a:t>М</a:t>
              </a:r>
            </a:p>
            <a:p>
              <a:pPr algn="ctr"/>
              <a:r>
                <a:rPr lang="en-US" b="1">
                  <a:solidFill>
                    <a:srgbClr val="CC00FF"/>
                  </a:solidFill>
                  <a:latin typeface="Calibri" pitchFamily="34" charset="0"/>
                </a:rPr>
                <a:t>NICA/MPD</a:t>
              </a:r>
              <a:endParaRPr lang="ru-RU" b="1">
                <a:solidFill>
                  <a:srgbClr val="CC00FF"/>
                </a:solidFill>
                <a:latin typeface="Calibri" pitchFamily="34" charset="0"/>
              </a:endParaRPr>
            </a:p>
          </p:txBody>
        </p:sp>
      </p:grpSp>
      <p:sp>
        <p:nvSpPr>
          <p:cNvPr id="27652" name="TextBox 11"/>
          <p:cNvSpPr txBox="1">
            <a:spLocks noChangeArrowheads="1"/>
          </p:cNvSpPr>
          <p:nvPr/>
        </p:nvSpPr>
        <p:spPr bwMode="auto">
          <a:xfrm>
            <a:off x="428625" y="5286375"/>
            <a:ext cx="8324850" cy="830263"/>
          </a:xfrm>
          <a:prstGeom prst="rect">
            <a:avLst/>
          </a:prstGeom>
          <a:noFill/>
          <a:ln w="9525">
            <a:noFill/>
            <a:miter lim="800000"/>
            <a:headEnd/>
            <a:tailEnd/>
          </a:ln>
        </p:spPr>
        <p:txBody>
          <a:bodyPr>
            <a:spAutoFit/>
          </a:bodyPr>
          <a:lstStyle/>
          <a:p>
            <a:pPr>
              <a:buClr>
                <a:srgbClr val="C00000"/>
              </a:buClr>
            </a:pPr>
            <a:r>
              <a:rPr lang="en-US" sz="1600"/>
              <a:t>New technologies should be</a:t>
            </a:r>
          </a:p>
          <a:p>
            <a:pPr>
              <a:buClr>
                <a:srgbClr val="C00000"/>
              </a:buClr>
              <a:buFont typeface="Wingdings" pitchFamily="2" charset="2"/>
              <a:buChar char="ü"/>
            </a:pPr>
            <a:r>
              <a:rPr lang="en-US" sz="1600"/>
              <a:t> competitive </a:t>
            </a:r>
          </a:p>
          <a:p>
            <a:pPr>
              <a:buClr>
                <a:srgbClr val="C00000"/>
              </a:buClr>
              <a:buFont typeface="Wingdings" pitchFamily="2" charset="2"/>
              <a:buChar char="ü"/>
            </a:pPr>
            <a:r>
              <a:rPr lang="en-US" sz="1600"/>
              <a:t>determined the conditions for access to the JINR Member States and industrial partners</a:t>
            </a:r>
            <a:endParaRPr lang="ru-RU" sz="16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ocuments and Settings\kovalenko\My Documents\1_ЛФВЭ\ЛВЭ_вид сверху_1.PNG"/>
          <p:cNvPicPr>
            <a:picLocks noChangeAspect="1" noChangeArrowheads="1"/>
          </p:cNvPicPr>
          <p:nvPr/>
        </p:nvPicPr>
        <p:blipFill>
          <a:blip r:embed="rId2" cstate="print"/>
          <a:srcRect/>
          <a:stretch>
            <a:fillRect/>
          </a:stretch>
        </p:blipFill>
        <p:spPr bwMode="auto">
          <a:xfrm>
            <a:off x="325134" y="500041"/>
            <a:ext cx="8604584" cy="5776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nica.jinr.ru/pict/img2.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7188" y="714375"/>
            <a:ext cx="8572500" cy="5643563"/>
          </a:xfrm>
          <a:prstGeom prst="rect">
            <a:avLst/>
          </a:prstGeom>
          <a:solidFill>
            <a:schemeClr val="bg1">
              <a:alpha val="80000"/>
            </a:schemeClr>
          </a:solid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Theme1_1</Template>
  <TotalTime>820</TotalTime>
  <Words>2556</Words>
  <Application>Microsoft Office PowerPoint</Application>
  <PresentationFormat>Экран (4:3)</PresentationFormat>
  <Paragraphs>323</Paragraphs>
  <Slides>60</Slides>
  <Notes>10</Notes>
  <HiddenSlides>0</HiddenSlides>
  <MMClips>0</MMClips>
  <ScaleCrop>false</ScaleCrop>
  <HeadingPairs>
    <vt:vector size="6" baseType="variant">
      <vt:variant>
        <vt:lpstr>Тема</vt:lpstr>
      </vt:variant>
      <vt:variant>
        <vt:i4>1</vt:i4>
      </vt:variant>
      <vt:variant>
        <vt:lpstr>Внедренные серверы OLE</vt:lpstr>
      </vt:variant>
      <vt:variant>
        <vt:i4>4</vt:i4>
      </vt:variant>
      <vt:variant>
        <vt:lpstr>Заголовки слайдов</vt:lpstr>
      </vt:variant>
      <vt:variant>
        <vt:i4>60</vt:i4>
      </vt:variant>
    </vt:vector>
  </HeadingPairs>
  <TitlesOfParts>
    <vt:vector size="65" baseType="lpstr">
      <vt:lpstr>Office Theme</vt:lpstr>
      <vt:lpstr>Document</vt:lpstr>
      <vt:lpstr>Microsoft Office PowerPoint 2007 Template</vt:lpstr>
      <vt:lpstr>Dokument</vt:lpstr>
      <vt:lpstr>Graph</vt:lpstr>
      <vt:lpstr>Area of applied technologies and scientific infrastructure at the accelerator complex NICA  S.Tyutyunnikov LHEP JINR</vt:lpstr>
      <vt:lpstr>Content :</vt:lpstr>
      <vt:lpstr>Слайд 3</vt:lpstr>
      <vt:lpstr>Слайд 4</vt:lpstr>
      <vt:lpstr>Intelligent Material Creation by Heavy Ions with GeV Energy (2)</vt:lpstr>
      <vt:lpstr>Multilayer Formation by Ion Doping</vt:lpstr>
      <vt:lpstr>Output for innovative projects</vt:lpstr>
      <vt:lpstr>Слайд 8</vt:lpstr>
      <vt:lpstr>Слайд 9</vt:lpstr>
      <vt:lpstr>Слайд 10</vt:lpstr>
      <vt:lpstr>The existing accelerator complex VBLHEP</vt:lpstr>
      <vt:lpstr>Слайд 12</vt:lpstr>
      <vt:lpstr>Development of the prototype units Complex of Carbon Radiotherapy</vt:lpstr>
      <vt:lpstr>The main directions of scientific-methodical and innovative work on the beams of relativistic nuclei</vt:lpstr>
      <vt:lpstr>Block diagram of the experimental setup of the prototype on a carbon nuclei beam of the Nuclotron-M</vt:lpstr>
      <vt:lpstr>Basic block diagram of a prototype installation on Nuclotron for radiobiological research</vt:lpstr>
      <vt:lpstr>Слайд 17</vt:lpstr>
      <vt:lpstr>Слайд 18</vt:lpstr>
      <vt:lpstr>Слайд 19</vt:lpstr>
      <vt:lpstr>Слайд 20</vt:lpstr>
      <vt:lpstr>Слайд 21</vt:lpstr>
      <vt:lpstr>Слайд 22</vt:lpstr>
      <vt:lpstr>Слайд 23</vt:lpstr>
      <vt:lpstr>Слайд 24</vt:lpstr>
      <vt:lpstr>Comparison of beam monitoring  Progress irradiation // Quinta 1 GeV and 4 GeV</vt:lpstr>
      <vt:lpstr>Слайд 26</vt:lpstr>
      <vt:lpstr>QUINTA assembly in the lead shield</vt:lpstr>
      <vt:lpstr>Слайд 28</vt:lpstr>
      <vt:lpstr>The spectrum of activity of the 152Eu isotope, measured by GeHP detector</vt:lpstr>
      <vt:lpstr>Data from gamma spectrometer, analysis and correction.</vt:lpstr>
      <vt:lpstr>Average neutron flux densities per deuteron for the three energy deuteron beams in QUINTA experiments.</vt:lpstr>
      <vt:lpstr>Radiation hardness of silicon detectors</vt:lpstr>
      <vt:lpstr>Слайд 33</vt:lpstr>
      <vt:lpstr>Слайд 34</vt:lpstr>
      <vt:lpstr>Device structures tracks of heavy ions, filled with nanoparticles </vt:lpstr>
      <vt:lpstr>Electrodeposition of nanoparticles</vt:lpstr>
      <vt:lpstr>The degree of filling with Ni nanoparticles  pores is controlled by the deposition time</vt:lpstr>
      <vt:lpstr>Giant magnetic resistance n-Si / SiO2 / Ni nanostructures</vt:lpstr>
      <vt:lpstr>Kurchatov synchrotron radiation source</vt:lpstr>
      <vt:lpstr>Kurchatov Center for Synchrotron Radiation</vt:lpstr>
      <vt:lpstr>Infrastructure to accommodate users</vt:lpstr>
      <vt:lpstr>The main directions of  structure investigations by using EXAFS - spectroscopy</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Tests of nonlinear laser microscope (CARS) in Minsk before being sent to the JINR, December 2009</vt:lpstr>
      <vt:lpstr>Слайд 56</vt:lpstr>
      <vt:lpstr>Слайд 57</vt:lpstr>
      <vt:lpstr>Слайд 58</vt:lpstr>
      <vt:lpstr>Слайд 59</vt:lpstr>
      <vt:lpstr>Слайд 60</vt:lpstr>
    </vt:vector>
  </TitlesOfParts>
  <Company>JINR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Зона высоких радиационных технологий на базе ускорительного комплекса НИКА (предложения к реализации)</dc:title>
  <dc:creator>strekale</dc:creator>
  <cp:lastModifiedBy>TSI</cp:lastModifiedBy>
  <cp:revision>55</cp:revision>
  <dcterms:created xsi:type="dcterms:W3CDTF">2012-03-30T10:41:35Z</dcterms:created>
  <dcterms:modified xsi:type="dcterms:W3CDTF">2016-12-07T13:01:57Z</dcterms:modified>
</cp:coreProperties>
</file>