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256" r:id="rId2"/>
    <p:sldId id="262" r:id="rId3"/>
    <p:sldId id="283" r:id="rId4"/>
    <p:sldId id="284" r:id="rId5"/>
    <p:sldId id="285" r:id="rId6"/>
    <p:sldId id="286" r:id="rId7"/>
    <p:sldId id="287" r:id="rId8"/>
    <p:sldId id="288" r:id="rId9"/>
    <p:sldId id="260" r:id="rId10"/>
    <p:sldId id="263" r:id="rId11"/>
    <p:sldId id="264" r:id="rId12"/>
    <p:sldId id="265" r:id="rId13"/>
    <p:sldId id="266" r:id="rId14"/>
    <p:sldId id="267" r:id="rId15"/>
    <p:sldId id="268" r:id="rId16"/>
    <p:sldId id="272" r:id="rId17"/>
    <p:sldId id="269" r:id="rId18"/>
    <p:sldId id="270" r:id="rId19"/>
    <p:sldId id="274" r:id="rId20"/>
    <p:sldId id="275" r:id="rId21"/>
    <p:sldId id="276" r:id="rId22"/>
    <p:sldId id="271" r:id="rId23"/>
    <p:sldId id="273" r:id="rId24"/>
    <p:sldId id="277" r:id="rId25"/>
    <p:sldId id="278" r:id="rId26"/>
    <p:sldId id="279" r:id="rId27"/>
    <p:sldId id="280" r:id="rId28"/>
    <p:sldId id="281" r:id="rId29"/>
    <p:sldId id="282"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C55A11"/>
    <a:srgbClr val="FE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4" autoAdjust="0"/>
    <p:restoredTop sz="94660"/>
  </p:normalViewPr>
  <p:slideViewPr>
    <p:cSldViewPr snapToGrid="0">
      <p:cViewPr>
        <p:scale>
          <a:sx n="91" d="100"/>
          <a:sy n="91" d="100"/>
        </p:scale>
        <p:origin x="7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FFD91F-3039-4953-BD31-AAA3A3C65351}" type="datetime1">
              <a:rPr lang="ru-RU" smtClean="0"/>
              <a:t>11.12.16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9118C6-BCEF-40F3-97F8-82DBCF1D07C4}" type="slidenum">
              <a:rPr lang="ru-RU" smtClean="0"/>
              <a:t>‹#›</a:t>
            </a:fld>
            <a:endParaRPr lang="ru-RU"/>
          </a:p>
        </p:txBody>
      </p:sp>
    </p:spTree>
    <p:extLst>
      <p:ext uri="{BB962C8B-B14F-4D97-AF65-F5344CB8AC3E}">
        <p14:creationId xmlns:p14="http://schemas.microsoft.com/office/powerpoint/2010/main" val="164979606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071EF-331C-4A27-9706-1C00C63F621E}" type="datetime1">
              <a:rPr lang="ru-RU" smtClean="0"/>
              <a:t>11.12.16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01415-43F8-4C0C-B1E5-08985F81D73F}" type="slidenum">
              <a:rPr lang="ru-RU" smtClean="0"/>
              <a:t>‹#›</a:t>
            </a:fld>
            <a:endParaRPr lang="ru-RU"/>
          </a:p>
        </p:txBody>
      </p:sp>
    </p:spTree>
    <p:extLst>
      <p:ext uri="{BB962C8B-B14F-4D97-AF65-F5344CB8AC3E}">
        <p14:creationId xmlns:p14="http://schemas.microsoft.com/office/powerpoint/2010/main" val="112611541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b="1">
                <a:solidFill>
                  <a:srgbClr val="3333CC"/>
                </a:solidFill>
                <a:latin typeface="Arial" charset="0"/>
              </a:defRPr>
            </a:lvl1pPr>
            <a:lvl2pPr marL="742950" indent="-285750" eaLnBrk="0" hangingPunct="0">
              <a:defRPr sz="2400" b="1">
                <a:solidFill>
                  <a:srgbClr val="3333CC"/>
                </a:solidFill>
                <a:latin typeface="Arial" charset="0"/>
              </a:defRPr>
            </a:lvl2pPr>
            <a:lvl3pPr marL="1143000" indent="-228600" eaLnBrk="0" hangingPunct="0">
              <a:defRPr sz="2400" b="1">
                <a:solidFill>
                  <a:srgbClr val="3333CC"/>
                </a:solidFill>
                <a:latin typeface="Arial" charset="0"/>
              </a:defRPr>
            </a:lvl3pPr>
            <a:lvl4pPr marL="1600200" indent="-228600" eaLnBrk="0" hangingPunct="0">
              <a:defRPr sz="2400" b="1">
                <a:solidFill>
                  <a:srgbClr val="3333CC"/>
                </a:solidFill>
                <a:latin typeface="Arial" charset="0"/>
              </a:defRPr>
            </a:lvl4pPr>
            <a:lvl5pPr marL="2057400" indent="-228600" eaLnBrk="0" hangingPunct="0">
              <a:defRPr sz="2400" b="1">
                <a:solidFill>
                  <a:srgbClr val="3333CC"/>
                </a:solidFill>
                <a:latin typeface="Arial" charset="0"/>
              </a:defRPr>
            </a:lvl5pPr>
            <a:lvl6pPr marL="2514600" indent="-228600" eaLnBrk="0" fontAlgn="base" hangingPunct="0">
              <a:spcBef>
                <a:spcPct val="0"/>
              </a:spcBef>
              <a:spcAft>
                <a:spcPct val="0"/>
              </a:spcAft>
              <a:defRPr sz="2400" b="1">
                <a:solidFill>
                  <a:srgbClr val="3333CC"/>
                </a:solidFill>
                <a:latin typeface="Arial" charset="0"/>
              </a:defRPr>
            </a:lvl6pPr>
            <a:lvl7pPr marL="2971800" indent="-228600" eaLnBrk="0" fontAlgn="base" hangingPunct="0">
              <a:spcBef>
                <a:spcPct val="0"/>
              </a:spcBef>
              <a:spcAft>
                <a:spcPct val="0"/>
              </a:spcAft>
              <a:defRPr sz="2400" b="1">
                <a:solidFill>
                  <a:srgbClr val="3333CC"/>
                </a:solidFill>
                <a:latin typeface="Arial" charset="0"/>
              </a:defRPr>
            </a:lvl7pPr>
            <a:lvl8pPr marL="3429000" indent="-228600" eaLnBrk="0" fontAlgn="base" hangingPunct="0">
              <a:spcBef>
                <a:spcPct val="0"/>
              </a:spcBef>
              <a:spcAft>
                <a:spcPct val="0"/>
              </a:spcAft>
              <a:defRPr sz="2400" b="1">
                <a:solidFill>
                  <a:srgbClr val="3333CC"/>
                </a:solidFill>
                <a:latin typeface="Arial" charset="0"/>
              </a:defRPr>
            </a:lvl8pPr>
            <a:lvl9pPr marL="3886200" indent="-228600" eaLnBrk="0" fontAlgn="base" hangingPunct="0">
              <a:spcBef>
                <a:spcPct val="0"/>
              </a:spcBef>
              <a:spcAft>
                <a:spcPct val="0"/>
              </a:spcAft>
              <a:defRPr sz="2400" b="1">
                <a:solidFill>
                  <a:srgbClr val="3333CC"/>
                </a:solidFill>
                <a:latin typeface="Arial" charset="0"/>
              </a:defRPr>
            </a:lvl9pPr>
          </a:lstStyle>
          <a:p>
            <a:pPr eaLnBrk="1" hangingPunct="1"/>
            <a:fld id="{B14ADF3F-1086-5A4A-A8D3-242DBFF31ED5}" type="slidenum">
              <a:rPr lang="ru-RU" altLang="ru-RU" sz="1200" b="0">
                <a:solidFill>
                  <a:schemeClr val="tx1"/>
                </a:solidFill>
              </a:rPr>
              <a:pPr eaLnBrk="1" hangingPunct="1"/>
              <a:t>4</a:t>
            </a:fld>
            <a:endParaRPr lang="ru-RU" altLang="ru-RU" sz="1200" b="0">
              <a:solidFill>
                <a:schemeClr val="tx1"/>
              </a:solidFill>
            </a:endParaRPr>
          </a:p>
        </p:txBody>
      </p:sp>
      <p:sp>
        <p:nvSpPr>
          <p:cNvPr id="38915" name="Образ слайда 1"/>
          <p:cNvSpPr>
            <a:spLocks noGrp="1" noRot="1" noChangeAspect="1" noTextEdit="1"/>
          </p:cNvSpPr>
          <p:nvPr>
            <p:ph type="sldImg"/>
          </p:nvPr>
        </p:nvSpPr>
        <p:spPr>
          <a:ln/>
        </p:spPr>
      </p:sp>
      <p:sp>
        <p:nvSpPr>
          <p:cNvPr id="38916" name="Заметки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tLang="ru-RU"/>
              <a:t>14 spectrometers of different types, a neutron imaging facility, two facilities for neutron nuclear physics investigation and a neutron activation facility </a:t>
            </a:r>
            <a:endParaRPr lang="ru-RU" altLang="ru-RU"/>
          </a:p>
        </p:txBody>
      </p:sp>
      <p:sp>
        <p:nvSpPr>
          <p:cNvPr id="4" name="Номер слайда 3"/>
          <p:cNvSpPr txBox="1">
            <a:spLocks noGrp="1"/>
          </p:cNvSpPr>
          <p:nvPr/>
        </p:nvSpPr>
        <p:spPr>
          <a:xfrm>
            <a:off x="3884613" y="8685213"/>
            <a:ext cx="2971800" cy="457200"/>
          </a:xfrm>
          <a:prstGeom prst="rect">
            <a:avLst/>
          </a:prstGeom>
          <a:noFill/>
        </p:spPr>
        <p:txBody>
          <a:bodyPr anchor="b"/>
          <a:lstStyle>
            <a:lvl1pPr eaLnBrk="0" hangingPunct="0">
              <a:defRPr sz="2400" b="1">
                <a:solidFill>
                  <a:srgbClr val="3333CC"/>
                </a:solidFill>
                <a:latin typeface="Arial" charset="0"/>
              </a:defRPr>
            </a:lvl1pPr>
            <a:lvl2pPr marL="742950" indent="-285750" eaLnBrk="0" hangingPunct="0">
              <a:defRPr sz="2400" b="1">
                <a:solidFill>
                  <a:srgbClr val="3333CC"/>
                </a:solidFill>
                <a:latin typeface="Arial" charset="0"/>
              </a:defRPr>
            </a:lvl2pPr>
            <a:lvl3pPr marL="1143000" indent="-228600" eaLnBrk="0" hangingPunct="0">
              <a:defRPr sz="2400" b="1">
                <a:solidFill>
                  <a:srgbClr val="3333CC"/>
                </a:solidFill>
                <a:latin typeface="Arial" charset="0"/>
              </a:defRPr>
            </a:lvl3pPr>
            <a:lvl4pPr marL="1600200" indent="-228600" eaLnBrk="0" hangingPunct="0">
              <a:defRPr sz="2400" b="1">
                <a:solidFill>
                  <a:srgbClr val="3333CC"/>
                </a:solidFill>
                <a:latin typeface="Arial" charset="0"/>
              </a:defRPr>
            </a:lvl4pPr>
            <a:lvl5pPr marL="2057400" indent="-228600" eaLnBrk="0" hangingPunct="0">
              <a:defRPr sz="2400" b="1">
                <a:solidFill>
                  <a:srgbClr val="3333CC"/>
                </a:solidFill>
                <a:latin typeface="Arial" charset="0"/>
              </a:defRPr>
            </a:lvl5pPr>
            <a:lvl6pPr marL="2514600" indent="-228600" eaLnBrk="0" fontAlgn="base" hangingPunct="0">
              <a:spcBef>
                <a:spcPct val="0"/>
              </a:spcBef>
              <a:spcAft>
                <a:spcPct val="0"/>
              </a:spcAft>
              <a:defRPr sz="2400" b="1">
                <a:solidFill>
                  <a:srgbClr val="3333CC"/>
                </a:solidFill>
                <a:latin typeface="Arial" charset="0"/>
              </a:defRPr>
            </a:lvl6pPr>
            <a:lvl7pPr marL="2971800" indent="-228600" eaLnBrk="0" fontAlgn="base" hangingPunct="0">
              <a:spcBef>
                <a:spcPct val="0"/>
              </a:spcBef>
              <a:spcAft>
                <a:spcPct val="0"/>
              </a:spcAft>
              <a:defRPr sz="2400" b="1">
                <a:solidFill>
                  <a:srgbClr val="3333CC"/>
                </a:solidFill>
                <a:latin typeface="Arial" charset="0"/>
              </a:defRPr>
            </a:lvl7pPr>
            <a:lvl8pPr marL="3429000" indent="-228600" eaLnBrk="0" fontAlgn="base" hangingPunct="0">
              <a:spcBef>
                <a:spcPct val="0"/>
              </a:spcBef>
              <a:spcAft>
                <a:spcPct val="0"/>
              </a:spcAft>
              <a:defRPr sz="2400" b="1">
                <a:solidFill>
                  <a:srgbClr val="3333CC"/>
                </a:solidFill>
                <a:latin typeface="Arial" charset="0"/>
              </a:defRPr>
            </a:lvl8pPr>
            <a:lvl9pPr marL="3886200" indent="-228600" eaLnBrk="0" fontAlgn="base" hangingPunct="0">
              <a:spcBef>
                <a:spcPct val="0"/>
              </a:spcBef>
              <a:spcAft>
                <a:spcPct val="0"/>
              </a:spcAft>
              <a:defRPr sz="2400" b="1">
                <a:solidFill>
                  <a:srgbClr val="3333CC"/>
                </a:solidFill>
                <a:latin typeface="Arial" charset="0"/>
              </a:defRPr>
            </a:lvl9pPr>
          </a:lstStyle>
          <a:p>
            <a:pPr algn="r" eaLnBrk="1" latinLnBrk="1" hangingPunct="1"/>
            <a:fld id="{0E868272-470C-9D48-AAF5-3683768F8948}" type="slidenum">
              <a:rPr lang="ko-KR" altLang="en-US" sz="1200" b="0">
                <a:solidFill>
                  <a:schemeClr val="tx1"/>
                </a:solidFill>
                <a:latin typeface="Calibri" charset="0"/>
              </a:rPr>
              <a:pPr algn="r" eaLnBrk="1" latinLnBrk="1" hangingPunct="1"/>
              <a:t>4</a:t>
            </a:fld>
            <a:endParaRPr lang="ko-KR" altLang="en-US" sz="1200" b="0">
              <a:solidFill>
                <a:schemeClr val="tx1"/>
              </a:solidFill>
              <a:latin typeface="Calibri" charset="0"/>
            </a:endParaRPr>
          </a:p>
        </p:txBody>
      </p:sp>
    </p:spTree>
    <p:extLst>
      <p:ext uri="{BB962C8B-B14F-4D97-AF65-F5344CB8AC3E}">
        <p14:creationId xmlns:p14="http://schemas.microsoft.com/office/powerpoint/2010/main" val="30962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0D01415-43F8-4C0C-B1E5-08985F81D73F}" type="slidenum">
              <a:rPr lang="ru-RU" smtClean="0"/>
              <a:t>12</a:t>
            </a:fld>
            <a:endParaRPr lang="ru-RU"/>
          </a:p>
        </p:txBody>
      </p:sp>
      <p:sp>
        <p:nvSpPr>
          <p:cNvPr id="5" name="Дата 4"/>
          <p:cNvSpPr>
            <a:spLocks noGrp="1"/>
          </p:cNvSpPr>
          <p:nvPr>
            <p:ph type="dt" idx="11"/>
          </p:nvPr>
        </p:nvSpPr>
        <p:spPr/>
        <p:txBody>
          <a:bodyPr/>
          <a:lstStyle/>
          <a:p>
            <a:fld id="{B1C2A863-0964-4470-AD83-07EF032C1FBD}" type="datetime1">
              <a:rPr lang="ru-RU" smtClean="0"/>
              <a:t>11.12.16</a:t>
            </a:fld>
            <a:endParaRPr lang="ru-RU"/>
          </a:p>
        </p:txBody>
      </p:sp>
      <p:sp>
        <p:nvSpPr>
          <p:cNvPr id="6" name="Нижний колонтитул 5"/>
          <p:cNvSpPr>
            <a:spLocks noGrp="1"/>
          </p:cNvSpPr>
          <p:nvPr>
            <p:ph type="ftr" sz="quarter" idx="12"/>
          </p:nvPr>
        </p:nvSpPr>
        <p:spPr/>
        <p:txBody>
          <a:bodyPr/>
          <a:lstStyle/>
          <a:p>
            <a:endParaRPr lang="ru-RU"/>
          </a:p>
        </p:txBody>
      </p:sp>
    </p:spTree>
    <p:extLst>
      <p:ext uri="{BB962C8B-B14F-4D97-AF65-F5344CB8AC3E}">
        <p14:creationId xmlns:p14="http://schemas.microsoft.com/office/powerpoint/2010/main" val="211142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r>
              <a:rPr lang="ru-RU" smtClean="0"/>
              <a:t>07.12.2016</a:t>
            </a:r>
            <a:endParaRPr lang="ru-RU"/>
          </a:p>
        </p:txBody>
      </p:sp>
      <p:sp>
        <p:nvSpPr>
          <p:cNvPr id="5" name="Footer Placeholder 4"/>
          <p:cNvSpPr>
            <a:spLocks noGrp="1"/>
          </p:cNvSpPr>
          <p:nvPr>
            <p:ph type="ftr" sz="quarter" idx="11"/>
          </p:nvPr>
        </p:nvSpPr>
        <p:spPr/>
        <p:txBody>
          <a:bodyPr/>
          <a:lstStyle/>
          <a:p>
            <a:r>
              <a:rPr lang="ru-RU" smtClean="0"/>
              <a:t>121212</a:t>
            </a:r>
            <a:endParaRPr lang="ru-RU"/>
          </a:p>
        </p:txBody>
      </p:sp>
      <p:sp>
        <p:nvSpPr>
          <p:cNvPr id="6" name="Slide Number Placeholder 5"/>
          <p:cNvSpPr>
            <a:spLocks noGrp="1"/>
          </p:cNvSpPr>
          <p:nvPr>
            <p:ph type="sldNum" sz="quarter" idx="12"/>
          </p:nvPr>
        </p:nvSpPr>
        <p:spPr/>
        <p:txBody>
          <a:bodyPr/>
          <a:lstStyle/>
          <a:p>
            <a:fld id="{1D392D22-11F4-4E7B-961D-0CDFE94E401C}" type="slidenum">
              <a:rPr lang="ru-RU" smtClean="0"/>
              <a:t>‹#›</a:t>
            </a:fld>
            <a:endParaRPr lang="ru-RU"/>
          </a:p>
        </p:txBody>
      </p:sp>
    </p:spTree>
    <p:extLst>
      <p:ext uri="{BB962C8B-B14F-4D97-AF65-F5344CB8AC3E}">
        <p14:creationId xmlns:p14="http://schemas.microsoft.com/office/powerpoint/2010/main" val="8313922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2" name="TextBox 21"/>
          <p:cNvSpPr txBox="1"/>
          <p:nvPr userDrawn="1"/>
        </p:nvSpPr>
        <p:spPr>
          <a:xfrm>
            <a:off x="0" y="6611779"/>
            <a:ext cx="9144000" cy="246221"/>
          </a:xfrm>
          <a:prstGeom prst="rect">
            <a:avLst/>
          </a:prstGeom>
          <a:noFill/>
        </p:spPr>
        <p:txBody>
          <a:bodyPr wrap="square" rtlCol="0">
            <a:spAutoFit/>
          </a:bodyPr>
          <a:lstStyle/>
          <a:p>
            <a:pPr defTabSz="0">
              <a:tabLst>
                <a:tab pos="108000" algn="l"/>
                <a:tab pos="4572000" algn="ctr"/>
                <a:tab pos="9036000" algn="r"/>
              </a:tabLst>
            </a:pPr>
            <a:r>
              <a:rPr lang="en-US" sz="1000" b="1" i="1" dirty="0" smtClean="0">
                <a:solidFill>
                  <a:schemeClr val="accent2">
                    <a:lumMod val="50000"/>
                  </a:schemeClr>
                </a:solidFill>
                <a:latin typeface="Arial" panose="020B0604020202020204" pitchFamily="34" charset="0"/>
                <a:cs typeface="Arial" panose="020B0604020202020204" pitchFamily="34" charset="0"/>
              </a:rPr>
              <a:t>December</a:t>
            </a:r>
            <a:r>
              <a:rPr lang="en-US" sz="1000" b="1" i="1" baseline="0" dirty="0" smtClean="0">
                <a:solidFill>
                  <a:schemeClr val="accent2">
                    <a:lumMod val="50000"/>
                  </a:schemeClr>
                </a:solidFill>
                <a:latin typeface="Arial" panose="020B0604020202020204" pitchFamily="34" charset="0"/>
                <a:cs typeface="Arial" panose="020B0604020202020204" pitchFamily="34" charset="0"/>
              </a:rPr>
              <a:t> 13, 2016  –  </a:t>
            </a:r>
            <a:r>
              <a:rPr lang="en-US" sz="1000" b="1" i="1" baseline="0" dirty="0" err="1" smtClean="0">
                <a:solidFill>
                  <a:schemeClr val="accent2">
                    <a:lumMod val="50000"/>
                  </a:schemeClr>
                </a:solidFill>
                <a:latin typeface="Arial" panose="020B0604020202020204" pitchFamily="34" charset="0"/>
                <a:cs typeface="Arial" panose="020B0604020202020204" pitchFamily="34" charset="0"/>
              </a:rPr>
              <a:t>BIOMAT</a:t>
            </a:r>
            <a:r>
              <a:rPr lang="en-US" sz="1000" b="1" i="1" baseline="0" dirty="0" smtClean="0">
                <a:solidFill>
                  <a:schemeClr val="accent2">
                    <a:lumMod val="50000"/>
                  </a:schemeClr>
                </a:solidFill>
                <a:latin typeface="Arial" panose="020B0604020202020204" pitchFamily="34" charset="0"/>
                <a:cs typeface="Arial" panose="020B0604020202020204" pitchFamily="34" charset="0"/>
              </a:rPr>
              <a:t> at </a:t>
            </a:r>
            <a:r>
              <a:rPr lang="en-US" sz="1000" b="1" i="1" baseline="0" dirty="0" err="1" smtClean="0">
                <a:solidFill>
                  <a:schemeClr val="accent2">
                    <a:lumMod val="50000"/>
                  </a:schemeClr>
                </a:solidFill>
                <a:latin typeface="Arial" panose="020B0604020202020204" pitchFamily="34" charset="0"/>
                <a:cs typeface="Arial" panose="020B0604020202020204" pitchFamily="34" charset="0"/>
              </a:rPr>
              <a:t>NICA</a:t>
            </a:r>
            <a:r>
              <a:rPr lang="en-US" sz="1000" b="1" i="1" baseline="0" dirty="0" smtClean="0">
                <a:solidFill>
                  <a:schemeClr val="accent2">
                    <a:lumMod val="50000"/>
                  </a:schemeClr>
                </a:solidFill>
                <a:latin typeface="Arial" panose="020B0604020202020204" pitchFamily="34" charset="0"/>
                <a:cs typeface="Arial" panose="020B0604020202020204" pitchFamily="34" charset="0"/>
              </a:rPr>
              <a:t> International Workshop</a:t>
            </a:r>
            <a:r>
              <a:rPr lang="en-US" sz="1000" i="1" baseline="0" dirty="0" smtClean="0">
                <a:solidFill>
                  <a:schemeClr val="accent2">
                    <a:lumMod val="50000"/>
                  </a:schemeClr>
                </a:solidFill>
                <a:latin typeface="Arial" panose="020B0604020202020204" pitchFamily="34" charset="0"/>
                <a:cs typeface="Arial" panose="020B0604020202020204" pitchFamily="34" charset="0"/>
              </a:rPr>
              <a:t>		</a:t>
            </a:r>
            <a:fld id="{D48ED360-13BD-4F01-A64C-B7C7F7C9A9D7}" type="slidenum">
              <a:rPr lang="en-US" sz="1000" b="1" smtClean="0">
                <a:solidFill>
                  <a:schemeClr val="accent2">
                    <a:lumMod val="50000"/>
                  </a:schemeClr>
                </a:solidFill>
                <a:latin typeface="Arial" panose="020B0604020202020204" pitchFamily="34" charset="0"/>
                <a:cs typeface="Arial" panose="020B0604020202020204" pitchFamily="34" charset="0"/>
              </a:rPr>
              <a:pPr defTabSz="0">
                <a:tabLst>
                  <a:tab pos="108000" algn="l"/>
                  <a:tab pos="4572000" algn="ctr"/>
                  <a:tab pos="9036000" algn="r"/>
                </a:tabLst>
              </a:pPr>
              <a:t>‹#›</a:t>
            </a:fld>
            <a:endParaRPr lang="ru-RU" sz="10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640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12.12.16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4257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Образец заголовка</a:t>
            </a:r>
            <a:endParaRPr lang="ru-RU"/>
          </a:p>
        </p:txBody>
      </p:sp>
      <p:sp>
        <p:nvSpPr>
          <p:cNvPr id="3" name="Объект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12.12.16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81670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smtClean="0"/>
              <a:t>07.12.2016</a:t>
            </a:r>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121212</a:t>
            </a:r>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92D22-11F4-4E7B-961D-0CDFE94E401C}" type="slidenum">
              <a:rPr lang="ru-RU" smtClean="0"/>
              <a:t>‹#›</a:t>
            </a:fld>
            <a:endParaRPr lang="ru-RU"/>
          </a:p>
        </p:txBody>
      </p:sp>
    </p:spTree>
    <p:extLst>
      <p:ext uri="{BB962C8B-B14F-4D97-AF65-F5344CB8AC3E}">
        <p14:creationId xmlns:p14="http://schemas.microsoft.com/office/powerpoint/2010/main" val="3862701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gif"/><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8.wmf"/><Relationship Id="rId5"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60.wmf"/><Relationship Id="rId6"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hyperlink" Target="https://user.iter.org/?uid=2F6S7Y" TargetMode="External"/><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png"/><Relationship Id="rId6" Type="http://schemas.openxmlformats.org/officeDocument/2006/relationships/image" Target="../media/image71.jpeg"/><Relationship Id="rId7"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oleObject" Target="../embeddings/oleObject4.bin"/><Relationship Id="rId6" Type="http://schemas.openxmlformats.org/officeDocument/2006/relationships/image" Target="../media/image74.png"/><Relationship Id="rId7" Type="http://schemas.openxmlformats.org/officeDocument/2006/relationships/image" Target="../media/image77.jpeg"/><Relationship Id="rId8" Type="http://schemas.openxmlformats.org/officeDocument/2006/relationships/image" Target="../media/image7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wmf"/><Relationship Id="rId3" Type="http://schemas.openxmlformats.org/officeDocument/2006/relationships/image" Target="../media/image9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emf"/><Relationship Id="rId3" Type="http://schemas.openxmlformats.org/officeDocument/2006/relationships/image" Target="../media/image36.emf"/></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g"/><Relationship Id="rId5" Type="http://schemas.openxmlformats.org/officeDocument/2006/relationships/image" Target="../media/image51.jpeg"/><Relationship Id="rId6"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30" y="4847529"/>
            <a:ext cx="1397459" cy="909376"/>
          </a:xfrm>
          <a:prstGeom prst="rect">
            <a:avLst/>
          </a:prstGeom>
        </p:spPr>
      </p:pic>
      <p:sp>
        <p:nvSpPr>
          <p:cNvPr id="4" name="TextBox 3"/>
          <p:cNvSpPr txBox="1"/>
          <p:nvPr/>
        </p:nvSpPr>
        <p:spPr>
          <a:xfrm>
            <a:off x="399935" y="1604965"/>
            <a:ext cx="8296090" cy="2225225"/>
          </a:xfrm>
          <a:prstGeom prst="rect">
            <a:avLst/>
          </a:prstGeom>
          <a:noFill/>
        </p:spPr>
        <p:txBody>
          <a:bodyPr wrap="square" rtlCol="0">
            <a:spAutoFit/>
          </a:bodyPr>
          <a:lstStyle/>
          <a:p>
            <a:pPr algn="ctr">
              <a:lnSpc>
                <a:spcPct val="110000"/>
              </a:lnSpc>
            </a:pPr>
            <a:r>
              <a:rPr lang="en-US" sz="4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RADIATION-RESISTANT MATERIALS AND SENSORS FOR MAGNETIC DIAGNOSTICS</a:t>
            </a:r>
            <a:endParaRPr lang="ru-RU" sz="4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374198" y="3894910"/>
            <a:ext cx="8426028" cy="634020"/>
          </a:xfrm>
          <a:prstGeom prst="rect">
            <a:avLst/>
          </a:prstGeom>
          <a:noFill/>
        </p:spPr>
        <p:txBody>
          <a:bodyPr wrap="square" rtlCol="0">
            <a:spAutoFit/>
          </a:bodyPr>
          <a:lstStyle/>
          <a:p>
            <a:pPr algn="ctr">
              <a:lnSpc>
                <a:spcPct val="110000"/>
              </a:lnSpc>
            </a:pPr>
            <a:r>
              <a:rPr lang="en-US" sz="1600" b="1" i="1" u="sng" dirty="0" smtClean="0">
                <a:latin typeface="Arial" panose="020B0604020202020204" pitchFamily="34" charset="0"/>
                <a:cs typeface="Arial" panose="020B0604020202020204" pitchFamily="34" charset="0"/>
              </a:rPr>
              <a:t>S. </a:t>
            </a:r>
            <a:r>
              <a:rPr lang="en-US" sz="1600" b="1" i="1" u="sng" dirty="0" err="1" smtClean="0">
                <a:latin typeface="Arial" panose="020B0604020202020204" pitchFamily="34" charset="0"/>
                <a:cs typeface="Arial" panose="020B0604020202020204" pitchFamily="34" charset="0"/>
              </a:rPr>
              <a:t>Kulikov</a:t>
            </a:r>
            <a:r>
              <a:rPr lang="en-US" sz="1600" b="1" i="1" baseline="30000" dirty="0" smtClean="0">
                <a:latin typeface="Arial" panose="020B0604020202020204" pitchFamily="34" charset="0"/>
                <a:cs typeface="Arial" panose="020B0604020202020204" pitchFamily="34" charset="0"/>
              </a:rPr>
              <a:t> 1</a:t>
            </a:r>
            <a:r>
              <a:rPr lang="en-US" sz="1600" b="1" i="1" dirty="0" smtClean="0">
                <a:latin typeface="Arial" panose="020B0604020202020204" pitchFamily="34" charset="0"/>
                <a:cs typeface="Arial" panose="020B0604020202020204" pitchFamily="34" charset="0"/>
              </a:rPr>
              <a:t>, I. </a:t>
            </a:r>
            <a:r>
              <a:rPr lang="en-US" sz="1600" b="1" i="1" dirty="0" err="1" smtClean="0">
                <a:latin typeface="Arial" panose="020B0604020202020204" pitchFamily="34" charset="0"/>
                <a:cs typeface="Arial" panose="020B0604020202020204" pitchFamily="34" charset="0"/>
              </a:rPr>
              <a:t>Bolshakova</a:t>
            </a:r>
            <a:r>
              <a:rPr lang="en-US" sz="1600" b="1" i="1" baseline="30000" dirty="0" smtClean="0">
                <a:latin typeface="Arial" panose="020B0604020202020204" pitchFamily="34" charset="0"/>
                <a:cs typeface="Arial" panose="020B0604020202020204" pitchFamily="34" charset="0"/>
              </a:rPr>
              <a:t> 2</a:t>
            </a:r>
            <a:r>
              <a:rPr lang="en-US" sz="1600" b="1" i="1" dirty="0" smtClean="0">
                <a:latin typeface="Arial" panose="020B0604020202020204" pitchFamily="34" charset="0"/>
                <a:cs typeface="Arial" panose="020B0604020202020204" pitchFamily="34" charset="0"/>
              </a:rPr>
              <a:t>, M. </a:t>
            </a:r>
            <a:r>
              <a:rPr lang="en-US" sz="1600" b="1" i="1" dirty="0" err="1" smtClean="0">
                <a:latin typeface="Arial" panose="020B0604020202020204" pitchFamily="34" charset="0"/>
                <a:cs typeface="Arial" panose="020B0604020202020204" pitchFamily="34" charset="0"/>
              </a:rPr>
              <a:t>Bulavin</a:t>
            </a:r>
            <a:r>
              <a:rPr lang="en-US" sz="1600" b="1" i="1" baseline="30000" dirty="0" smtClean="0">
                <a:latin typeface="Arial" panose="020B0604020202020204" pitchFamily="34" charset="0"/>
                <a:cs typeface="Arial" panose="020B0604020202020204" pitchFamily="34" charset="0"/>
              </a:rPr>
              <a:t> 1</a:t>
            </a:r>
            <a:r>
              <a:rPr lang="en-US" sz="1600" b="1" i="1" dirty="0" smtClean="0">
                <a:latin typeface="Arial" panose="020B0604020202020204" pitchFamily="34" charset="0"/>
                <a:cs typeface="Arial" panose="020B0604020202020204" pitchFamily="34" charset="0"/>
              </a:rPr>
              <a:t>, I. </a:t>
            </a:r>
            <a:r>
              <a:rPr lang="en-US" sz="1600" b="1" i="1" dirty="0" err="1" smtClean="0">
                <a:latin typeface="Arial" panose="020B0604020202020204" pitchFamily="34" charset="0"/>
                <a:cs typeface="Arial" panose="020B0604020202020204" pitchFamily="34" charset="0"/>
              </a:rPr>
              <a:t>Vasil’evskii</a:t>
            </a:r>
            <a:r>
              <a:rPr lang="en-US" sz="1600" b="1" i="1" baseline="30000" dirty="0" smtClean="0">
                <a:latin typeface="Arial" panose="020B0604020202020204" pitchFamily="34" charset="0"/>
                <a:cs typeface="Arial" panose="020B0604020202020204" pitchFamily="34" charset="0"/>
              </a:rPr>
              <a:t> 4</a:t>
            </a:r>
            <a:r>
              <a:rPr lang="en-US" sz="1600" b="1" i="1" dirty="0" smtClean="0">
                <a:latin typeface="Arial" panose="020B0604020202020204" pitchFamily="34" charset="0"/>
                <a:cs typeface="Arial" panose="020B0604020202020204" pitchFamily="34" charset="0"/>
              </a:rPr>
              <a:t>, A. </a:t>
            </a:r>
            <a:r>
              <a:rPr lang="en-US" sz="1600" b="1" i="1" dirty="0" err="1" smtClean="0">
                <a:latin typeface="Arial" panose="020B0604020202020204" pitchFamily="34" charset="0"/>
                <a:cs typeface="Arial" panose="020B0604020202020204" pitchFamily="34" charset="0"/>
              </a:rPr>
              <a:t>Vasyliev</a:t>
            </a:r>
            <a:r>
              <a:rPr lang="en-US" sz="1600" b="1" i="1" baseline="30000" dirty="0" smtClean="0">
                <a:latin typeface="Arial" panose="020B0604020202020204" pitchFamily="34" charset="0"/>
                <a:cs typeface="Arial" panose="020B0604020202020204" pitchFamily="34" charset="0"/>
              </a:rPr>
              <a:t> 2</a:t>
            </a:r>
            <a:r>
              <a:rPr lang="en-US" sz="1600" b="1" i="1" dirty="0" smtClean="0">
                <a:latin typeface="Arial" panose="020B0604020202020204" pitchFamily="34" charset="0"/>
                <a:cs typeface="Arial" panose="020B0604020202020204" pitchFamily="34" charset="0"/>
              </a:rPr>
              <a:t>, V. </a:t>
            </a:r>
            <a:r>
              <a:rPr lang="en-US" sz="1600" b="1" i="1" dirty="0" err="1" smtClean="0">
                <a:latin typeface="Arial" panose="020B0604020202020204" pitchFamily="34" charset="0"/>
                <a:cs typeface="Arial" panose="020B0604020202020204" pitchFamily="34" charset="0"/>
              </a:rPr>
              <a:t>Chekanov</a:t>
            </a:r>
            <a:r>
              <a:rPr lang="en-US" sz="1600" b="1" i="1" baseline="30000" dirty="0" smtClean="0">
                <a:latin typeface="Arial" panose="020B0604020202020204" pitchFamily="34" charset="0"/>
                <a:cs typeface="Arial" panose="020B0604020202020204" pitchFamily="34" charset="0"/>
              </a:rPr>
              <a:t> 4</a:t>
            </a:r>
            <a:r>
              <a:rPr lang="en-US" sz="1600" b="1" i="1" dirty="0" smtClean="0">
                <a:latin typeface="Arial" panose="020B0604020202020204" pitchFamily="34" charset="0"/>
                <a:cs typeface="Arial" panose="020B0604020202020204" pitchFamily="34" charset="0"/>
              </a:rPr>
              <a:t>, N. </a:t>
            </a:r>
            <a:r>
              <a:rPr lang="en-US" sz="1600" b="1" i="1" dirty="0" err="1" smtClean="0">
                <a:latin typeface="Arial" panose="020B0604020202020204" pitchFamily="34" charset="0"/>
                <a:cs typeface="Arial" panose="020B0604020202020204" pitchFamily="34" charset="0"/>
              </a:rPr>
              <a:t>Kargin</a:t>
            </a:r>
            <a:r>
              <a:rPr lang="en-US" sz="1600" b="1" i="1" baseline="30000" dirty="0" smtClean="0">
                <a:latin typeface="Arial" panose="020B0604020202020204" pitchFamily="34" charset="0"/>
                <a:cs typeface="Arial" panose="020B0604020202020204" pitchFamily="34" charset="0"/>
              </a:rPr>
              <a:t> 3</a:t>
            </a:r>
            <a:r>
              <a:rPr lang="en-US" sz="1600" b="1" i="1" dirty="0" smtClean="0">
                <a:latin typeface="Arial" panose="020B0604020202020204" pitchFamily="34" charset="0"/>
                <a:cs typeface="Arial" panose="020B0604020202020204" pitchFamily="34" charset="0"/>
              </a:rPr>
              <a:t>, R. </a:t>
            </a:r>
            <a:r>
              <a:rPr lang="en-US" sz="1600" b="1" i="1" dirty="0" err="1" smtClean="0">
                <a:latin typeface="Arial" panose="020B0604020202020204" pitchFamily="34" charset="0"/>
                <a:cs typeface="Arial" panose="020B0604020202020204" pitchFamily="34" charset="0"/>
              </a:rPr>
              <a:t>Konopleva</a:t>
            </a:r>
            <a:r>
              <a:rPr lang="en-US" sz="1600" b="1" i="1" baseline="30000" dirty="0" smtClean="0">
                <a:latin typeface="Arial" panose="020B0604020202020204" pitchFamily="34" charset="0"/>
                <a:cs typeface="Arial" panose="020B0604020202020204" pitchFamily="34" charset="0"/>
              </a:rPr>
              <a:t> 4</a:t>
            </a:r>
            <a:r>
              <a:rPr lang="en-US" sz="1600" b="1" i="1" dirty="0" smtClean="0">
                <a:latin typeface="Arial" panose="020B0604020202020204" pitchFamily="34" charset="0"/>
                <a:cs typeface="Arial" panose="020B0604020202020204" pitchFamily="34" charset="0"/>
              </a:rPr>
              <a:t>, T. </a:t>
            </a:r>
            <a:r>
              <a:rPr lang="en-US" sz="1600" b="1" i="1" dirty="0" err="1" smtClean="0">
                <a:latin typeface="Arial" panose="020B0604020202020204" pitchFamily="34" charset="0"/>
                <a:cs typeface="Arial" panose="020B0604020202020204" pitchFamily="34" charset="0"/>
              </a:rPr>
              <a:t>Kuech</a:t>
            </a:r>
            <a:r>
              <a:rPr lang="en-US" sz="1600" b="1" i="1" baseline="30000" dirty="0" smtClean="0">
                <a:latin typeface="Arial" panose="020B0604020202020204" pitchFamily="34" charset="0"/>
                <a:cs typeface="Arial" panose="020B0604020202020204" pitchFamily="34" charset="0"/>
              </a:rPr>
              <a:t> 5</a:t>
            </a:r>
            <a:r>
              <a:rPr lang="en-US" sz="1600" b="1" i="1" dirty="0" smtClean="0">
                <a:latin typeface="Arial" panose="020B0604020202020204" pitchFamily="34" charset="0"/>
                <a:cs typeface="Arial" panose="020B0604020202020204" pitchFamily="34" charset="0"/>
              </a:rPr>
              <a:t>, M. </a:t>
            </a:r>
            <a:r>
              <a:rPr lang="en-US" sz="1600" b="1" i="1" dirty="0" err="1" smtClean="0">
                <a:latin typeface="Arial" panose="020B0604020202020204" pitchFamily="34" charset="0"/>
                <a:cs typeface="Arial" panose="020B0604020202020204" pitchFamily="34" charset="0"/>
              </a:rPr>
              <a:t>Strikhanov</a:t>
            </a:r>
            <a:r>
              <a:rPr lang="en-US" sz="1600" b="1" i="1" baseline="30000" dirty="0" smtClean="0">
                <a:latin typeface="Arial" panose="020B0604020202020204" pitchFamily="34" charset="0"/>
                <a:cs typeface="Arial" panose="020B0604020202020204" pitchFamily="34" charset="0"/>
              </a:rPr>
              <a:t> 3</a:t>
            </a:r>
            <a:r>
              <a:rPr lang="en-US" sz="1600" b="1" i="1" dirty="0" smtClean="0">
                <a:latin typeface="Arial" panose="020B0604020202020204" pitchFamily="34" charset="0"/>
                <a:cs typeface="Arial" panose="020B0604020202020204" pitchFamily="34" charset="0"/>
              </a:rPr>
              <a:t>, F. </a:t>
            </a:r>
            <a:r>
              <a:rPr lang="en-US" sz="1600" b="1" i="1" dirty="0" err="1" smtClean="0">
                <a:latin typeface="Arial" panose="020B0604020202020204" pitchFamily="34" charset="0"/>
                <a:cs typeface="Arial" panose="020B0604020202020204" pitchFamily="34" charset="0"/>
              </a:rPr>
              <a:t>Shurygin</a:t>
            </a:r>
            <a:r>
              <a:rPr lang="en-US" sz="1600" b="1" i="1" baseline="30000" dirty="0" smtClean="0">
                <a:latin typeface="Arial" panose="020B0604020202020204" pitchFamily="34" charset="0"/>
                <a:cs typeface="Arial" panose="020B0604020202020204" pitchFamily="34" charset="0"/>
              </a:rPr>
              <a:t> 2</a:t>
            </a:r>
            <a:endParaRPr lang="ru-RU" sz="1600" b="1" i="1" baseline="30000"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947" y="4826000"/>
            <a:ext cx="1094970" cy="102379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042" y="4897545"/>
            <a:ext cx="958343" cy="952252"/>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5330" y="4897545"/>
            <a:ext cx="964619" cy="952252"/>
          </a:xfrm>
          <a:prstGeom prst="rect">
            <a:avLst/>
          </a:prstGeom>
        </p:spPr>
      </p:pic>
      <p:sp>
        <p:nvSpPr>
          <p:cNvPr id="11" name="TextBox 10"/>
          <p:cNvSpPr txBox="1"/>
          <p:nvPr/>
        </p:nvSpPr>
        <p:spPr>
          <a:xfrm>
            <a:off x="1893692" y="140751"/>
            <a:ext cx="5308576" cy="1154162"/>
          </a:xfrm>
          <a:prstGeom prst="rect">
            <a:avLst/>
          </a:prstGeom>
          <a:noFill/>
        </p:spPr>
        <p:txBody>
          <a:bodyPr wrap="square" rtlCol="0">
            <a:spAutoFit/>
          </a:bodyPr>
          <a:lstStyle/>
          <a:p>
            <a:pPr algn="ctr"/>
            <a:r>
              <a:rPr lang="en-US" sz="2400" b="1" dirty="0" smtClean="0">
                <a:solidFill>
                  <a:schemeClr val="accent5">
                    <a:lumMod val="75000"/>
                  </a:schemeClr>
                </a:solidFill>
                <a:latin typeface="Arial" panose="020B0604020202020204" pitchFamily="34" charset="0"/>
                <a:cs typeface="Arial" panose="020B0604020202020204" pitchFamily="34" charset="0"/>
              </a:rPr>
              <a:t>International Workshop on</a:t>
            </a:r>
          </a:p>
          <a:p>
            <a:pPr algn="ctr"/>
            <a:r>
              <a:rPr lang="en-US" sz="2400" b="1" dirty="0" smtClean="0">
                <a:solidFill>
                  <a:schemeClr val="accent5">
                    <a:lumMod val="75000"/>
                  </a:schemeClr>
                </a:solidFill>
                <a:latin typeface="Arial" panose="020B0604020202020204" pitchFamily="34" charset="0"/>
                <a:cs typeface="Arial" panose="020B0604020202020204" pitchFamily="34" charset="0"/>
              </a:rPr>
              <a:t>Biophysics and Materials at </a:t>
            </a:r>
            <a:r>
              <a:rPr lang="en-US" sz="2400" b="1" dirty="0" err="1" smtClean="0">
                <a:solidFill>
                  <a:schemeClr val="accent5">
                    <a:lumMod val="75000"/>
                  </a:schemeClr>
                </a:solidFill>
                <a:latin typeface="Arial" panose="020B0604020202020204" pitchFamily="34" charset="0"/>
                <a:cs typeface="Arial" panose="020B0604020202020204" pitchFamily="34" charset="0"/>
              </a:rPr>
              <a:t>NICA</a:t>
            </a:r>
            <a:endParaRPr lang="en-US" sz="2400" b="1" dirty="0" smtClean="0">
              <a:solidFill>
                <a:schemeClr val="accent5">
                  <a:lumMod val="75000"/>
                </a:schemeClr>
              </a:solidFill>
              <a:latin typeface="Arial" panose="020B0604020202020204" pitchFamily="34" charset="0"/>
              <a:cs typeface="Arial" panose="020B0604020202020204" pitchFamily="34" charset="0"/>
            </a:endParaRPr>
          </a:p>
          <a:p>
            <a:pPr algn="ctr">
              <a:spcBef>
                <a:spcPts val="600"/>
              </a:spcBef>
            </a:pPr>
            <a:r>
              <a:rPr lang="en-US" sz="1600" b="1" i="1" dirty="0" smtClean="0">
                <a:latin typeface="Arial" panose="020B0604020202020204" pitchFamily="34" charset="0"/>
                <a:cs typeface="Arial" panose="020B0604020202020204" pitchFamily="34" charset="0"/>
              </a:rPr>
              <a:t>December 12-13, 2016</a:t>
            </a:r>
            <a:endParaRPr lang="ru-RU" sz="16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2120" y="306037"/>
            <a:ext cx="1355409" cy="706033"/>
          </a:xfrm>
          <a:prstGeom prst="rect">
            <a:avLst/>
          </a:prstGeom>
        </p:spPr>
      </p:pic>
      <p:sp>
        <p:nvSpPr>
          <p:cNvPr id="14" name="TextBox 13"/>
          <p:cNvSpPr txBox="1"/>
          <p:nvPr/>
        </p:nvSpPr>
        <p:spPr>
          <a:xfrm>
            <a:off x="382891" y="6180874"/>
            <a:ext cx="1375598" cy="420628"/>
          </a:xfrm>
          <a:prstGeom prst="rect">
            <a:avLst/>
          </a:prstGeom>
          <a:noFill/>
        </p:spPr>
        <p:txBody>
          <a:bodyPr wrap="square" rtlCol="0">
            <a:spAutoFit/>
          </a:bodyPr>
          <a:lstStyle/>
          <a:p>
            <a:pPr algn="ctr"/>
            <a:r>
              <a:rPr lang="en-US" sz="1600" b="1" baseline="30000" dirty="0" smtClean="0">
                <a:latin typeface="Arial" panose="020B0604020202020204" pitchFamily="34" charset="0"/>
                <a:cs typeface="Arial" panose="020B0604020202020204" pitchFamily="34" charset="0"/>
              </a:rPr>
              <a:t>Joint Institute for Nuclear Research</a:t>
            </a:r>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354" y="4897545"/>
            <a:ext cx="598943" cy="952252"/>
          </a:xfrm>
          <a:prstGeom prst="rect">
            <a:avLst/>
          </a:prstGeom>
        </p:spPr>
      </p:pic>
      <p:sp>
        <p:nvSpPr>
          <p:cNvPr id="16" name="TextBox 15"/>
          <p:cNvSpPr txBox="1"/>
          <p:nvPr/>
        </p:nvSpPr>
        <p:spPr>
          <a:xfrm>
            <a:off x="2039107" y="6178376"/>
            <a:ext cx="1500325" cy="420628"/>
          </a:xfrm>
          <a:prstGeom prst="rect">
            <a:avLst/>
          </a:prstGeom>
          <a:noFill/>
        </p:spPr>
        <p:txBody>
          <a:bodyPr wrap="square" rtlCol="0">
            <a:spAutoFit/>
          </a:bodyPr>
          <a:lstStyle/>
          <a:p>
            <a:pPr algn="ctr"/>
            <a:r>
              <a:rPr lang="en-US" sz="1600" b="1" baseline="30000" dirty="0" err="1" smtClean="0">
                <a:latin typeface="Arial" panose="020B0604020202020204" pitchFamily="34" charset="0"/>
                <a:cs typeface="Arial" panose="020B0604020202020204" pitchFamily="34" charset="0"/>
              </a:rPr>
              <a:t>Lviv</a:t>
            </a:r>
            <a:r>
              <a:rPr lang="en-US" sz="1600" b="1" baseline="30000" dirty="0" smtClean="0">
                <a:latin typeface="Arial" panose="020B0604020202020204" pitchFamily="34" charset="0"/>
                <a:cs typeface="Arial" panose="020B0604020202020204" pitchFamily="34" charset="0"/>
              </a:rPr>
              <a:t> Polytechnic National University</a:t>
            </a:r>
          </a:p>
        </p:txBody>
      </p:sp>
      <p:sp>
        <p:nvSpPr>
          <p:cNvPr id="27" name="TextBox 26"/>
          <p:cNvSpPr txBox="1"/>
          <p:nvPr/>
        </p:nvSpPr>
        <p:spPr>
          <a:xfrm>
            <a:off x="3847210" y="6178376"/>
            <a:ext cx="1500325" cy="584775"/>
          </a:xfrm>
          <a:prstGeom prst="rect">
            <a:avLst/>
          </a:prstGeom>
          <a:noFill/>
        </p:spPr>
        <p:txBody>
          <a:bodyPr wrap="square" rtlCol="0">
            <a:spAutoFit/>
          </a:bodyPr>
          <a:lstStyle/>
          <a:p>
            <a:pPr algn="ctr"/>
            <a:r>
              <a:rPr lang="en-US" sz="1600" b="1" baseline="30000" dirty="0" smtClean="0">
                <a:latin typeface="Arial" panose="020B0604020202020204" pitchFamily="34" charset="0"/>
                <a:cs typeface="Arial" panose="020B0604020202020204" pitchFamily="34" charset="0"/>
              </a:rPr>
              <a:t>National Research Nuclear University “</a:t>
            </a:r>
            <a:r>
              <a:rPr lang="en-US" sz="1600" b="1" baseline="30000" dirty="0" err="1" smtClean="0">
                <a:latin typeface="Arial" panose="020B0604020202020204" pitchFamily="34" charset="0"/>
                <a:cs typeface="Arial" panose="020B0604020202020204" pitchFamily="34" charset="0"/>
              </a:rPr>
              <a:t>MEPhI</a:t>
            </a:r>
            <a:r>
              <a:rPr lang="en-US" sz="1600" b="1" baseline="30000" dirty="0" smtClean="0">
                <a:latin typeface="Arial" panose="020B0604020202020204" pitchFamily="34" charset="0"/>
                <a:cs typeface="Arial" panose="020B0604020202020204" pitchFamily="34" charset="0"/>
              </a:rPr>
              <a:t>”</a:t>
            </a:r>
          </a:p>
        </p:txBody>
      </p:sp>
      <p:sp>
        <p:nvSpPr>
          <p:cNvPr id="28" name="TextBox 27"/>
          <p:cNvSpPr txBox="1"/>
          <p:nvPr/>
        </p:nvSpPr>
        <p:spPr>
          <a:xfrm>
            <a:off x="5637636" y="6178375"/>
            <a:ext cx="1500325" cy="420628"/>
          </a:xfrm>
          <a:prstGeom prst="rect">
            <a:avLst/>
          </a:prstGeom>
          <a:noFill/>
        </p:spPr>
        <p:txBody>
          <a:bodyPr wrap="square" rtlCol="0">
            <a:spAutoFit/>
          </a:bodyPr>
          <a:lstStyle/>
          <a:p>
            <a:pPr algn="ctr"/>
            <a:r>
              <a:rPr lang="en-US" sz="1600" b="1" baseline="30000" dirty="0" smtClean="0">
                <a:latin typeface="Arial" panose="020B0604020202020204" pitchFamily="34" charset="0"/>
                <a:cs typeface="Arial" panose="020B0604020202020204" pitchFamily="34" charset="0"/>
              </a:rPr>
              <a:t>Petersburg Nuclear Physics Institute</a:t>
            </a:r>
          </a:p>
        </p:txBody>
      </p:sp>
      <p:sp>
        <p:nvSpPr>
          <p:cNvPr id="29" name="TextBox 28"/>
          <p:cNvSpPr txBox="1"/>
          <p:nvPr/>
        </p:nvSpPr>
        <p:spPr>
          <a:xfrm>
            <a:off x="7379982" y="6178375"/>
            <a:ext cx="1500325" cy="420628"/>
          </a:xfrm>
          <a:prstGeom prst="rect">
            <a:avLst/>
          </a:prstGeom>
          <a:noFill/>
        </p:spPr>
        <p:txBody>
          <a:bodyPr wrap="square" rtlCol="0">
            <a:spAutoFit/>
          </a:bodyPr>
          <a:lstStyle/>
          <a:p>
            <a:pPr algn="ctr"/>
            <a:r>
              <a:rPr lang="en-US" sz="1600" b="1" baseline="30000" dirty="0" smtClean="0">
                <a:latin typeface="Arial" panose="020B0604020202020204" pitchFamily="34" charset="0"/>
                <a:cs typeface="Arial" panose="020B0604020202020204" pitchFamily="34" charset="0"/>
              </a:rPr>
              <a:t>University of Wisconsin–Madison</a:t>
            </a:r>
          </a:p>
        </p:txBody>
      </p:sp>
      <p:sp>
        <p:nvSpPr>
          <p:cNvPr id="30" name="TextBox 29"/>
          <p:cNvSpPr txBox="1"/>
          <p:nvPr/>
        </p:nvSpPr>
        <p:spPr>
          <a:xfrm>
            <a:off x="154373" y="4742085"/>
            <a:ext cx="245562" cy="310919"/>
          </a:xfrm>
          <a:prstGeom prst="rect">
            <a:avLst/>
          </a:prstGeom>
          <a:noFill/>
        </p:spPr>
        <p:txBody>
          <a:bodyPr wrap="square" rtlCol="0">
            <a:spAutoFit/>
          </a:bodyPr>
          <a:lstStyle/>
          <a:p>
            <a:pPr algn="ctr">
              <a:lnSpc>
                <a:spcPct val="110000"/>
              </a:lnSpc>
            </a:pPr>
            <a:r>
              <a:rPr lang="en-US" sz="1400" b="1" dirty="0" smtClean="0">
                <a:latin typeface="Arial" panose="020B0604020202020204" pitchFamily="34" charset="0"/>
                <a:cs typeface="Arial" panose="020B0604020202020204" pitchFamily="34" charset="0"/>
              </a:rPr>
              <a:t>1</a:t>
            </a:r>
            <a:endParaRPr lang="ru-RU" sz="1400" b="1" dirty="0">
              <a:latin typeface="Arial" panose="020B0604020202020204" pitchFamily="34" charset="0"/>
              <a:cs typeface="Arial" panose="020B0604020202020204" pitchFamily="34" charset="0"/>
            </a:endParaRPr>
          </a:p>
        </p:txBody>
      </p:sp>
      <p:sp>
        <p:nvSpPr>
          <p:cNvPr id="32" name="TextBox 31"/>
          <p:cNvSpPr txBox="1"/>
          <p:nvPr/>
        </p:nvSpPr>
        <p:spPr>
          <a:xfrm>
            <a:off x="2142985" y="4742085"/>
            <a:ext cx="245562" cy="310919"/>
          </a:xfrm>
          <a:prstGeom prst="rect">
            <a:avLst/>
          </a:prstGeom>
          <a:noFill/>
        </p:spPr>
        <p:txBody>
          <a:bodyPr wrap="square" rtlCol="0">
            <a:spAutoFit/>
          </a:bodyPr>
          <a:lstStyle/>
          <a:p>
            <a:pPr algn="ctr">
              <a:lnSpc>
                <a:spcPct val="110000"/>
              </a:lnSpc>
            </a:pPr>
            <a:r>
              <a:rPr lang="en-US" sz="1400" b="1" dirty="0" smtClean="0">
                <a:latin typeface="Arial" panose="020B0604020202020204" pitchFamily="34" charset="0"/>
                <a:cs typeface="Arial" panose="020B0604020202020204" pitchFamily="34" charset="0"/>
              </a:rPr>
              <a:t>2</a:t>
            </a:r>
            <a:endParaRPr lang="ru-RU" sz="1400" b="1" dirty="0">
              <a:latin typeface="Arial" panose="020B0604020202020204" pitchFamily="34" charset="0"/>
              <a:cs typeface="Arial" panose="020B0604020202020204" pitchFamily="34" charset="0"/>
            </a:endParaRPr>
          </a:p>
        </p:txBody>
      </p:sp>
      <p:sp>
        <p:nvSpPr>
          <p:cNvPr id="33" name="TextBox 32"/>
          <p:cNvSpPr txBox="1"/>
          <p:nvPr/>
        </p:nvSpPr>
        <p:spPr>
          <a:xfrm>
            <a:off x="3968411" y="4742084"/>
            <a:ext cx="245562" cy="310919"/>
          </a:xfrm>
          <a:prstGeom prst="rect">
            <a:avLst/>
          </a:prstGeom>
          <a:noFill/>
        </p:spPr>
        <p:txBody>
          <a:bodyPr wrap="square" rtlCol="0">
            <a:spAutoFit/>
          </a:bodyPr>
          <a:lstStyle/>
          <a:p>
            <a:pPr algn="ctr">
              <a:lnSpc>
                <a:spcPct val="110000"/>
              </a:lnSpc>
            </a:pPr>
            <a:r>
              <a:rPr lang="en-US" sz="1400" b="1" dirty="0" smtClean="0">
                <a:latin typeface="Arial" panose="020B0604020202020204" pitchFamily="34" charset="0"/>
                <a:cs typeface="Arial" panose="020B0604020202020204" pitchFamily="34" charset="0"/>
              </a:rPr>
              <a:t>3</a:t>
            </a:r>
            <a:endParaRPr lang="ru-RU" sz="1400" b="1" dirty="0">
              <a:latin typeface="Arial" panose="020B0604020202020204" pitchFamily="34" charset="0"/>
              <a:cs typeface="Arial" panose="020B0604020202020204" pitchFamily="34" charset="0"/>
            </a:endParaRPr>
          </a:p>
        </p:txBody>
      </p:sp>
      <p:sp>
        <p:nvSpPr>
          <p:cNvPr id="34" name="TextBox 33"/>
          <p:cNvSpPr txBox="1"/>
          <p:nvPr/>
        </p:nvSpPr>
        <p:spPr>
          <a:xfrm>
            <a:off x="5793772" y="4742084"/>
            <a:ext cx="245562" cy="310919"/>
          </a:xfrm>
          <a:prstGeom prst="rect">
            <a:avLst/>
          </a:prstGeom>
          <a:noFill/>
        </p:spPr>
        <p:txBody>
          <a:bodyPr wrap="square" rtlCol="0">
            <a:spAutoFit/>
          </a:bodyPr>
          <a:lstStyle/>
          <a:p>
            <a:pPr algn="ctr">
              <a:lnSpc>
                <a:spcPct val="110000"/>
              </a:lnSpc>
            </a:pPr>
            <a:r>
              <a:rPr lang="en-US" sz="1400" b="1" dirty="0" smtClean="0">
                <a:latin typeface="Arial" panose="020B0604020202020204" pitchFamily="34" charset="0"/>
                <a:cs typeface="Arial" panose="020B0604020202020204" pitchFamily="34" charset="0"/>
              </a:rPr>
              <a:t>4</a:t>
            </a:r>
            <a:endParaRPr lang="ru-RU" sz="1400" b="1" dirty="0">
              <a:latin typeface="Arial" panose="020B0604020202020204" pitchFamily="34" charset="0"/>
              <a:cs typeface="Arial" panose="020B0604020202020204" pitchFamily="34" charset="0"/>
            </a:endParaRPr>
          </a:p>
        </p:txBody>
      </p:sp>
      <p:sp>
        <p:nvSpPr>
          <p:cNvPr id="35" name="TextBox 34"/>
          <p:cNvSpPr txBox="1"/>
          <p:nvPr/>
        </p:nvSpPr>
        <p:spPr>
          <a:xfrm>
            <a:off x="7611826" y="4742084"/>
            <a:ext cx="245562" cy="310919"/>
          </a:xfrm>
          <a:prstGeom prst="rect">
            <a:avLst/>
          </a:prstGeom>
          <a:noFill/>
        </p:spPr>
        <p:txBody>
          <a:bodyPr wrap="square" rtlCol="0">
            <a:spAutoFit/>
          </a:bodyPr>
          <a:lstStyle/>
          <a:p>
            <a:pPr algn="ctr">
              <a:lnSpc>
                <a:spcPct val="110000"/>
              </a:lnSpc>
            </a:pPr>
            <a:r>
              <a:rPr lang="en-US" sz="1400" b="1" dirty="0" smtClean="0">
                <a:latin typeface="Arial" panose="020B0604020202020204" pitchFamily="34" charset="0"/>
                <a:cs typeface="Arial" panose="020B0604020202020204" pitchFamily="34" charset="0"/>
              </a:rPr>
              <a:t>5</a:t>
            </a:r>
            <a:endParaRPr lang="ru-RU" sz="1400" b="1" dirty="0">
              <a:latin typeface="Arial" panose="020B0604020202020204" pitchFamily="34" charset="0"/>
              <a:cs typeface="Arial" panose="020B0604020202020204" pitchFamily="34" charset="0"/>
            </a:endParaRPr>
          </a:p>
        </p:txBody>
      </p:sp>
      <p:pic>
        <p:nvPicPr>
          <p:cNvPr id="38" name="Рисунок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556" y="183447"/>
            <a:ext cx="1284805" cy="1014996"/>
          </a:xfrm>
          <a:prstGeom prst="rect">
            <a:avLst/>
          </a:prstGeom>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044" y="5730875"/>
            <a:ext cx="360000" cy="180000"/>
          </a:xfrm>
          <a:prstGeom prst="rect">
            <a:avLst/>
          </a:prstGeom>
          <a:ln w="1270">
            <a:solidFill>
              <a:schemeClr val="tx1"/>
            </a:solidFill>
          </a:ln>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367" y="5798348"/>
            <a:ext cx="360000" cy="180000"/>
          </a:xfrm>
          <a:prstGeom prst="rect">
            <a:avLst/>
          </a:prstGeom>
          <a:ln w="1270">
            <a:solidFill>
              <a:schemeClr val="tx1"/>
            </a:solidFill>
          </a:ln>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097" y="5835336"/>
            <a:ext cx="360000" cy="180000"/>
          </a:xfrm>
          <a:prstGeom prst="rect">
            <a:avLst/>
          </a:prstGeom>
          <a:ln w="1270">
            <a:solidFill>
              <a:schemeClr val="tx1"/>
            </a:solidFill>
          </a:ln>
        </p:spPr>
      </p:pic>
      <p:pic>
        <p:nvPicPr>
          <p:cNvPr id="10" name="Рисунок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331" y="5849797"/>
            <a:ext cx="299508" cy="180000"/>
          </a:xfrm>
          <a:prstGeom prst="rect">
            <a:avLst/>
          </a:prstGeom>
          <a:ln w="1270">
            <a:solidFill>
              <a:schemeClr val="tx1"/>
            </a:solidFill>
          </a:ln>
        </p:spPr>
      </p:pic>
      <p:pic>
        <p:nvPicPr>
          <p:cNvPr id="13" name="Рисунок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9649" y="5821829"/>
            <a:ext cx="270000" cy="180000"/>
          </a:xfrm>
          <a:prstGeom prst="rect">
            <a:avLst/>
          </a:prstGeom>
          <a:ln w="1270">
            <a:solidFill>
              <a:schemeClr val="tx1"/>
            </a:solidFill>
          </a:ln>
        </p:spPr>
      </p:pic>
      <p:pic>
        <p:nvPicPr>
          <p:cNvPr id="17" name="Рисунок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3423" y="5779431"/>
            <a:ext cx="270000" cy="180000"/>
          </a:xfrm>
          <a:prstGeom prst="rect">
            <a:avLst/>
          </a:prstGeom>
          <a:ln w="1270">
            <a:solidFill>
              <a:schemeClr val="tx1"/>
            </a:solidFill>
          </a:ln>
        </p:spPr>
      </p:pic>
      <p:pic>
        <p:nvPicPr>
          <p:cNvPr id="18" name="Рисунок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92701" y="5715617"/>
            <a:ext cx="358235" cy="180000"/>
          </a:xfrm>
          <a:prstGeom prst="rect">
            <a:avLst/>
          </a:prstGeom>
          <a:ln w="1270">
            <a:solidFill>
              <a:schemeClr val="tx1"/>
            </a:solidFill>
          </a:ln>
        </p:spPr>
      </p:pic>
      <p:pic>
        <p:nvPicPr>
          <p:cNvPr id="19" name="Рисунок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7169" y="5627551"/>
            <a:ext cx="360000" cy="180000"/>
          </a:xfrm>
          <a:prstGeom prst="rect">
            <a:avLst/>
          </a:prstGeom>
          <a:ln w="1270">
            <a:solidFill>
              <a:schemeClr val="tx1"/>
            </a:solidFill>
          </a:ln>
        </p:spPr>
      </p:pic>
      <p:pic>
        <p:nvPicPr>
          <p:cNvPr id="22" name="Рисунок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87361" y="5516034"/>
            <a:ext cx="360000" cy="180000"/>
          </a:xfrm>
          <a:prstGeom prst="rect">
            <a:avLst/>
          </a:prstGeom>
          <a:ln w="1270">
            <a:solidFill>
              <a:schemeClr val="tx1"/>
            </a:solidFill>
          </a:ln>
        </p:spPr>
      </p:pic>
      <p:pic>
        <p:nvPicPr>
          <p:cNvPr id="23" name="Рисунок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08729" y="5368670"/>
            <a:ext cx="360000" cy="180000"/>
          </a:xfrm>
          <a:prstGeom prst="rect">
            <a:avLst/>
          </a:prstGeom>
          <a:ln w="1270">
            <a:solidFill>
              <a:schemeClr val="tx1"/>
            </a:solidFill>
          </a:ln>
        </p:spPr>
      </p:pic>
      <p:pic>
        <p:nvPicPr>
          <p:cNvPr id="31" name="Рисунок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62968" y="5218041"/>
            <a:ext cx="360000" cy="180000"/>
          </a:xfrm>
          <a:prstGeom prst="rect">
            <a:avLst/>
          </a:prstGeom>
          <a:ln w="1270">
            <a:solidFill>
              <a:schemeClr val="tx1"/>
            </a:solidFill>
          </a:ln>
        </p:spPr>
      </p:pic>
      <p:pic>
        <p:nvPicPr>
          <p:cNvPr id="37" name="Рисунок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5075" y="5100286"/>
            <a:ext cx="288000" cy="180000"/>
          </a:xfrm>
          <a:prstGeom prst="rect">
            <a:avLst/>
          </a:prstGeom>
          <a:ln w="1270">
            <a:solidFill>
              <a:schemeClr val="tx1"/>
            </a:solidFill>
          </a:ln>
        </p:spPr>
      </p:pic>
      <p:pic>
        <p:nvPicPr>
          <p:cNvPr id="40" name="Рисунок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64223" y="5015515"/>
            <a:ext cx="270000" cy="180000"/>
          </a:xfrm>
          <a:prstGeom prst="rect">
            <a:avLst/>
          </a:prstGeom>
          <a:ln w="1270">
            <a:solidFill>
              <a:schemeClr val="tx1"/>
            </a:solidFill>
          </a:ln>
        </p:spPr>
      </p:pic>
      <p:pic>
        <p:nvPicPr>
          <p:cNvPr id="41" name="Рисунок 4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32231" y="5784026"/>
            <a:ext cx="270000" cy="180000"/>
          </a:xfrm>
          <a:prstGeom prst="rect">
            <a:avLst/>
          </a:prstGeom>
          <a:ln w="1270">
            <a:solidFill>
              <a:schemeClr val="tx1"/>
            </a:solidFill>
          </a:ln>
        </p:spPr>
      </p:pic>
      <p:pic>
        <p:nvPicPr>
          <p:cNvPr id="42" name="Рисунок 4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65555" y="4930110"/>
            <a:ext cx="270000" cy="180000"/>
          </a:xfrm>
          <a:prstGeom prst="rect">
            <a:avLst/>
          </a:prstGeom>
          <a:ln w="1270">
            <a:solidFill>
              <a:schemeClr val="tx1"/>
            </a:solidFill>
          </a:ln>
        </p:spPr>
      </p:pic>
      <p:pic>
        <p:nvPicPr>
          <p:cNvPr id="43" name="Рисунок 4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50777" y="4863460"/>
            <a:ext cx="360000" cy="180000"/>
          </a:xfrm>
          <a:prstGeom prst="rect">
            <a:avLst/>
          </a:prstGeom>
          <a:ln w="1270">
            <a:solidFill>
              <a:schemeClr val="tx1"/>
            </a:solidFill>
          </a:ln>
        </p:spPr>
      </p:pic>
      <p:pic>
        <p:nvPicPr>
          <p:cNvPr id="44" name="Рисунок 4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2331" y="4814465"/>
            <a:ext cx="270000" cy="180000"/>
          </a:xfrm>
          <a:prstGeom prst="rect">
            <a:avLst/>
          </a:prstGeom>
          <a:ln w="1270">
            <a:solidFill>
              <a:schemeClr val="tx1"/>
            </a:solidFill>
          </a:ln>
        </p:spPr>
      </p:pic>
      <p:pic>
        <p:nvPicPr>
          <p:cNvPr id="45" name="Рисунок 4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033324" y="5784026"/>
            <a:ext cx="270000" cy="180000"/>
          </a:xfrm>
          <a:prstGeom prst="rect">
            <a:avLst/>
          </a:prstGeom>
          <a:ln w="1270">
            <a:solidFill>
              <a:schemeClr val="tx1"/>
            </a:solidFill>
          </a:ln>
        </p:spPr>
      </p:pic>
      <p:pic>
        <p:nvPicPr>
          <p:cNvPr id="46" name="Рисунок 4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28975" y="5784026"/>
            <a:ext cx="270000" cy="180000"/>
          </a:xfrm>
          <a:prstGeom prst="rect">
            <a:avLst/>
          </a:prstGeom>
          <a:ln w="1270">
            <a:solidFill>
              <a:schemeClr val="tx1"/>
            </a:solidFill>
          </a:ln>
        </p:spPr>
      </p:pic>
      <p:pic>
        <p:nvPicPr>
          <p:cNvPr id="47" name="Рисунок 4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19474" y="4774727"/>
            <a:ext cx="270000" cy="180000"/>
          </a:xfrm>
          <a:prstGeom prst="rect">
            <a:avLst/>
          </a:prstGeom>
          <a:ln w="1270">
            <a:solidFill>
              <a:schemeClr val="tx1"/>
            </a:solidFill>
          </a:ln>
        </p:spPr>
      </p:pic>
      <p:pic>
        <p:nvPicPr>
          <p:cNvPr id="39" name="Рисунок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33763" y="4743165"/>
            <a:ext cx="270000" cy="180000"/>
          </a:xfrm>
          <a:prstGeom prst="rect">
            <a:avLst/>
          </a:prstGeom>
          <a:ln w="1270">
            <a:solidFill>
              <a:schemeClr val="tx1"/>
            </a:solidFill>
          </a:ln>
        </p:spPr>
      </p:pic>
      <p:pic>
        <p:nvPicPr>
          <p:cNvPr id="20" name="Рисунок 1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238411" y="5784026"/>
            <a:ext cx="341772" cy="180000"/>
          </a:xfrm>
          <a:prstGeom prst="rect">
            <a:avLst/>
          </a:prstGeom>
          <a:ln w="1270">
            <a:solidFill>
              <a:schemeClr val="tx1"/>
            </a:solidFill>
          </a:ln>
        </p:spPr>
      </p:pic>
    </p:spTree>
    <p:extLst>
      <p:ext uri="{BB962C8B-B14F-4D97-AF65-F5344CB8AC3E}">
        <p14:creationId xmlns:p14="http://schemas.microsoft.com/office/powerpoint/2010/main" val="587238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
          <p:cNvGraphicFramePr>
            <a:graphicFrameLocks noGrp="1"/>
          </p:cNvGraphicFramePr>
          <p:nvPr>
            <p:extLst>
              <p:ext uri="{D42A27DB-BD31-4B8C-83A1-F6EECF244321}">
                <p14:modId xmlns:p14="http://schemas.microsoft.com/office/powerpoint/2010/main" val="3405746375"/>
              </p:ext>
            </p:extLst>
          </p:nvPr>
        </p:nvGraphicFramePr>
        <p:xfrm>
          <a:off x="1703388" y="810578"/>
          <a:ext cx="5843587" cy="3898900"/>
        </p:xfrm>
        <a:graphic>
          <a:graphicData uri="http://schemas.openxmlformats.org/drawingml/2006/table">
            <a:tbl>
              <a:tblPr/>
              <a:tblGrid>
                <a:gridCol w="1739900"/>
                <a:gridCol w="2540000"/>
                <a:gridCol w="1563687"/>
              </a:tblGrid>
              <a:tr h="3657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Personnel area</a:t>
                      </a:r>
                      <a:endParaRPr kumimoji="0" lang="ru-RU" sz="1800" b="0" i="0" u="none" strike="noStrike" cap="none" normalizeH="0" baseline="0" dirty="0" smtClean="0">
                        <a:ln>
                          <a:noFill/>
                        </a:ln>
                        <a:solidFill>
                          <a:schemeClr val="tx1"/>
                        </a:solidFill>
                        <a:effectLst/>
                        <a:latin typeface="Arial" charset="0"/>
                      </a:endParaRP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Technical area</a:t>
                      </a:r>
                      <a:endParaRPr kumimoji="0" lang="ru-RU" sz="1800" b="0" i="0" u="none" strike="noStrike" cap="none" normalizeH="0" baseline="0" smtClean="0">
                        <a:ln>
                          <a:noFill/>
                        </a:ln>
                        <a:solidFill>
                          <a:schemeClr val="tx1"/>
                        </a:solidFill>
                        <a:effectLst/>
                        <a:latin typeface="Arial" charset="0"/>
                      </a:endParaRP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Reactor area</a:t>
                      </a:r>
                      <a:endParaRPr kumimoji="0" lang="ru-RU" sz="1800" b="0" i="0" u="none" strike="noStrike" cap="none" normalizeH="0" baseline="0" smtClean="0">
                        <a:ln>
                          <a:noFill/>
                        </a:ln>
                        <a:solidFill>
                          <a:schemeClr val="tx1"/>
                        </a:solidFill>
                        <a:effectLst/>
                        <a:latin typeface="Arial" charset="0"/>
                      </a:endParaRP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1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marT="45700" marB="45700"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F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marT="45700" marB="4570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charset="0"/>
                      </a:endParaRPr>
                    </a:p>
                  </a:txBody>
                  <a:tcPr marT="45700" marB="45700"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E6E4"/>
                    </a:solidFill>
                  </a:tcPr>
                </a:tc>
              </a:tr>
              <a:tr h="7314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PC, interface unit, voltmeter</a:t>
                      </a:r>
                      <a:endParaRPr kumimoji="0" lang="ru-RU" sz="1400" b="0" i="0" u="none" strike="noStrike" cap="none" normalizeH="0" baseline="0" smtClean="0">
                        <a:ln>
                          <a:noFill/>
                        </a:ln>
                        <a:solidFill>
                          <a:schemeClr val="tx1"/>
                        </a:solidFill>
                        <a:effectLst/>
                        <a:latin typeface="Arial" charset="0"/>
                      </a:endParaRPr>
                    </a:p>
                  </a:txBody>
                  <a:tcPr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System unit</a:t>
                      </a:r>
                      <a:endParaRPr kumimoji="0" lang="ru-RU" sz="1400" b="0" i="0" u="none" strike="noStrike" cap="none" normalizeH="0" baseline="0" smtClean="0">
                        <a:ln>
                          <a:noFill/>
                        </a:ln>
                        <a:solidFill>
                          <a:schemeClr val="tx1"/>
                        </a:solidFill>
                        <a:effectLst/>
                        <a:latin typeface="Arial" charset="0"/>
                      </a:endParaRPr>
                    </a:p>
                  </a:txBody>
                  <a:tcPr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Sensors and magnetic field source</a:t>
                      </a:r>
                      <a:endParaRPr kumimoji="0" lang="ru-RU" sz="1400" b="0" i="0" u="none" strike="noStrike" cap="none" normalizeH="0" baseline="0" dirty="0" smtClean="0">
                        <a:ln>
                          <a:noFill/>
                        </a:ln>
                        <a:solidFill>
                          <a:schemeClr val="tx1"/>
                        </a:solidFill>
                        <a:effectLst/>
                        <a:latin typeface="Arial" charset="0"/>
                      </a:endParaRPr>
                    </a:p>
                  </a:txBody>
                  <a:tcPr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Picture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2488" y="1170940"/>
            <a:ext cx="50530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1"/>
          <p:cNvSpPr txBox="1">
            <a:spLocks noChangeArrowheads="1"/>
          </p:cNvSpPr>
          <p:nvPr/>
        </p:nvSpPr>
        <p:spPr bwMode="auto">
          <a:xfrm rot="10800000">
            <a:off x="1211263" y="1002665"/>
            <a:ext cx="396875"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defRPr/>
            </a:pPr>
            <a:r>
              <a:rPr lang="en-US" sz="1400">
                <a:effectLst>
                  <a:outerShdw blurRad="38100" dist="38100" dir="2700000" algn="tl">
                    <a:srgbClr val="C0C0C0"/>
                  </a:outerShdw>
                </a:effectLst>
                <a:latin typeface="Arial" charset="0"/>
              </a:rPr>
              <a:t>Structure chart of the measurement system</a:t>
            </a:r>
            <a:endParaRPr lang="ru-RU" sz="1400">
              <a:effectLst>
                <a:outerShdw blurRad="38100" dist="38100" dir="2700000" algn="tl">
                  <a:srgbClr val="C0C0C0"/>
                </a:outerShdw>
              </a:effectLst>
              <a:latin typeface="Arial" charset="0"/>
            </a:endParaRPr>
          </a:p>
        </p:txBody>
      </p:sp>
      <p:pic>
        <p:nvPicPr>
          <p:cNvPr id="5"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5832" y="5024704"/>
            <a:ext cx="1653638" cy="1332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78" y="5024704"/>
            <a:ext cx="2695057"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10" y="5024704"/>
            <a:ext cx="1157198"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l="24283" t="18755"/>
          <a:stretch>
            <a:fillRect/>
          </a:stretch>
        </p:blipFill>
        <p:spPr bwMode="auto">
          <a:xfrm>
            <a:off x="4155543" y="5024704"/>
            <a:ext cx="3086554"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0"/>
            <a:ext cx="9144000" cy="545516"/>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Method for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sensors’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testing in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nuclear reactors</a:t>
            </a:r>
          </a:p>
        </p:txBody>
      </p:sp>
    </p:spTree>
    <p:extLst>
      <p:ext uri="{BB962C8B-B14F-4D97-AF65-F5344CB8AC3E}">
        <p14:creationId xmlns:p14="http://schemas.microsoft.com/office/powerpoint/2010/main" val="213382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Прямая соединительная линия 13"/>
          <p:cNvCxnSpPr/>
          <p:nvPr/>
        </p:nvCxnSpPr>
        <p:spPr>
          <a:xfrm>
            <a:off x="5473287" y="1536971"/>
            <a:ext cx="576262" cy="258763"/>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7" idx="3"/>
            <a:endCxn id="3" idx="0"/>
          </p:cNvCxnSpPr>
          <p:nvPr/>
        </p:nvCxnSpPr>
        <p:spPr>
          <a:xfrm>
            <a:off x="5868574" y="2534715"/>
            <a:ext cx="1296988" cy="710406"/>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endCxn id="17" idx="3"/>
          </p:cNvCxnSpPr>
          <p:nvPr/>
        </p:nvCxnSpPr>
        <p:spPr>
          <a:xfrm flipH="1">
            <a:off x="5868574" y="2164034"/>
            <a:ext cx="501650" cy="369887"/>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stCxn id="17" idx="1"/>
            <a:endCxn id="2" idx="0"/>
          </p:cNvCxnSpPr>
          <p:nvPr/>
        </p:nvCxnSpPr>
        <p:spPr>
          <a:xfrm flipH="1">
            <a:off x="1849025" y="2534715"/>
            <a:ext cx="1571624" cy="710406"/>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664999" y="2164034"/>
            <a:ext cx="755650" cy="369887"/>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3060287" y="1536971"/>
            <a:ext cx="609600" cy="258763"/>
          </a:xfrm>
          <a:prstGeom prst="line">
            <a:avLst/>
          </a:prstGeom>
          <a:ln w="38100">
            <a:solidFill>
              <a:schemeClr val="accent5">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p:cNvSpPr txBox="1">
            <a:spLocks noChangeArrowheads="1"/>
          </p:cNvSpPr>
          <p:nvPr/>
        </p:nvSpPr>
        <p:spPr bwMode="auto">
          <a:xfrm>
            <a:off x="240887" y="3245121"/>
            <a:ext cx="3216275" cy="400110"/>
          </a:xfrm>
          <a:prstGeom prst="rect">
            <a:avLst/>
          </a:prstGeom>
          <a:solidFill>
            <a:srgbClr val="D2ECB6"/>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2000" b="1" dirty="0">
                <a:latin typeface="Arial" panose="020B0604020202020204" pitchFamily="34" charset="0"/>
                <a:cs typeface="Arial" panose="020B0604020202020204" pitchFamily="34" charset="0"/>
              </a:rPr>
              <a:t>Radiation defects</a:t>
            </a:r>
            <a:endParaRPr lang="ru-RU" altLang="ru-RU" sz="2000" b="1" dirty="0">
              <a:latin typeface="Arial" panose="020B0604020202020204" pitchFamily="34" charset="0"/>
              <a:cs typeface="Arial" panose="020B0604020202020204" pitchFamily="34" charset="0"/>
            </a:endParaRPr>
          </a:p>
        </p:txBody>
      </p:sp>
      <p:sp>
        <p:nvSpPr>
          <p:cNvPr id="3" name="TextBox 2"/>
          <p:cNvSpPr txBox="1">
            <a:spLocks noChangeArrowheads="1"/>
          </p:cNvSpPr>
          <p:nvPr/>
        </p:nvSpPr>
        <p:spPr bwMode="auto">
          <a:xfrm>
            <a:off x="5689187" y="3245121"/>
            <a:ext cx="2952750" cy="400110"/>
          </a:xfrm>
          <a:prstGeom prst="rect">
            <a:avLst/>
          </a:prstGeom>
          <a:solidFill>
            <a:srgbClr val="D2ECB6"/>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2000" b="1" dirty="0">
                <a:latin typeface="Arial" panose="020B0604020202020204" pitchFamily="34" charset="0"/>
                <a:cs typeface="Arial" panose="020B0604020202020204" pitchFamily="34" charset="0"/>
              </a:rPr>
              <a:t>Nuclear doping</a:t>
            </a:r>
            <a:endParaRPr lang="ru-RU" altLang="ru-RU" sz="2000" b="1" dirty="0">
              <a:latin typeface="Arial" panose="020B0604020202020204" pitchFamily="34" charset="0"/>
              <a:cs typeface="Arial" panose="020B0604020202020204" pitchFamily="34" charset="0"/>
            </a:endParaRPr>
          </a:p>
        </p:txBody>
      </p:sp>
      <p:sp>
        <p:nvSpPr>
          <p:cNvPr id="4" name="Двойная стрелка влево/вправо 3"/>
          <p:cNvSpPr/>
          <p:nvPr/>
        </p:nvSpPr>
        <p:spPr>
          <a:xfrm>
            <a:off x="3673062" y="3299096"/>
            <a:ext cx="1800225" cy="360363"/>
          </a:xfrm>
          <a:prstGeom prst="lef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TextBox 4"/>
          <p:cNvSpPr txBox="1">
            <a:spLocks noChangeArrowheads="1"/>
          </p:cNvSpPr>
          <p:nvPr/>
        </p:nvSpPr>
        <p:spPr bwMode="auto">
          <a:xfrm>
            <a:off x="3712971" y="2784458"/>
            <a:ext cx="17603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600" b="1" i="1" dirty="0">
                <a:solidFill>
                  <a:srgbClr val="C55A11"/>
                </a:solidFill>
                <a:latin typeface="Arial" panose="020B0604020202020204" pitchFamily="34" charset="0"/>
                <a:cs typeface="Arial" panose="020B0604020202020204" pitchFamily="34" charset="0"/>
              </a:rPr>
              <a:t>Mutual compensation</a:t>
            </a:r>
            <a:endParaRPr lang="ru-RU" altLang="ru-RU" sz="1600" b="1" i="1" dirty="0">
              <a:solidFill>
                <a:srgbClr val="C55A11"/>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144048" y="3739628"/>
            <a:ext cx="3313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dirty="0">
                <a:latin typeface="Arial" panose="020B0604020202020204" pitchFamily="34" charset="0"/>
                <a:cs typeface="Arial" panose="020B0604020202020204" pitchFamily="34" charset="0"/>
              </a:rPr>
              <a:t>Acceptors</a:t>
            </a:r>
            <a:endParaRPr lang="ru-RU" altLang="ru-RU" sz="1800" dirty="0">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5652674" y="3745184"/>
            <a:ext cx="3086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dirty="0">
                <a:latin typeface="Arial" panose="020B0604020202020204" pitchFamily="34" charset="0"/>
                <a:cs typeface="Arial" panose="020B0604020202020204" pitchFamily="34" charset="0"/>
              </a:rPr>
              <a:t>Donors</a:t>
            </a:r>
            <a:endParaRPr lang="ru-RU" altLang="ru-RU" sz="1800" dirty="0">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1548987" y="1795734"/>
            <a:ext cx="1511300" cy="368300"/>
          </a:xfrm>
          <a:prstGeom prst="rect">
            <a:avLst/>
          </a:prstGeom>
          <a:solidFill>
            <a:schemeClr val="accent3">
              <a:lumMod val="40000"/>
              <a:lumOff val="60000"/>
            </a:schemeClr>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b="1" dirty="0">
                <a:solidFill>
                  <a:srgbClr val="FF0000"/>
                </a:solidFill>
                <a:latin typeface="Arial" panose="020B0604020202020204" pitchFamily="34" charset="0"/>
                <a:cs typeface="Arial" panose="020B0604020202020204" pitchFamily="34" charset="0"/>
              </a:rPr>
              <a:t>Fast</a:t>
            </a:r>
            <a:endParaRPr lang="ru-RU" altLang="ru-RU" sz="1800" b="1" dirty="0">
              <a:solidFill>
                <a:srgbClr val="FF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6049549" y="1795734"/>
            <a:ext cx="1619250" cy="369887"/>
          </a:xfrm>
          <a:prstGeom prst="rect">
            <a:avLst/>
          </a:prstGeom>
          <a:solidFill>
            <a:schemeClr val="accent3">
              <a:lumMod val="40000"/>
              <a:lumOff val="60000"/>
            </a:schemeClr>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b="1" dirty="0">
                <a:solidFill>
                  <a:srgbClr val="FF0000"/>
                </a:solidFill>
                <a:latin typeface="Arial" panose="020B0604020202020204" pitchFamily="34" charset="0"/>
                <a:cs typeface="Arial" panose="020B0604020202020204" pitchFamily="34" charset="0"/>
              </a:rPr>
              <a:t>Thermal</a:t>
            </a:r>
            <a:endParaRPr lang="ru-RU" altLang="ru-RU" sz="1800" b="1" dirty="0">
              <a:solidFill>
                <a:srgbClr val="FF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673062" y="1167084"/>
            <a:ext cx="1800225" cy="369887"/>
          </a:xfrm>
          <a:prstGeom prst="rect">
            <a:avLst/>
          </a:prstGeom>
          <a:solidFill>
            <a:schemeClr val="accent3">
              <a:lumMod val="40000"/>
              <a:lumOff val="60000"/>
            </a:schemeClr>
          </a:solidFill>
          <a:ln w="12700">
            <a:solidFill>
              <a:schemeClr val="tx1"/>
            </a:solid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b="1" dirty="0">
                <a:latin typeface="Arial" panose="020B0604020202020204" pitchFamily="34" charset="0"/>
                <a:cs typeface="Arial" panose="020B0604020202020204" pitchFamily="34" charset="0"/>
              </a:rPr>
              <a:t>Neutrons</a:t>
            </a:r>
            <a:endParaRPr lang="ru-RU" altLang="ru-RU" sz="1800" b="1" dirty="0">
              <a:latin typeface="Arial" panose="020B0604020202020204" pitchFamily="34" charset="0"/>
              <a:cs typeface="Arial" panose="020B0604020202020204" pitchFamily="34" charset="0"/>
            </a:endParaRPr>
          </a:p>
        </p:txBody>
      </p:sp>
      <p:graphicFrame>
        <p:nvGraphicFramePr>
          <p:cNvPr id="11" name="Объект 13"/>
          <p:cNvGraphicFramePr>
            <a:graphicFrameLocks noChangeAspect="1"/>
          </p:cNvGraphicFramePr>
          <p:nvPr>
            <p:extLst>
              <p:ext uri="{D42A27DB-BD31-4B8C-83A1-F6EECF244321}">
                <p14:modId xmlns:p14="http://schemas.microsoft.com/office/powerpoint/2010/main" val="3550691048"/>
              </p:ext>
            </p:extLst>
          </p:nvPr>
        </p:nvGraphicFramePr>
        <p:xfrm>
          <a:off x="6159500" y="4041775"/>
          <a:ext cx="2109788" cy="539750"/>
        </p:xfrm>
        <a:graphic>
          <a:graphicData uri="http://schemas.openxmlformats.org/presentationml/2006/ole">
            <mc:AlternateContent xmlns:mc="http://schemas.openxmlformats.org/markup-compatibility/2006">
              <mc:Choice xmlns:v="urn:schemas-microsoft-com:vml" Requires="v">
                <p:oleObj spid="_x0000_s1069" name="Уравнение" r:id="rId3" imgW="1447800" imgH="368300" progId="Equation.3">
                  <p:embed/>
                </p:oleObj>
              </mc:Choice>
              <mc:Fallback>
                <p:oleObj name="Уравнение" r:id="rId3" imgW="1447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4041775"/>
                        <a:ext cx="21097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7"/>
          <p:cNvSpPr txBox="1">
            <a:spLocks noChangeArrowheads="1"/>
          </p:cNvSpPr>
          <p:nvPr/>
        </p:nvSpPr>
        <p:spPr bwMode="auto">
          <a:xfrm>
            <a:off x="5761418" y="461566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400" dirty="0">
                <a:latin typeface="Arial" panose="020B0604020202020204" pitchFamily="34" charset="0"/>
                <a:cs typeface="Arial" panose="020B0604020202020204" pitchFamily="34" charset="0"/>
              </a:rPr>
              <a:t>(</a:t>
            </a:r>
            <a:r>
              <a:rPr lang="ru-RU" altLang="ru-RU" sz="1400" dirty="0">
                <a:latin typeface="Arial" panose="020B0604020202020204" pitchFamily="34" charset="0"/>
                <a:cs typeface="Arial" panose="020B0604020202020204" pitchFamily="34" charset="0"/>
              </a:rPr>
              <a:t>97,5%</a:t>
            </a:r>
            <a:r>
              <a:rPr lang="en-US" altLang="ru-RU" sz="1400" dirty="0">
                <a:latin typeface="Arial" panose="020B0604020202020204" pitchFamily="34" charset="0"/>
                <a:cs typeface="Arial" panose="020B0604020202020204" pitchFamily="34" charset="0"/>
              </a:rPr>
              <a:t> of possible reactions)</a:t>
            </a:r>
            <a:endParaRPr lang="ru-RU" altLang="ru-RU" sz="1400" dirty="0">
              <a:latin typeface="Arial" panose="020B0604020202020204" pitchFamily="34" charset="0"/>
              <a:cs typeface="Arial" panose="020B0604020202020204" pitchFamily="34" charset="0"/>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524" y="4113484"/>
            <a:ext cx="7207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31"/>
          <p:cNvSpPr txBox="1">
            <a:spLocks noChangeArrowheads="1"/>
          </p:cNvSpPr>
          <p:nvPr/>
        </p:nvSpPr>
        <p:spPr bwMode="auto">
          <a:xfrm>
            <a:off x="3420649" y="2349771"/>
            <a:ext cx="2447925" cy="3698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b="1" dirty="0">
                <a:latin typeface="Arial" panose="020B0604020202020204" pitchFamily="34" charset="0"/>
                <a:cs typeface="Arial" panose="020B0604020202020204" pitchFamily="34" charset="0"/>
              </a:rPr>
              <a:t>Semiconductor</a:t>
            </a:r>
            <a:endParaRPr lang="ru-RU" altLang="ru-RU" sz="1800" b="1" dirty="0">
              <a:latin typeface="Arial" panose="020B0604020202020204" pitchFamily="34" charset="0"/>
              <a:cs typeface="Arial" panose="020B0604020202020204" pitchFamily="34" charset="0"/>
            </a:endParaRPr>
          </a:p>
        </p:txBody>
      </p:sp>
      <p:sp>
        <p:nvSpPr>
          <p:cNvPr id="18" name="Стрелка вниз 17"/>
          <p:cNvSpPr/>
          <p:nvPr/>
        </p:nvSpPr>
        <p:spPr>
          <a:xfrm>
            <a:off x="4465224" y="3615009"/>
            <a:ext cx="215900" cy="369887"/>
          </a:xfrm>
          <a:prstGeom prst="downArrow">
            <a:avLst/>
          </a:prstGeom>
          <a:solidFill>
            <a:srgbClr val="2E75B6"/>
          </a:solidFill>
          <a:ln w="38100">
            <a:no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ru-RU">
              <a:solidFill>
                <a:schemeClr val="accent1">
                  <a:lumMod val="75000"/>
                </a:schemeClr>
              </a:solidFill>
            </a:endParaRPr>
          </a:p>
        </p:txBody>
      </p:sp>
      <p:sp>
        <p:nvSpPr>
          <p:cNvPr id="19" name="TextBox 37"/>
          <p:cNvSpPr txBox="1">
            <a:spLocks noChangeArrowheads="1"/>
          </p:cNvSpPr>
          <p:nvPr/>
        </p:nvSpPr>
        <p:spPr bwMode="auto">
          <a:xfrm>
            <a:off x="3277774" y="3903934"/>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b="1" i="1" dirty="0">
                <a:solidFill>
                  <a:schemeClr val="accent1">
                    <a:lumMod val="75000"/>
                  </a:schemeClr>
                </a:solidFill>
                <a:latin typeface="Arial" panose="020B0604020202020204" pitchFamily="34" charset="0"/>
                <a:cs typeface="Arial" panose="020B0604020202020204" pitchFamily="34" charset="0"/>
              </a:rPr>
              <a:t>Minimal sensor parameter drift </a:t>
            </a:r>
            <a:endParaRPr lang="ru-RU" altLang="ru-RU" sz="1800" b="1" i="1" dirty="0">
              <a:solidFill>
                <a:schemeClr val="accent1">
                  <a:lumMod val="75000"/>
                </a:schemeClr>
              </a:solidFill>
              <a:latin typeface="Arial" panose="020B0604020202020204" pitchFamily="34" charset="0"/>
              <a:cs typeface="Arial" panose="020B0604020202020204" pitchFamily="34" charset="0"/>
            </a:endParaRPr>
          </a:p>
        </p:txBody>
      </p:sp>
      <p:sp>
        <p:nvSpPr>
          <p:cNvPr id="20" name="TextBox 38"/>
          <p:cNvSpPr txBox="1">
            <a:spLocks noChangeArrowheads="1"/>
          </p:cNvSpPr>
          <p:nvPr/>
        </p:nvSpPr>
        <p:spPr bwMode="auto">
          <a:xfrm>
            <a:off x="2844387" y="4470671"/>
            <a:ext cx="345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600" dirty="0">
                <a:solidFill>
                  <a:schemeClr val="accent1">
                    <a:lumMod val="75000"/>
                  </a:schemeClr>
                </a:solidFill>
                <a:latin typeface="Arial" panose="020B0604020202020204" pitchFamily="34" charset="0"/>
                <a:cs typeface="Arial" panose="020B0604020202020204" pitchFamily="34" charset="0"/>
              </a:rPr>
              <a:t>(subject to correction with </a:t>
            </a:r>
          </a:p>
          <a:p>
            <a:pPr algn="ctr" eaLnBrk="1" hangingPunct="1"/>
            <a:r>
              <a:rPr lang="en-US" altLang="ru-RU" sz="1600" dirty="0">
                <a:solidFill>
                  <a:schemeClr val="accent1">
                    <a:lumMod val="75000"/>
                  </a:schemeClr>
                </a:solidFill>
                <a:latin typeface="Arial" panose="020B0604020202020204" pitchFamily="34" charset="0"/>
                <a:cs typeface="Arial" panose="020B0604020202020204" pitchFamily="34" charset="0"/>
              </a:rPr>
              <a:t>dedicated electronic methods) </a:t>
            </a:r>
            <a:endParaRPr lang="ru-RU" altLang="ru-RU" sz="1600" dirty="0">
              <a:solidFill>
                <a:schemeClr val="accent1">
                  <a:lumMod val="75000"/>
                </a:schemeClr>
              </a:solidFill>
              <a:latin typeface="Arial" panose="020B0604020202020204" pitchFamily="34" charset="0"/>
              <a:cs typeface="Arial" panose="020B0604020202020204" pitchFamily="34" charset="0"/>
            </a:endParaRPr>
          </a:p>
        </p:txBody>
      </p:sp>
      <p:sp>
        <p:nvSpPr>
          <p:cNvPr id="27" name="Text Box 8"/>
          <p:cNvSpPr txBox="1">
            <a:spLocks noChangeArrowheads="1"/>
          </p:cNvSpPr>
          <p:nvPr/>
        </p:nvSpPr>
        <p:spPr bwMode="auto">
          <a:xfrm>
            <a:off x="-924973" y="6159992"/>
            <a:ext cx="7850188" cy="33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endParaRPr lang="ru-RU" altLang="ru-RU" sz="1600" b="1" dirty="0">
              <a:solidFill>
                <a:srgbClr val="FF3300"/>
              </a:solidFill>
              <a:latin typeface="Arial" panose="020B0604020202020204" pitchFamily="34" charset="0"/>
              <a:cs typeface="Arial" panose="020B0604020202020204" pitchFamily="34" charset="0"/>
            </a:endParaRPr>
          </a:p>
        </p:txBody>
      </p:sp>
      <p:sp>
        <p:nvSpPr>
          <p:cNvPr id="28" name="Text Box 9"/>
          <p:cNvSpPr txBox="1">
            <a:spLocks noChangeArrowheads="1"/>
          </p:cNvSpPr>
          <p:nvPr/>
        </p:nvSpPr>
        <p:spPr bwMode="auto">
          <a:xfrm>
            <a:off x="218710" y="5219971"/>
            <a:ext cx="8706580" cy="1228198"/>
          </a:xfrm>
          <a:prstGeom prst="rect">
            <a:avLst/>
          </a:prstGeom>
          <a:solidFill>
            <a:schemeClr val="accent4">
              <a:lumMod val="40000"/>
              <a:lumOff val="60000"/>
            </a:schemeClr>
          </a:solidFill>
          <a:ln w="19050" algn="ctr">
            <a:solidFill>
              <a:schemeClr val="tx1"/>
            </a:solidFill>
            <a:miter lim="800000"/>
            <a:headEnd/>
            <a:tailEnd/>
          </a:ln>
          <a:effectLst/>
          <a:extLst/>
        </p:spPr>
        <p:txBody>
          <a:bodyPr wrap="square" lIns="90000" tIns="90000" rIns="90000" bIns="90000">
            <a:spAutoFit/>
          </a:bodyPr>
          <a:lstStyle>
            <a:lvl1pPr marL="342900" indent="-157163">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lgn="ctr">
              <a:spcAft>
                <a:spcPts val="600"/>
              </a:spcAft>
            </a:pPr>
            <a:r>
              <a:rPr lang="en-US" altLang="ru-RU" sz="1600" b="1" dirty="0">
                <a:solidFill>
                  <a:srgbClr val="FF0000"/>
                </a:solidFill>
                <a:latin typeface="Arial" panose="020B0604020202020204" pitchFamily="34" charset="0"/>
                <a:cs typeface="Arial" panose="020B0604020202020204" pitchFamily="34" charset="0"/>
              </a:rPr>
              <a:t>Methods for stabilizing the semiconductor sensor </a:t>
            </a:r>
            <a:r>
              <a:rPr lang="en-US" altLang="ru-RU" sz="1600" b="1" dirty="0" smtClean="0">
                <a:solidFill>
                  <a:srgbClr val="FF0000"/>
                </a:solidFill>
                <a:latin typeface="Arial" panose="020B0604020202020204" pitchFamily="34" charset="0"/>
                <a:cs typeface="Arial" panose="020B0604020202020204" pitchFamily="34" charset="0"/>
              </a:rPr>
              <a:t>parameters</a:t>
            </a:r>
            <a:endParaRPr lang="ru-RU" altLang="ru-RU" sz="1600" b="1" dirty="0">
              <a:solidFill>
                <a:srgbClr val="FF0000"/>
              </a:solidFill>
              <a:latin typeface="Arial" panose="020B0604020202020204" pitchFamily="34" charset="0"/>
              <a:cs typeface="Arial" panose="020B0604020202020204" pitchFamily="34" charset="0"/>
            </a:endParaRPr>
          </a:p>
          <a:p>
            <a:pPr marL="182563" indent="-182563" algn="just" eaLnBrk="1" hangingPunct="1">
              <a:spcAft>
                <a:spcPts val="600"/>
              </a:spcAft>
              <a:buFont typeface="Arial" panose="020B0604020202020204" pitchFamily="34" charset="0"/>
              <a:buChar char="•"/>
            </a:pPr>
            <a:r>
              <a:rPr lang="en-US" altLang="ru-RU" sz="1400" b="1" dirty="0" smtClean="0">
                <a:latin typeface="Arial" panose="020B0604020202020204" pitchFamily="34" charset="0"/>
                <a:cs typeface="Arial" panose="020B0604020202020204" pitchFamily="34" charset="0"/>
              </a:rPr>
              <a:t>Chemical </a:t>
            </a:r>
            <a:r>
              <a:rPr lang="en-US" altLang="ru-RU" sz="1400" b="1" dirty="0">
                <a:latin typeface="Arial" panose="020B0604020202020204" pitchFamily="34" charset="0"/>
                <a:cs typeface="Arial" panose="020B0604020202020204" pitchFamily="34" charset="0"/>
              </a:rPr>
              <a:t>doping of semiconductor materials (</a:t>
            </a:r>
            <a:r>
              <a:rPr lang="en-US" altLang="ru-RU" sz="1400" b="1" dirty="0" err="1">
                <a:latin typeface="Arial" panose="020B0604020202020204" pitchFamily="34" charset="0"/>
                <a:cs typeface="Arial" panose="020B0604020202020204" pitchFamily="34" charset="0"/>
              </a:rPr>
              <a:t>InSb</a:t>
            </a:r>
            <a:r>
              <a:rPr lang="en-US" altLang="ru-RU" sz="1400" b="1" dirty="0">
                <a:latin typeface="Arial" panose="020B0604020202020204" pitchFamily="34" charset="0"/>
                <a:cs typeface="Arial" panose="020B0604020202020204" pitchFamily="34" charset="0"/>
              </a:rPr>
              <a:t>, </a:t>
            </a:r>
            <a:r>
              <a:rPr lang="en-US" altLang="ru-RU" sz="1400" b="1" dirty="0" err="1">
                <a:latin typeface="Arial" panose="020B0604020202020204" pitchFamily="34" charset="0"/>
                <a:cs typeface="Arial" panose="020B0604020202020204" pitchFamily="34" charset="0"/>
              </a:rPr>
              <a:t>InAs</a:t>
            </a:r>
            <a:r>
              <a:rPr lang="en-US" altLang="ru-RU" sz="1400" b="1" dirty="0">
                <a:latin typeface="Arial" panose="020B0604020202020204" pitchFamily="34" charset="0"/>
                <a:cs typeface="Arial" panose="020B0604020202020204" pitchFamily="34" charset="0"/>
              </a:rPr>
              <a:t>) with a complex of doping impurities (donor, </a:t>
            </a:r>
            <a:r>
              <a:rPr lang="en-US" altLang="ru-RU" sz="1400" b="1" dirty="0" err="1">
                <a:latin typeface="Arial" panose="020B0604020202020204" pitchFamily="34" charset="0"/>
                <a:cs typeface="Arial" panose="020B0604020202020204" pitchFamily="34" charset="0"/>
              </a:rPr>
              <a:t>isovalent</a:t>
            </a:r>
            <a:r>
              <a:rPr lang="en-US" altLang="ru-RU" sz="1400" b="1" dirty="0">
                <a:latin typeface="Arial" panose="020B0604020202020204" pitchFamily="34" charset="0"/>
                <a:cs typeface="Arial" panose="020B0604020202020204" pitchFamily="34" charset="0"/>
              </a:rPr>
              <a:t>, rare-earth ones) up to the optimal initial concentration of free charge carriers</a:t>
            </a:r>
            <a:r>
              <a:rPr lang="en-US" altLang="ru-RU" sz="1400" b="1" dirty="0" smtClean="0">
                <a:latin typeface="Arial" panose="020B0604020202020204" pitchFamily="34" charset="0"/>
                <a:cs typeface="Arial" panose="020B0604020202020204" pitchFamily="34" charset="0"/>
              </a:rPr>
              <a:t>.</a:t>
            </a:r>
          </a:p>
          <a:p>
            <a:pPr marL="182563" indent="-182563" algn="just">
              <a:spcAft>
                <a:spcPts val="600"/>
              </a:spcAft>
              <a:buFont typeface="Arial" panose="020B0604020202020204" pitchFamily="34" charset="0"/>
              <a:buChar char="•"/>
            </a:pPr>
            <a:r>
              <a:rPr lang="en-US" altLang="ru-RU" sz="1400" b="1" dirty="0">
                <a:latin typeface="Arial" panose="020B0604020202020204" pitchFamily="34" charset="0"/>
                <a:cs typeface="Arial" panose="020B0604020202020204" pitchFamily="34" charset="0"/>
              </a:rPr>
              <a:t>Radiation modification – preliminary introduction of a certain number of radiation defects</a:t>
            </a:r>
            <a:r>
              <a:rPr lang="en-US" altLang="ru-RU" sz="1400" b="1" dirty="0" smtClean="0">
                <a:latin typeface="Arial" panose="020B0604020202020204" pitchFamily="34" charset="0"/>
                <a:cs typeface="Arial" panose="020B0604020202020204" pitchFamily="34" charset="0"/>
              </a:rPr>
              <a:t>.</a:t>
            </a:r>
            <a:endParaRPr lang="ru-RU" altLang="ru-RU" sz="1400" b="1" dirty="0">
              <a:latin typeface="Arial" panose="020B0604020202020204" pitchFamily="34" charset="0"/>
              <a:cs typeface="Arial" panose="020B0604020202020204" pitchFamily="34" charset="0"/>
            </a:endParaRPr>
          </a:p>
        </p:txBody>
      </p:sp>
      <p:sp>
        <p:nvSpPr>
          <p:cNvPr id="30" name="TextBox 29"/>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&amp;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physical processes in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In-containing s</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emiconductor materials under neutron irradiation</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460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p:extLst>
              <p:ext uri="{D42A27DB-BD31-4B8C-83A1-F6EECF244321}">
                <p14:modId xmlns:p14="http://schemas.microsoft.com/office/powerpoint/2010/main" val="3329496425"/>
              </p:ext>
            </p:extLst>
          </p:nvPr>
        </p:nvGraphicFramePr>
        <p:xfrm>
          <a:off x="6547364" y="6041694"/>
          <a:ext cx="2055876" cy="541020"/>
        </p:xfrm>
        <a:graphic>
          <a:graphicData uri="http://schemas.openxmlformats.org/presentationml/2006/ole">
            <mc:AlternateContent xmlns:mc="http://schemas.openxmlformats.org/markup-compatibility/2006">
              <mc:Choice xmlns:v="urn:schemas-microsoft-com:vml" Requires="v">
                <p:oleObj spid="_x0000_s2131" name="Формула" r:id="rId4" imgW="1447800" imgH="381000" progId="Equation.3">
                  <p:embed/>
                </p:oleObj>
              </mc:Choice>
              <mc:Fallback>
                <p:oleObj name="Формула" r:id="rId4" imgW="1447800" imgH="38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7364" y="6041694"/>
                        <a:ext cx="2055876" cy="5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495039" y="1124057"/>
            <a:ext cx="8153921" cy="458757"/>
          </a:xfrm>
          <a:prstGeom prst="rect">
            <a:avLst/>
          </a:prstGeom>
          <a:solidFill>
            <a:schemeClr val="accent4">
              <a:lumMod val="40000"/>
              <a:lumOff val="60000"/>
            </a:schemeClr>
          </a:solidFill>
          <a:ln w="19685">
            <a:solidFill>
              <a:schemeClr val="tx1"/>
            </a:solidFill>
            <a:miter lim="800000"/>
            <a:headEnd/>
            <a:tailEnd/>
          </a:ln>
          <a:effectLst/>
          <a:extLst/>
        </p:spPr>
        <p:txBody>
          <a:bodyPr wrap="square" tIns="90000" bIns="900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1800" dirty="0">
                <a:latin typeface="Arial" panose="020B0604020202020204" pitchFamily="34" charset="0"/>
              </a:rPr>
              <a:t>What occurs in sensor’s semiconductor material in the course of irradiation</a:t>
            </a:r>
            <a:r>
              <a:rPr lang="ru-RU" altLang="ru-RU" sz="1800" dirty="0">
                <a:latin typeface="Arial" panose="020B0604020202020204" pitchFamily="34" charset="0"/>
              </a:rPr>
              <a:t>?  </a:t>
            </a:r>
          </a:p>
        </p:txBody>
      </p:sp>
      <p:sp>
        <p:nvSpPr>
          <p:cNvPr id="5" name="Text Box 6"/>
          <p:cNvSpPr txBox="1">
            <a:spLocks noChangeArrowheads="1"/>
          </p:cNvSpPr>
          <p:nvPr/>
        </p:nvSpPr>
        <p:spPr bwMode="auto">
          <a:xfrm>
            <a:off x="364040" y="1746856"/>
            <a:ext cx="8348663"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sz="1600" dirty="0" smtClean="0">
                <a:latin typeface="Arial" panose="020B0604020202020204" pitchFamily="34" charset="0"/>
              </a:rPr>
              <a:t>In sensors based on </a:t>
            </a:r>
            <a:r>
              <a:rPr lang="en-US" sz="1600" b="1" dirty="0" err="1" smtClean="0">
                <a:solidFill>
                  <a:srgbClr val="FF0000"/>
                </a:solidFill>
                <a:latin typeface="Arial" panose="020B0604020202020204" pitchFamily="34" charset="0"/>
              </a:rPr>
              <a:t>InSb</a:t>
            </a:r>
            <a:r>
              <a:rPr lang="en-US" sz="1600" dirty="0" smtClean="0">
                <a:latin typeface="Arial" panose="020B0604020202020204" pitchFamily="34" charset="0"/>
              </a:rPr>
              <a:t> semiconductor material, radiation resistance is ensured by two mutually compensating processes:</a:t>
            </a:r>
          </a:p>
          <a:p>
            <a:pPr marL="342900" indent="-342900">
              <a:buFont typeface="+mj-lt"/>
              <a:buAutoNum type="arabicPeriod"/>
              <a:defRPr/>
            </a:pPr>
            <a:r>
              <a:rPr lang="en-US" sz="1600" dirty="0" smtClean="0">
                <a:latin typeface="Arial" panose="020B0604020202020204" pitchFamily="34" charset="0"/>
              </a:rPr>
              <a:t>introduction of acceptor-type radiation defects with fast neutrons </a:t>
            </a:r>
            <a:endParaRPr lang="ru-RU" sz="1600" dirty="0" smtClean="0">
              <a:latin typeface="Arial" panose="020B0604020202020204" pitchFamily="34" charset="0"/>
            </a:endParaRPr>
          </a:p>
          <a:p>
            <a:pPr marL="342900" indent="-342900">
              <a:buFont typeface="+mj-lt"/>
              <a:buAutoNum type="arabicPeriod"/>
              <a:defRPr/>
            </a:pPr>
            <a:r>
              <a:rPr lang="en-US" sz="1600" dirty="0" smtClean="0">
                <a:latin typeface="Arial" panose="020B0604020202020204" pitchFamily="34" charset="0"/>
              </a:rPr>
              <a:t>introduction of donors (</a:t>
            </a:r>
            <a:r>
              <a:rPr lang="en-US" sz="1600" dirty="0" err="1" smtClean="0">
                <a:latin typeface="Arial" panose="020B0604020202020204" pitchFamily="34" charset="0"/>
              </a:rPr>
              <a:t>Sn</a:t>
            </a:r>
            <a:r>
              <a:rPr lang="en-US" sz="1600" dirty="0" smtClean="0">
                <a:latin typeface="Arial" panose="020B0604020202020204" pitchFamily="34" charset="0"/>
              </a:rPr>
              <a:t>)</a:t>
            </a:r>
            <a:r>
              <a:rPr lang="ru-RU" sz="1600" dirty="0" smtClean="0">
                <a:latin typeface="Arial" panose="020B0604020202020204" pitchFamily="34" charset="0"/>
              </a:rPr>
              <a:t> </a:t>
            </a:r>
            <a:r>
              <a:rPr lang="en-US" sz="1600" dirty="0" smtClean="0">
                <a:latin typeface="Arial" panose="020B0604020202020204" pitchFamily="34" charset="0"/>
              </a:rPr>
              <a:t>by the reactions of transmutation doping on thermal </a:t>
            </a:r>
            <a:r>
              <a:rPr lang="en-US" sz="1600" dirty="0" err="1" smtClean="0">
                <a:latin typeface="Arial" panose="020B0604020202020204" pitchFamily="34" charset="0"/>
              </a:rPr>
              <a:t>neut</a:t>
            </a:r>
            <a:r>
              <a:rPr lang="ru-RU" sz="1600" dirty="0" smtClean="0">
                <a:latin typeface="Arial" panose="020B0604020202020204" pitchFamily="34" charset="0"/>
              </a:rPr>
              <a:t>-</a:t>
            </a:r>
            <a:r>
              <a:rPr lang="en-US" sz="1600" dirty="0" err="1" smtClean="0">
                <a:latin typeface="Arial" panose="020B0604020202020204" pitchFamily="34" charset="0"/>
              </a:rPr>
              <a:t>rons</a:t>
            </a:r>
            <a:r>
              <a:rPr lang="en-US" sz="1600" dirty="0" smtClean="0">
                <a:latin typeface="Arial" panose="020B0604020202020204" pitchFamily="34" charset="0"/>
              </a:rPr>
              <a:t> according to reaction</a:t>
            </a:r>
            <a:r>
              <a:rPr lang="ru-RU" sz="1600" dirty="0" smtClean="0">
                <a:latin typeface="Arial" panose="020B0604020202020204" pitchFamily="34" charset="0"/>
              </a:rPr>
              <a:t>:                              </a:t>
            </a:r>
            <a:r>
              <a:rPr lang="en-US" sz="1600" dirty="0" smtClean="0">
                <a:latin typeface="Arial" panose="020B0604020202020204" pitchFamily="34" charset="0"/>
              </a:rPr>
              <a:t>           </a:t>
            </a:r>
            <a:r>
              <a:rPr lang="ru-RU" sz="1600" dirty="0" smtClean="0">
                <a:latin typeface="Arial" panose="020B0604020202020204" pitchFamily="34" charset="0"/>
              </a:rPr>
              <a:t>(</a:t>
            </a:r>
            <a:r>
              <a:rPr lang="en-US" sz="1600" dirty="0" smtClean="0">
                <a:latin typeface="Arial" panose="020B0604020202020204" pitchFamily="34" charset="0"/>
              </a:rPr>
              <a:t>basic reaction</a:t>
            </a:r>
            <a:r>
              <a:rPr lang="ru-RU" sz="1600" dirty="0" smtClean="0">
                <a:latin typeface="Arial" panose="020B0604020202020204" pitchFamily="34" charset="0"/>
              </a:rPr>
              <a:t>: 97,5% </a:t>
            </a:r>
            <a:r>
              <a:rPr lang="en-US" sz="1600" dirty="0" smtClean="0">
                <a:latin typeface="Arial" panose="020B0604020202020204" pitchFamily="34" charset="0"/>
              </a:rPr>
              <a:t>of all possible reactions</a:t>
            </a:r>
            <a:r>
              <a:rPr lang="ru-RU" sz="1600" dirty="0" smtClean="0">
                <a:latin typeface="Arial" panose="020B0604020202020204" pitchFamily="34" charset="0"/>
              </a:rPr>
              <a:t>)</a:t>
            </a:r>
          </a:p>
        </p:txBody>
      </p:sp>
      <p:sp>
        <p:nvSpPr>
          <p:cNvPr id="6" name="Text Box 7"/>
          <p:cNvSpPr txBox="1">
            <a:spLocks noChangeArrowheads="1"/>
          </p:cNvSpPr>
          <p:nvPr/>
        </p:nvSpPr>
        <p:spPr bwMode="auto">
          <a:xfrm>
            <a:off x="364040" y="3406405"/>
            <a:ext cx="8548687"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ru-RU" sz="1600" dirty="0">
                <a:latin typeface="Arial" panose="020B0604020202020204" pitchFamily="34" charset="0"/>
              </a:rPr>
              <a:t>For optimal composition of </a:t>
            </a:r>
            <a:r>
              <a:rPr lang="en-US" altLang="ru-RU" sz="1600" dirty="0" err="1">
                <a:latin typeface="Arial" panose="020B0604020202020204" pitchFamily="34" charset="0"/>
              </a:rPr>
              <a:t>InSb</a:t>
            </a:r>
            <a:r>
              <a:rPr lang="en-US" altLang="ru-RU" sz="1600" dirty="0">
                <a:latin typeface="Arial" panose="020B0604020202020204" pitchFamily="34" charset="0"/>
              </a:rPr>
              <a:t> semiconductor material, due to the balance between these two mechanisms and taking account of the ratio between fast and thermal neutrons in flux, sensor parameter drift during irradiation can be minimized</a:t>
            </a:r>
            <a:r>
              <a:rPr lang="ru-RU" altLang="ru-RU" sz="1600" dirty="0">
                <a:latin typeface="Arial" panose="020B0604020202020204" pitchFamily="34" charset="0"/>
              </a:rPr>
              <a:t>, </a:t>
            </a:r>
            <a:r>
              <a:rPr lang="en-US" altLang="ru-RU" sz="1600" dirty="0">
                <a:latin typeface="Arial" panose="020B0604020202020204" pitchFamily="34" charset="0"/>
              </a:rPr>
              <a:t>and then subjected to the </a:t>
            </a:r>
            <a:r>
              <a:rPr lang="en-US" altLang="ru-RU" sz="1600" dirty="0" err="1">
                <a:latin typeface="Arial" panose="020B0604020202020204" pitchFamily="34" charset="0"/>
              </a:rPr>
              <a:t>correc</a:t>
            </a:r>
            <a:r>
              <a:rPr lang="ru-RU" altLang="ru-RU" sz="1600" dirty="0">
                <a:latin typeface="Arial" panose="020B0604020202020204" pitchFamily="34" charset="0"/>
              </a:rPr>
              <a:t>-</a:t>
            </a:r>
            <a:r>
              <a:rPr lang="en-US" altLang="ru-RU" sz="1600" dirty="0" err="1">
                <a:latin typeface="Arial" panose="020B0604020202020204" pitchFamily="34" charset="0"/>
              </a:rPr>
              <a:t>tion</a:t>
            </a:r>
            <a:r>
              <a:rPr lang="en-US" altLang="ru-RU" sz="1600" dirty="0">
                <a:latin typeface="Arial" panose="020B0604020202020204" pitchFamily="34" charset="0"/>
              </a:rPr>
              <a:t> with dedicated electronic methods</a:t>
            </a:r>
            <a:r>
              <a:rPr lang="ru-RU" altLang="ru-RU" sz="1600" dirty="0">
                <a:latin typeface="Arial" panose="020B0604020202020204" pitchFamily="34" charset="0"/>
              </a:rPr>
              <a:t>. </a:t>
            </a:r>
          </a:p>
        </p:txBody>
      </p:sp>
      <p:sp>
        <p:nvSpPr>
          <p:cNvPr id="7" name="Rectangle 11"/>
          <p:cNvSpPr>
            <a:spLocks noChangeArrowheads="1"/>
          </p:cNvSpPr>
          <p:nvPr/>
        </p:nvSpPr>
        <p:spPr bwMode="auto">
          <a:xfrm>
            <a:off x="364040" y="4517754"/>
            <a:ext cx="85312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zh-CN" sz="1600" dirty="0" smtClean="0">
                <a:latin typeface="Arial" panose="020B0604020202020204" pitchFamily="34" charset="0"/>
                <a:ea typeface="宋体" panose="02010600030101010101" pitchFamily="2" charset="-122"/>
              </a:rPr>
              <a:t>In </a:t>
            </a:r>
            <a:r>
              <a:rPr lang="en-US" altLang="zh-CN" sz="1600" b="1" dirty="0" err="1" smtClean="0">
                <a:solidFill>
                  <a:srgbClr val="FF0000"/>
                </a:solidFill>
                <a:latin typeface="Arial" panose="020B0604020202020204" pitchFamily="34" charset="0"/>
                <a:ea typeface="宋体" panose="02010600030101010101" pitchFamily="2" charset="-122"/>
              </a:rPr>
              <a:t>InAs</a:t>
            </a:r>
            <a:r>
              <a:rPr lang="en-US" altLang="zh-CN" sz="1600" dirty="0" smtClean="0">
                <a:latin typeface="Arial" panose="020B0604020202020204" pitchFamily="34" charset="0"/>
                <a:ea typeface="宋体" panose="02010600030101010101" pitchFamily="2" charset="-122"/>
              </a:rPr>
              <a:t>-based sensors, radiation defects of mostly donor type are generated, and radiation resistance is ensured due to Fermi level pinning in conduction band when achieving optimal donor concentration by two mutually complementing processes</a:t>
            </a:r>
            <a:r>
              <a:rPr lang="ru-RU" altLang="zh-CN" sz="1600" dirty="0" smtClean="0">
                <a:latin typeface="Arial" panose="020B0604020202020204" pitchFamily="34" charset="0"/>
              </a:rPr>
              <a:t>:</a:t>
            </a:r>
          </a:p>
          <a:p>
            <a:pPr marL="342900" indent="-342900">
              <a:buFont typeface="+mj-lt"/>
              <a:buAutoNum type="arabicPeriod"/>
              <a:defRPr/>
            </a:pPr>
            <a:r>
              <a:rPr lang="en-US" altLang="zh-CN" sz="1600" dirty="0" smtClean="0">
                <a:latin typeface="Arial" panose="020B0604020202020204" pitchFamily="34" charset="0"/>
                <a:ea typeface="宋体" panose="02010600030101010101" pitchFamily="2" charset="-122"/>
              </a:rPr>
              <a:t>introduction of donor-type radiation defects when </a:t>
            </a:r>
            <a:r>
              <a:rPr lang="en-US" altLang="zh-CN" sz="1600" dirty="0" err="1" smtClean="0">
                <a:latin typeface="Arial" panose="020B0604020202020204" pitchFamily="34" charset="0"/>
                <a:ea typeface="宋体" panose="02010600030101010101" pitchFamily="2" charset="-122"/>
              </a:rPr>
              <a:t>Frenkel</a:t>
            </a:r>
            <a:r>
              <a:rPr lang="en-US" altLang="zh-CN" sz="1600" dirty="0" smtClean="0">
                <a:latin typeface="Arial" panose="020B0604020202020204" pitchFamily="34" charset="0"/>
                <a:ea typeface="宋体" panose="02010600030101010101" pitchFamily="2" charset="-122"/>
              </a:rPr>
              <a:t> pairs </a:t>
            </a:r>
            <a:r>
              <a:rPr lang="ru-RU" altLang="zh-CN" sz="1600" dirty="0" smtClean="0">
                <a:latin typeface="Arial" panose="020B0604020202020204" pitchFamily="34" charset="0"/>
              </a:rPr>
              <a:t>(</a:t>
            </a:r>
            <a:r>
              <a:rPr lang="en-US" altLang="zh-CN" sz="1600" dirty="0" smtClean="0">
                <a:latin typeface="Arial" panose="020B0604020202020204" pitchFamily="34" charset="0"/>
                <a:ea typeface="宋体" panose="02010600030101010101" pitchFamily="2" charset="-122"/>
              </a:rPr>
              <a:t>atom in interstice and vacancy</a:t>
            </a:r>
            <a:r>
              <a:rPr lang="ru-RU" altLang="zh-CN" sz="1600" dirty="0" smtClean="0">
                <a:latin typeface="Arial" panose="020B0604020202020204" pitchFamily="34" charset="0"/>
              </a:rPr>
              <a:t>) </a:t>
            </a:r>
            <a:r>
              <a:rPr lang="en-US" altLang="zh-CN" sz="1600" dirty="0" smtClean="0">
                <a:latin typeface="Arial" panose="020B0604020202020204" pitchFamily="34" charset="0"/>
                <a:ea typeface="宋体" panose="02010600030101010101" pitchFamily="2" charset="-122"/>
              </a:rPr>
              <a:t>are generated with fast neutrons</a:t>
            </a:r>
            <a:endParaRPr lang="ru-RU" altLang="zh-CN" sz="1600" dirty="0" smtClean="0">
              <a:latin typeface="Arial" panose="020B0604020202020204" pitchFamily="34" charset="0"/>
            </a:endParaRPr>
          </a:p>
          <a:p>
            <a:pPr marL="342900" indent="-342900">
              <a:buFont typeface="+mj-lt"/>
              <a:buAutoNum type="arabicPeriod"/>
              <a:defRPr/>
            </a:pPr>
            <a:r>
              <a:rPr lang="en-US" altLang="zh-CN" sz="1600" dirty="0" smtClean="0">
                <a:latin typeface="Arial" panose="020B0604020202020204" pitchFamily="34" charset="0"/>
                <a:ea typeface="宋体" panose="02010600030101010101" pitchFamily="2" charset="-122"/>
              </a:rPr>
              <a:t>introduction of donors (Sn) due to transmutation doping according</a:t>
            </a:r>
            <a:r>
              <a:rPr lang="en-US" altLang="zh-CN" sz="1600" dirty="0">
                <a:latin typeface="Arial" panose="020B0604020202020204" pitchFamily="34" charset="0"/>
                <a:ea typeface="宋体" panose="02010600030101010101" pitchFamily="2" charset="-122"/>
              </a:rPr>
              <a:t> </a:t>
            </a:r>
            <a:r>
              <a:rPr lang="en-US" altLang="zh-CN" sz="1600" dirty="0" smtClean="0">
                <a:latin typeface="Arial" panose="020B0604020202020204" pitchFamily="34" charset="0"/>
                <a:ea typeface="宋体" panose="02010600030101010101" pitchFamily="2" charset="-122"/>
              </a:rPr>
              <a:t>to reaction</a:t>
            </a:r>
            <a:r>
              <a:rPr lang="ru-RU" altLang="zh-CN" sz="1600" dirty="0" smtClean="0">
                <a:latin typeface="Arial" panose="020B0604020202020204" pitchFamily="34" charset="0"/>
              </a:rPr>
              <a:t>:</a:t>
            </a:r>
          </a:p>
        </p:txBody>
      </p:sp>
      <p:graphicFrame>
        <p:nvGraphicFramePr>
          <p:cNvPr id="8" name="Object 12"/>
          <p:cNvGraphicFramePr>
            <a:graphicFrameLocks noChangeAspect="1"/>
          </p:cNvGraphicFramePr>
          <p:nvPr>
            <p:extLst>
              <p:ext uri="{D42A27DB-BD31-4B8C-83A1-F6EECF244321}">
                <p14:modId xmlns:p14="http://schemas.microsoft.com/office/powerpoint/2010/main" val="879349684"/>
              </p:ext>
            </p:extLst>
          </p:nvPr>
        </p:nvGraphicFramePr>
        <p:xfrm>
          <a:off x="3225897" y="2733343"/>
          <a:ext cx="2189758" cy="539760"/>
        </p:xfrm>
        <a:graphic>
          <a:graphicData uri="http://schemas.openxmlformats.org/presentationml/2006/ole">
            <mc:AlternateContent xmlns:mc="http://schemas.openxmlformats.org/markup-compatibility/2006">
              <mc:Choice xmlns:v="urn:schemas-microsoft-com:vml" Requires="v">
                <p:oleObj spid="_x0000_s2132" name="Формула" r:id="rId6" imgW="1447800" imgH="381000" progId="Equation.3">
                  <p:embed/>
                </p:oleObj>
              </mc:Choice>
              <mc:Fallback>
                <p:oleObj name="Формула" r:id="rId6" imgW="1447800" imgH="3810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5897" y="2733343"/>
                        <a:ext cx="2189758" cy="539760"/>
                      </a:xfrm>
                      <a:prstGeom prst="rect">
                        <a:avLst/>
                      </a:prstGeom>
                      <a:noFill/>
                      <a:ln>
                        <a:noFill/>
                      </a:ln>
                      <a:extLst/>
                    </p:spPr>
                  </p:pic>
                </p:oleObj>
              </mc:Fallback>
            </mc:AlternateContent>
          </a:graphicData>
        </a:graphic>
      </p:graphicFrame>
      <p:sp>
        <p:nvSpPr>
          <p:cNvPr id="9" name="TextBox 8"/>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&amp;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physical processes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sensors</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semiconductor materials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during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neutron irradiation </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308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nsors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58140" y="1117090"/>
            <a:ext cx="36004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475" y="747520"/>
            <a:ext cx="467042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520700" y="596073"/>
            <a:ext cx="368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ru-RU" sz="1400" b="1" dirty="0">
                <a:solidFill>
                  <a:schemeClr val="accent5">
                    <a:lumMod val="75000"/>
                  </a:schemeClr>
                </a:solidFill>
                <a:latin typeface="Arial" panose="020B0604020202020204" pitchFamily="34" charset="0"/>
                <a:cs typeface="Arial" panose="020B0604020202020204" pitchFamily="34" charset="0"/>
              </a:rPr>
              <a:t>Ex-vessel sensors</a:t>
            </a:r>
            <a:r>
              <a:rPr lang="ru-RU" altLang="ru-RU" sz="1400" b="1" dirty="0">
                <a:solidFill>
                  <a:schemeClr val="accent5">
                    <a:lumMod val="75000"/>
                  </a:schemeClr>
                </a:solidFill>
                <a:latin typeface="Arial" panose="020B0604020202020204" pitchFamily="34" charset="0"/>
                <a:cs typeface="Arial" panose="020B0604020202020204" pitchFamily="34" charset="0"/>
              </a:rPr>
              <a:t> </a:t>
            </a:r>
            <a:r>
              <a:rPr lang="en-US" altLang="ru-RU" sz="1400" b="1" dirty="0">
                <a:solidFill>
                  <a:schemeClr val="accent5">
                    <a:lumMod val="75000"/>
                  </a:schemeClr>
                </a:solidFill>
                <a:latin typeface="Arial" panose="020B0604020202020204" pitchFamily="34" charset="0"/>
                <a:cs typeface="Arial" panose="020B0604020202020204" pitchFamily="34" charset="0"/>
              </a:rPr>
              <a:t>are planned </a:t>
            </a:r>
          </a:p>
          <a:p>
            <a:pPr algn="ctr"/>
            <a:r>
              <a:rPr lang="en-US" altLang="ru-RU" sz="1400" b="1" dirty="0">
                <a:solidFill>
                  <a:schemeClr val="accent5">
                    <a:lumMod val="75000"/>
                  </a:schemeClr>
                </a:solidFill>
                <a:latin typeface="Arial" panose="020B0604020202020204" pitchFamily="34" charset="0"/>
                <a:cs typeface="Arial" panose="020B0604020202020204" pitchFamily="34" charset="0"/>
              </a:rPr>
              <a:t>to be located in 20 areas</a:t>
            </a:r>
            <a:endParaRPr lang="ru-RU" altLang="ru-RU" sz="14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306888" y="597660"/>
            <a:ext cx="4837112" cy="52322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ru-RU" sz="1400" b="1" dirty="0">
                <a:solidFill>
                  <a:schemeClr val="accent5">
                    <a:lumMod val="75000"/>
                  </a:schemeClr>
                </a:solidFill>
                <a:latin typeface="Arial" panose="020B0604020202020204" pitchFamily="34" charset="0"/>
                <a:cs typeface="Arial" panose="020B0604020202020204" pitchFamily="34" charset="0"/>
              </a:rPr>
              <a:t>Estimate of neutron </a:t>
            </a:r>
            <a:r>
              <a:rPr lang="en-US" altLang="ru-RU" sz="1400" b="1" dirty="0" smtClean="0">
                <a:solidFill>
                  <a:schemeClr val="accent5">
                    <a:lumMod val="75000"/>
                  </a:schemeClr>
                </a:solidFill>
                <a:latin typeface="Arial" panose="020B0604020202020204" pitchFamily="34" charset="0"/>
                <a:cs typeface="Arial" panose="020B0604020202020204" pitchFamily="34" charset="0"/>
              </a:rPr>
              <a:t>flux in </a:t>
            </a:r>
            <a:r>
              <a:rPr lang="en-US" altLang="ru-RU" sz="1400" b="1" dirty="0">
                <a:solidFill>
                  <a:schemeClr val="accent5">
                    <a:lumMod val="75000"/>
                  </a:schemeClr>
                </a:solidFill>
                <a:latin typeface="Arial" panose="020B0604020202020204" pitchFamily="34" charset="0"/>
                <a:cs typeface="Arial" panose="020B0604020202020204" pitchFamily="34" charset="0"/>
              </a:rPr>
              <a:t>the </a:t>
            </a:r>
            <a:r>
              <a:rPr lang="en-US" altLang="ru-RU" sz="1400" b="1" dirty="0" smtClean="0">
                <a:solidFill>
                  <a:schemeClr val="accent5">
                    <a:lumMod val="75000"/>
                  </a:schemeClr>
                </a:solidFill>
                <a:latin typeface="Arial" panose="020B0604020202020204" pitchFamily="34" charset="0"/>
                <a:cs typeface="Arial" panose="020B0604020202020204" pitchFamily="34" charset="0"/>
              </a:rPr>
              <a:t>areas</a:t>
            </a:r>
            <a:br>
              <a:rPr lang="en-US" altLang="ru-RU" sz="1400" b="1" dirty="0" smtClean="0">
                <a:solidFill>
                  <a:schemeClr val="accent5">
                    <a:lumMod val="75000"/>
                  </a:schemeClr>
                </a:solidFill>
                <a:latin typeface="Arial" panose="020B0604020202020204" pitchFamily="34" charset="0"/>
                <a:cs typeface="Arial" panose="020B0604020202020204" pitchFamily="34" charset="0"/>
              </a:rPr>
            </a:br>
            <a:r>
              <a:rPr lang="en-US" altLang="ru-RU" sz="1400" b="1" dirty="0" smtClean="0">
                <a:solidFill>
                  <a:schemeClr val="accent5">
                    <a:lumMod val="75000"/>
                  </a:schemeClr>
                </a:solidFill>
                <a:latin typeface="Arial" panose="020B0604020202020204" pitchFamily="34" charset="0"/>
                <a:cs typeface="Arial" panose="020B0604020202020204" pitchFamily="34" charset="0"/>
              </a:rPr>
              <a:t>of </a:t>
            </a:r>
            <a:r>
              <a:rPr lang="en-US" altLang="ru-RU" sz="1400" b="1" dirty="0">
                <a:solidFill>
                  <a:schemeClr val="accent5">
                    <a:lumMod val="75000"/>
                  </a:schemeClr>
                </a:solidFill>
                <a:latin typeface="Arial" panose="020B0604020202020204" pitchFamily="34" charset="0"/>
                <a:cs typeface="Arial" panose="020B0604020202020204" pitchFamily="34" charset="0"/>
              </a:rPr>
              <a:t>magnetic field sensors ex-vessel</a:t>
            </a:r>
            <a:r>
              <a:rPr lang="ru-RU" altLang="ru-RU" sz="1400" b="1" dirty="0">
                <a:solidFill>
                  <a:schemeClr val="accent5">
                    <a:lumMod val="75000"/>
                  </a:schemeClr>
                </a:solidFill>
                <a:latin typeface="Arial" panose="020B0604020202020204" pitchFamily="34" charset="0"/>
                <a:cs typeface="Arial" panose="020B0604020202020204" pitchFamily="34" charset="0"/>
              </a:rPr>
              <a:t> </a:t>
            </a:r>
            <a:r>
              <a:rPr lang="en-US" altLang="ru-RU" sz="1400" b="1" dirty="0">
                <a:solidFill>
                  <a:schemeClr val="accent5">
                    <a:lumMod val="75000"/>
                  </a:schemeClr>
                </a:solidFill>
                <a:latin typeface="Arial" panose="020B0604020202020204" pitchFamily="34" charset="0"/>
                <a:cs typeface="Arial" panose="020B0604020202020204" pitchFamily="34" charset="0"/>
              </a:rPr>
              <a:t>location</a:t>
            </a:r>
            <a:r>
              <a:rPr lang="ru-RU" altLang="ru-RU" sz="1400" b="1" dirty="0">
                <a:solidFill>
                  <a:schemeClr val="accent5">
                    <a:lumMod val="75000"/>
                  </a:schemeClr>
                </a:solidFill>
                <a:latin typeface="Arial" panose="020B0604020202020204" pitchFamily="34" charset="0"/>
                <a:cs typeface="Arial" panose="020B0604020202020204" pitchFamily="34" charset="0"/>
              </a:rPr>
              <a:t>*</a:t>
            </a:r>
          </a:p>
        </p:txBody>
      </p:sp>
      <p:sp>
        <p:nvSpPr>
          <p:cNvPr id="9" name="Text Box 7"/>
          <p:cNvSpPr txBox="1">
            <a:spLocks noChangeArrowheads="1"/>
          </p:cNvSpPr>
          <p:nvPr/>
        </p:nvSpPr>
        <p:spPr bwMode="auto">
          <a:xfrm>
            <a:off x="260668" y="5336983"/>
            <a:ext cx="4159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92075" indent="-92075">
              <a:spcBef>
                <a:spcPct val="50000"/>
              </a:spcBef>
            </a:pPr>
            <a:r>
              <a:rPr lang="ru-RU" altLang="ru-RU" sz="1100" dirty="0">
                <a:latin typeface="Arial" panose="020B0604020202020204" pitchFamily="34" charset="0"/>
                <a:cs typeface="Arial" panose="020B0604020202020204" pitchFamily="34" charset="0"/>
              </a:rPr>
              <a:t>* </a:t>
            </a:r>
            <a:r>
              <a:rPr lang="en-US" altLang="ru-RU" sz="1100" dirty="0">
                <a:latin typeface="Arial" panose="020B0604020202020204" pitchFamily="34" charset="0"/>
                <a:cs typeface="Arial" panose="020B0604020202020204" pitchFamily="34" charset="0"/>
              </a:rPr>
              <a:t>Based on: </a:t>
            </a:r>
            <a:r>
              <a:rPr lang="en-US" altLang="ru-RU" sz="1100" dirty="0" err="1">
                <a:latin typeface="Arial" panose="020B0604020202020204" pitchFamily="34" charset="0"/>
                <a:cs typeface="Arial" panose="020B0604020202020204" pitchFamily="34" charset="0"/>
              </a:rPr>
              <a:t>ITER_D_2F6S7Y</a:t>
            </a:r>
            <a:r>
              <a:rPr lang="en-US" altLang="ru-RU" sz="1100" dirty="0">
                <a:latin typeface="Arial" panose="020B0604020202020204" pitchFamily="34" charset="0"/>
                <a:cs typeface="Arial" panose="020B0604020202020204" pitchFamily="34" charset="0"/>
              </a:rPr>
              <a:t> </a:t>
            </a:r>
            <a:r>
              <a:rPr lang="en-US" altLang="ru-RU" sz="1100" dirty="0" err="1">
                <a:latin typeface="Arial" panose="020B0604020202020204" pitchFamily="34" charset="0"/>
                <a:cs typeface="Arial" panose="020B0604020202020204" pitchFamily="34" charset="0"/>
              </a:rPr>
              <a:t>v1.2</a:t>
            </a:r>
            <a:r>
              <a:rPr lang="en-US" altLang="ru-RU" sz="1100" dirty="0">
                <a:latin typeface="Arial" panose="020B0604020202020204" pitchFamily="34" charset="0"/>
                <a:cs typeface="Arial" panose="020B0604020202020204" pitchFamily="34" charset="0"/>
              </a:rPr>
              <a:t> - Nuclear Environment at Magnetic Sensor Positions (</a:t>
            </a:r>
            <a:r>
              <a:rPr lang="ru-RU" altLang="ru-RU" sz="1100" dirty="0" err="1">
                <a:latin typeface="Arial" panose="020B0604020202020204" pitchFamily="34" charset="0"/>
                <a:cs typeface="Arial" panose="020B0604020202020204" pitchFamily="34" charset="0"/>
                <a:hlinkClick r:id="rId4"/>
              </a:rPr>
              <a:t>https</a:t>
            </a:r>
            <a:r>
              <a:rPr lang="ru-RU" altLang="ru-RU" sz="1100" dirty="0">
                <a:latin typeface="Arial" panose="020B0604020202020204" pitchFamily="34" charset="0"/>
                <a:cs typeface="Arial" panose="020B0604020202020204" pitchFamily="34" charset="0"/>
                <a:hlinkClick r:id="rId4"/>
              </a:rPr>
              <a:t>://</a:t>
            </a:r>
            <a:r>
              <a:rPr lang="ru-RU" altLang="ru-RU" sz="1100" dirty="0" err="1">
                <a:latin typeface="Arial" panose="020B0604020202020204" pitchFamily="34" charset="0"/>
                <a:cs typeface="Arial" panose="020B0604020202020204" pitchFamily="34" charset="0"/>
                <a:hlinkClick r:id="rId4"/>
              </a:rPr>
              <a:t>user.iter.org</a:t>
            </a:r>
            <a:r>
              <a:rPr lang="ru-RU" altLang="ru-RU" sz="1100" dirty="0">
                <a:latin typeface="Arial" panose="020B0604020202020204" pitchFamily="34" charset="0"/>
                <a:cs typeface="Arial" panose="020B0604020202020204" pitchFamily="34" charset="0"/>
                <a:hlinkClick r:id="rId4"/>
              </a:rPr>
              <a:t>/?</a:t>
            </a:r>
            <a:r>
              <a:rPr lang="ru-RU" altLang="ru-RU" sz="1100" dirty="0" err="1">
                <a:latin typeface="Arial" panose="020B0604020202020204" pitchFamily="34" charset="0"/>
                <a:cs typeface="Arial" panose="020B0604020202020204" pitchFamily="34" charset="0"/>
                <a:hlinkClick r:id="rId4"/>
              </a:rPr>
              <a:t>uid</a:t>
            </a:r>
            <a:r>
              <a:rPr lang="ru-RU" altLang="ru-RU" sz="1100" dirty="0">
                <a:latin typeface="Arial" panose="020B0604020202020204" pitchFamily="34" charset="0"/>
                <a:cs typeface="Arial" panose="020B0604020202020204" pitchFamily="34" charset="0"/>
                <a:hlinkClick r:id="rId4"/>
              </a:rPr>
              <a:t>=</a:t>
            </a:r>
            <a:r>
              <a:rPr lang="ru-RU" altLang="ru-RU" sz="1100" dirty="0" err="1">
                <a:latin typeface="Arial" panose="020B0604020202020204" pitchFamily="34" charset="0"/>
                <a:cs typeface="Arial" panose="020B0604020202020204" pitchFamily="34" charset="0"/>
                <a:hlinkClick r:id="rId4"/>
              </a:rPr>
              <a:t>2F6S7Y</a:t>
            </a:r>
            <a:r>
              <a:rPr lang="en-US" altLang="ru-RU" sz="1100" dirty="0">
                <a:latin typeface="Arial" panose="020B0604020202020204" pitchFamily="34" charset="0"/>
                <a:cs typeface="Arial" panose="020B0604020202020204" pitchFamily="34" charset="0"/>
              </a:rPr>
              <a:t>)</a:t>
            </a:r>
            <a:endParaRPr lang="ru-RU" altLang="ru-RU" sz="1100" dirty="0">
              <a:latin typeface="Arial" panose="020B0604020202020204" pitchFamily="34" charset="0"/>
              <a:cs typeface="Arial" panose="020B0604020202020204" pitchFamily="34" charset="0"/>
            </a:endParaRPr>
          </a:p>
        </p:txBody>
      </p:sp>
      <p:sp>
        <p:nvSpPr>
          <p:cNvPr id="10" name="Text Box 8"/>
          <p:cNvSpPr txBox="1">
            <a:spLocks noChangeArrowheads="1"/>
          </p:cNvSpPr>
          <p:nvPr/>
        </p:nvSpPr>
        <p:spPr bwMode="auto">
          <a:xfrm>
            <a:off x="770573" y="5910760"/>
            <a:ext cx="7641907" cy="643423"/>
          </a:xfrm>
          <a:prstGeom prst="rect">
            <a:avLst/>
          </a:prstGeom>
          <a:solidFill>
            <a:schemeClr val="accent4">
              <a:lumMod val="40000"/>
              <a:lumOff val="60000"/>
            </a:schemeClr>
          </a:solidFill>
          <a:ln w="19050" algn="ctr">
            <a:solidFill>
              <a:schemeClr val="tx1"/>
            </a:solidFill>
            <a:miter lim="800000"/>
            <a:headEnd/>
            <a:tailEnd/>
          </a:ln>
          <a:effectLst/>
          <a:extLst/>
        </p:spPr>
        <p:txBody>
          <a:bodyPr wrap="square" tIns="90000" bIns="900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ru-RU" sz="1500" b="1" dirty="0">
                <a:latin typeface="Arial" panose="020B0604020202020204" pitchFamily="34" charset="0"/>
                <a:cs typeface="Arial" panose="020B0604020202020204" pitchFamily="34" charset="0"/>
              </a:rPr>
              <a:t>Neutron fluence in areas</a:t>
            </a:r>
            <a:r>
              <a:rPr lang="ru-RU" altLang="ru-RU" sz="1500" b="1" dirty="0">
                <a:latin typeface="Arial" panose="020B0604020202020204" pitchFamily="34" charset="0"/>
                <a:cs typeface="Arial" panose="020B0604020202020204" pitchFamily="34" charset="0"/>
              </a:rPr>
              <a:t> 1-9 </a:t>
            </a:r>
            <a:r>
              <a:rPr lang="en-US" altLang="ru-RU" sz="1500" b="1" dirty="0">
                <a:latin typeface="Arial" panose="020B0604020202020204" pitchFamily="34" charset="0"/>
                <a:cs typeface="Arial" panose="020B0604020202020204" pitchFamily="34" charset="0"/>
              </a:rPr>
              <a:t>and</a:t>
            </a:r>
            <a:r>
              <a:rPr lang="ru-RU" altLang="ru-RU" sz="1500" b="1" dirty="0">
                <a:latin typeface="Arial" panose="020B0604020202020204" pitchFamily="34" charset="0"/>
                <a:cs typeface="Arial" panose="020B0604020202020204" pitchFamily="34" charset="0"/>
              </a:rPr>
              <a:t> 14-20 </a:t>
            </a:r>
            <a:r>
              <a:rPr lang="en-US" altLang="ru-RU" sz="1500" b="1" dirty="0">
                <a:latin typeface="Arial" panose="020B0604020202020204" pitchFamily="34" charset="0"/>
                <a:cs typeface="Arial" panose="020B0604020202020204" pitchFamily="34" charset="0"/>
              </a:rPr>
              <a:t>over </a:t>
            </a:r>
            <a:r>
              <a:rPr lang="en-US" altLang="ru-RU" sz="1500" b="1" dirty="0" err="1">
                <a:latin typeface="Arial" panose="020B0604020202020204" pitchFamily="34" charset="0"/>
                <a:cs typeface="Arial" panose="020B0604020202020204" pitchFamily="34" charset="0"/>
              </a:rPr>
              <a:t>ITER</a:t>
            </a:r>
            <a:r>
              <a:rPr lang="en-US" altLang="ru-RU" sz="1500" b="1" dirty="0">
                <a:latin typeface="Arial" panose="020B0604020202020204" pitchFamily="34" charset="0"/>
                <a:cs typeface="Arial" panose="020B0604020202020204" pitchFamily="34" charset="0"/>
              </a:rPr>
              <a:t> </a:t>
            </a:r>
            <a:r>
              <a:rPr lang="en-US" altLang="ru-RU" sz="1500" b="1" dirty="0" smtClean="0">
                <a:latin typeface="Arial" panose="020B0604020202020204" pitchFamily="34" charset="0"/>
                <a:cs typeface="Arial" panose="020B0604020202020204" pitchFamily="34" charset="0"/>
              </a:rPr>
              <a:t>lifetime	F </a:t>
            </a:r>
            <a:r>
              <a:rPr lang="en-US" altLang="ru-RU" sz="1500" b="1" dirty="0">
                <a:latin typeface="Arial" panose="020B0604020202020204" pitchFamily="34" charset="0"/>
                <a:cs typeface="Arial" panose="020B0604020202020204" pitchFamily="34" charset="0"/>
              </a:rPr>
              <a:t>= (10</a:t>
            </a:r>
            <a:r>
              <a:rPr lang="en-US" altLang="ru-RU" sz="1500" b="1" baseline="30000" dirty="0">
                <a:latin typeface="Arial" panose="020B0604020202020204" pitchFamily="34" charset="0"/>
                <a:cs typeface="Arial" panose="020B0604020202020204" pitchFamily="34" charset="0"/>
              </a:rPr>
              <a:t>16</a:t>
            </a:r>
            <a:r>
              <a:rPr lang="ru-RU" altLang="zh-CN" sz="1500" b="1" dirty="0">
                <a:latin typeface="Arial" panose="020B0604020202020204" pitchFamily="34" charset="0"/>
                <a:cs typeface="Arial" panose="020B0604020202020204" pitchFamily="34" charset="0"/>
              </a:rPr>
              <a:t>÷</a:t>
            </a:r>
            <a:r>
              <a:rPr lang="en-US" altLang="ru-RU" sz="1500" b="1" dirty="0">
                <a:latin typeface="Arial" panose="020B0604020202020204" pitchFamily="34" charset="0"/>
                <a:cs typeface="Arial" panose="020B0604020202020204" pitchFamily="34" charset="0"/>
              </a:rPr>
              <a:t>10</a:t>
            </a:r>
            <a:r>
              <a:rPr lang="en-US" altLang="ru-RU" sz="1500" b="1" baseline="30000" dirty="0">
                <a:latin typeface="Arial" panose="020B0604020202020204" pitchFamily="34" charset="0"/>
                <a:cs typeface="Arial" panose="020B0604020202020204" pitchFamily="34" charset="0"/>
              </a:rPr>
              <a:t>17</a:t>
            </a:r>
            <a:r>
              <a:rPr lang="en-US" altLang="ru-RU" sz="1500" b="1" dirty="0">
                <a:latin typeface="Arial" panose="020B0604020202020204" pitchFamily="34" charset="0"/>
                <a:cs typeface="Arial" panose="020B0604020202020204" pitchFamily="34" charset="0"/>
              </a:rPr>
              <a:t>) n</a:t>
            </a:r>
            <a:r>
              <a:rPr lang="ru-RU" altLang="zh-CN" sz="1500" b="1" dirty="0">
                <a:latin typeface="Arial" panose="020B0604020202020204" pitchFamily="34" charset="0"/>
                <a:cs typeface="Arial" panose="020B0604020202020204" pitchFamily="34" charset="0"/>
              </a:rPr>
              <a:t>∙</a:t>
            </a:r>
            <a:r>
              <a:rPr lang="en-US" altLang="ru-RU" sz="1500" b="1" dirty="0">
                <a:latin typeface="Arial" panose="020B0604020202020204" pitchFamily="34" charset="0"/>
                <a:cs typeface="Arial" panose="020B0604020202020204" pitchFamily="34" charset="0"/>
              </a:rPr>
              <a:t>cm</a:t>
            </a:r>
            <a:r>
              <a:rPr lang="en-US" altLang="ru-RU" sz="1500" b="1" baseline="30000" dirty="0">
                <a:latin typeface="Arial" panose="020B0604020202020204" pitchFamily="34" charset="0"/>
                <a:cs typeface="Arial" panose="020B0604020202020204" pitchFamily="34" charset="0"/>
              </a:rPr>
              <a:t>-2</a:t>
            </a:r>
          </a:p>
          <a:p>
            <a:r>
              <a:rPr lang="en-US" altLang="ru-RU" sz="1500" b="1" dirty="0">
                <a:latin typeface="Arial" panose="020B0604020202020204" pitchFamily="34" charset="0"/>
                <a:cs typeface="Arial" panose="020B0604020202020204" pitchFamily="34" charset="0"/>
              </a:rPr>
              <a:t>Neutron fluence in areas</a:t>
            </a:r>
            <a:r>
              <a:rPr lang="ru-RU" altLang="ru-RU" sz="1500" b="1" dirty="0">
                <a:latin typeface="Arial" panose="020B0604020202020204" pitchFamily="34" charset="0"/>
                <a:cs typeface="Arial" panose="020B0604020202020204" pitchFamily="34" charset="0"/>
              </a:rPr>
              <a:t> </a:t>
            </a:r>
            <a:r>
              <a:rPr lang="en-US" altLang="ru-RU" sz="1500" b="1" dirty="0">
                <a:latin typeface="Arial" panose="020B0604020202020204" pitchFamily="34" charset="0"/>
                <a:cs typeface="Arial" panose="020B0604020202020204" pitchFamily="34" charset="0"/>
              </a:rPr>
              <a:t>10-13</a:t>
            </a:r>
            <a:r>
              <a:rPr lang="ru-RU" altLang="ru-RU" sz="1500" b="1" dirty="0">
                <a:latin typeface="Arial" panose="020B0604020202020204" pitchFamily="34" charset="0"/>
                <a:cs typeface="Arial" panose="020B0604020202020204" pitchFamily="34" charset="0"/>
              </a:rPr>
              <a:t> </a:t>
            </a:r>
            <a:r>
              <a:rPr lang="en-US" altLang="ru-RU" sz="1500" b="1" dirty="0">
                <a:latin typeface="Arial" panose="020B0604020202020204" pitchFamily="34" charset="0"/>
                <a:cs typeface="Arial" panose="020B0604020202020204" pitchFamily="34" charset="0"/>
              </a:rPr>
              <a:t>over </a:t>
            </a:r>
            <a:r>
              <a:rPr lang="en-US" altLang="ru-RU" sz="1500" b="1" dirty="0" err="1">
                <a:latin typeface="Arial" panose="020B0604020202020204" pitchFamily="34" charset="0"/>
                <a:cs typeface="Arial" panose="020B0604020202020204" pitchFamily="34" charset="0"/>
              </a:rPr>
              <a:t>ITER</a:t>
            </a:r>
            <a:r>
              <a:rPr lang="en-US" altLang="ru-RU" sz="1500" b="1" dirty="0">
                <a:latin typeface="Arial" panose="020B0604020202020204" pitchFamily="34" charset="0"/>
                <a:cs typeface="Arial" panose="020B0604020202020204" pitchFamily="34" charset="0"/>
              </a:rPr>
              <a:t> </a:t>
            </a:r>
            <a:r>
              <a:rPr lang="en-US" altLang="ru-RU" sz="1500" b="1" dirty="0" smtClean="0">
                <a:latin typeface="Arial" panose="020B0604020202020204" pitchFamily="34" charset="0"/>
                <a:cs typeface="Arial" panose="020B0604020202020204" pitchFamily="34" charset="0"/>
              </a:rPr>
              <a:t>lifetime	</a:t>
            </a:r>
            <a:r>
              <a:rPr lang="en-US" altLang="ru-RU" sz="1500" dirty="0" smtClean="0">
                <a:latin typeface="Arial" panose="020B0604020202020204" pitchFamily="34" charset="0"/>
                <a:cs typeface="Arial" panose="020B0604020202020204" pitchFamily="34" charset="0"/>
              </a:rPr>
              <a:t>	</a:t>
            </a:r>
            <a:r>
              <a:rPr lang="en-US" altLang="ru-RU" sz="1500" b="1" dirty="0" smtClean="0">
                <a:latin typeface="Arial" panose="020B0604020202020204" pitchFamily="34" charset="0"/>
                <a:cs typeface="Arial" panose="020B0604020202020204" pitchFamily="34" charset="0"/>
              </a:rPr>
              <a:t>F </a:t>
            </a:r>
            <a:r>
              <a:rPr lang="en-US" altLang="ru-RU" sz="1500" b="1" dirty="0">
                <a:latin typeface="Arial" panose="020B0604020202020204" pitchFamily="34" charset="0"/>
                <a:cs typeface="Arial" panose="020B0604020202020204" pitchFamily="34" charset="0"/>
              </a:rPr>
              <a:t>= 10</a:t>
            </a:r>
            <a:r>
              <a:rPr lang="en-US" altLang="ru-RU" sz="1500" b="1" baseline="30000" dirty="0">
                <a:latin typeface="Arial" panose="020B0604020202020204" pitchFamily="34" charset="0"/>
                <a:cs typeface="Arial" panose="020B0604020202020204" pitchFamily="34" charset="0"/>
              </a:rPr>
              <a:t>18</a:t>
            </a:r>
            <a:r>
              <a:rPr lang="en-US" altLang="ru-RU" sz="1500" b="1" dirty="0">
                <a:latin typeface="Arial" panose="020B0604020202020204" pitchFamily="34" charset="0"/>
                <a:cs typeface="Arial" panose="020B0604020202020204" pitchFamily="34" charset="0"/>
              </a:rPr>
              <a:t> n</a:t>
            </a:r>
            <a:r>
              <a:rPr lang="ru-RU" altLang="zh-CN" sz="1500" b="1" dirty="0">
                <a:latin typeface="Arial" panose="020B0604020202020204" pitchFamily="34" charset="0"/>
                <a:cs typeface="Arial" panose="020B0604020202020204" pitchFamily="34" charset="0"/>
              </a:rPr>
              <a:t>∙</a:t>
            </a:r>
            <a:r>
              <a:rPr lang="en-US" altLang="ru-RU" sz="1500" b="1" dirty="0">
                <a:latin typeface="Arial" panose="020B0604020202020204" pitchFamily="34" charset="0"/>
                <a:cs typeface="Arial" panose="020B0604020202020204" pitchFamily="34" charset="0"/>
              </a:rPr>
              <a:t>cm</a:t>
            </a:r>
            <a:r>
              <a:rPr lang="en-US" altLang="ru-RU" sz="1500" b="1" baseline="30000" dirty="0">
                <a:latin typeface="Arial" panose="020B0604020202020204" pitchFamily="34" charset="0"/>
                <a:cs typeface="Arial" panose="020B0604020202020204" pitchFamily="34" charset="0"/>
              </a:rPr>
              <a:t>-2</a:t>
            </a:r>
            <a:endParaRPr lang="ru-RU" altLang="ru-RU" sz="1500" b="1" baseline="30000" dirty="0">
              <a:latin typeface="Arial" panose="020B0604020202020204" pitchFamily="34" charset="0"/>
              <a:cs typeface="Arial" panose="020B0604020202020204" pitchFamily="34" charset="0"/>
            </a:endParaRPr>
          </a:p>
        </p:txBody>
      </p:sp>
      <p:sp>
        <p:nvSpPr>
          <p:cNvPr id="11" name="TextBox 10"/>
          <p:cNvSpPr txBox="1"/>
          <p:nvPr/>
        </p:nvSpPr>
        <p:spPr>
          <a:xfrm>
            <a:off x="0" y="0"/>
            <a:ext cx="9144000" cy="545516"/>
          </a:xfrm>
          <a:prstGeom prst="rect">
            <a:avLst/>
          </a:prstGeom>
          <a:noFill/>
        </p:spPr>
        <p:txBody>
          <a:bodyPr wrap="square" lIns="0" tIns="144000" rIns="0" bIns="0" rtlCol="0">
            <a:spAutoFit/>
          </a:bodyPr>
          <a:lstStyle/>
          <a:p>
            <a:pPr algn="ctr"/>
            <a:r>
              <a:rPr lang="en-US" sz="2600" b="1" spc="-2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en-US" sz="2600" b="1" spc="-2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b="1" spc="-2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ex-vessel </a:t>
            </a:r>
            <a:r>
              <a:rPr lang="en-US" sz="2600" b="1" spc="-2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Hall </a:t>
            </a:r>
            <a:r>
              <a:rPr lang="en-US" sz="2600" b="1" spc="-2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 locations and neutron fluxes</a:t>
            </a:r>
            <a:endParaRPr lang="en-US" sz="2600" b="1" spc="-2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789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535" y="1062636"/>
            <a:ext cx="4114383" cy="2819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8" y="627853"/>
            <a:ext cx="4764975" cy="353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446831" y="4074825"/>
            <a:ext cx="4220773"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Aft>
                <a:spcPts val="600"/>
              </a:spcAft>
            </a:pPr>
            <a:r>
              <a:rPr lang="en-US" altLang="ru-RU" sz="1300" b="1" dirty="0">
                <a:solidFill>
                  <a:schemeClr val="accent5">
                    <a:lumMod val="75000"/>
                  </a:schemeClr>
                </a:solidFill>
                <a:latin typeface="Arial" panose="020B0604020202020204" pitchFamily="34" charset="0"/>
                <a:cs typeface="Arial" panose="020B0604020202020204" pitchFamily="34" charset="0"/>
              </a:rPr>
              <a:t>Testing results of sensors based on </a:t>
            </a:r>
            <a:r>
              <a:rPr lang="en-US" altLang="ru-RU" sz="1300" b="1" dirty="0" err="1">
                <a:solidFill>
                  <a:schemeClr val="accent5">
                    <a:lumMod val="75000"/>
                  </a:schemeClr>
                </a:solidFill>
                <a:latin typeface="Arial" panose="020B0604020202020204" pitchFamily="34" charset="0"/>
                <a:cs typeface="Arial" panose="020B0604020202020204" pitchFamily="34" charset="0"/>
              </a:rPr>
              <a:t>InSb</a:t>
            </a:r>
            <a:r>
              <a:rPr lang="en-US" altLang="ru-RU" sz="1300" b="1" dirty="0">
                <a:solidFill>
                  <a:schemeClr val="accent5">
                    <a:lumMod val="75000"/>
                  </a:schemeClr>
                </a:solidFill>
                <a:latin typeface="Arial" panose="020B0604020202020204" pitchFamily="34" charset="0"/>
                <a:cs typeface="Arial" panose="020B0604020202020204" pitchFamily="34" charset="0"/>
              </a:rPr>
              <a:t>/</a:t>
            </a:r>
            <a:r>
              <a:rPr lang="en-US" altLang="ru-RU" sz="1300" b="1" dirty="0" err="1">
                <a:solidFill>
                  <a:schemeClr val="accent5">
                    <a:lumMod val="75000"/>
                  </a:schemeClr>
                </a:solidFill>
                <a:latin typeface="Arial" panose="020B0604020202020204" pitchFamily="34" charset="0"/>
                <a:cs typeface="Arial" panose="020B0604020202020204" pitchFamily="34" charset="0"/>
              </a:rPr>
              <a:t>i-GaAs</a:t>
            </a:r>
            <a:r>
              <a:rPr lang="en-US" altLang="ru-RU" sz="1300" b="1" dirty="0">
                <a:solidFill>
                  <a:schemeClr val="accent5">
                    <a:lumMod val="75000"/>
                  </a:schemeClr>
                </a:solidFill>
                <a:latin typeface="Arial" panose="020B0604020202020204" pitchFamily="34" charset="0"/>
                <a:cs typeface="Arial" panose="020B0604020202020204" pitchFamily="34" charset="0"/>
              </a:rPr>
              <a:t> </a:t>
            </a:r>
            <a:r>
              <a:rPr lang="en-US" altLang="ru-RU" sz="1300" b="1" dirty="0" err="1">
                <a:solidFill>
                  <a:schemeClr val="accent5">
                    <a:lumMod val="75000"/>
                  </a:schemeClr>
                </a:solidFill>
                <a:latin typeface="Arial" panose="020B0604020202020204" pitchFamily="34" charset="0"/>
                <a:cs typeface="Arial" panose="020B0604020202020204" pitchFamily="34" charset="0"/>
              </a:rPr>
              <a:t>heterostructure</a:t>
            </a:r>
            <a:r>
              <a:rPr lang="en-US" altLang="ru-RU" sz="1300" b="1" dirty="0">
                <a:solidFill>
                  <a:schemeClr val="accent5">
                    <a:lumMod val="75000"/>
                  </a:schemeClr>
                </a:solidFill>
                <a:latin typeface="Arial" panose="020B0604020202020204" pitchFamily="34" charset="0"/>
                <a:cs typeface="Arial" panose="020B0604020202020204" pitchFamily="34" charset="0"/>
              </a:rPr>
              <a:t> when exposed to reactor neutrons</a:t>
            </a:r>
            <a:r>
              <a:rPr lang="ru-RU" altLang="ru-RU" sz="1300" b="1" dirty="0" smtClean="0">
                <a:solidFill>
                  <a:schemeClr val="accent5">
                    <a:lumMod val="75000"/>
                  </a:schemeClr>
                </a:solidFill>
                <a:latin typeface="Arial" panose="020B0604020202020204" pitchFamily="34" charset="0"/>
                <a:cs typeface="Arial" panose="020B0604020202020204" pitchFamily="34" charset="0"/>
              </a:rPr>
              <a:t>:</a:t>
            </a:r>
            <a:endParaRPr lang="en-US" altLang="ru-RU" sz="1300" b="1" dirty="0" smtClean="0">
              <a:solidFill>
                <a:schemeClr val="accent5">
                  <a:lumMod val="75000"/>
                </a:schemeClr>
              </a:solidFill>
              <a:latin typeface="Arial" panose="020B0604020202020204" pitchFamily="34" charset="0"/>
              <a:cs typeface="Arial" panose="020B0604020202020204" pitchFamily="34" charset="0"/>
            </a:endParaRPr>
          </a:p>
          <a:p>
            <a:pPr marL="92075" algn="just" eaLnBrk="1" hangingPunct="1"/>
            <a:r>
              <a:rPr lang="en-US" altLang="ru-RU" sz="1300" b="1" i="1" dirty="0" smtClean="0">
                <a:latin typeface="Arial" panose="020B0604020202020204" pitchFamily="34" charset="0"/>
                <a:cs typeface="Arial" panose="020B0604020202020204" pitchFamily="34" charset="0"/>
              </a:rPr>
              <a:t>curve </a:t>
            </a:r>
            <a:r>
              <a:rPr lang="ru-RU" altLang="ru-RU" sz="1300" b="1" i="1" dirty="0">
                <a:latin typeface="Arial" panose="020B0604020202020204" pitchFamily="34" charset="0"/>
                <a:cs typeface="Arial" panose="020B0604020202020204" pitchFamily="34" charset="0"/>
              </a:rPr>
              <a:t>1</a:t>
            </a:r>
            <a:r>
              <a:rPr lang="ru-RU" altLang="ru-RU" sz="1300" b="1" dirty="0">
                <a:latin typeface="Arial" panose="020B0604020202020204" pitchFamily="34" charset="0"/>
                <a:cs typeface="Arial" panose="020B0604020202020204" pitchFamily="34" charset="0"/>
              </a:rPr>
              <a:t> – </a:t>
            </a:r>
            <a:r>
              <a:rPr lang="en-US" altLang="ru-RU" sz="1300" b="1" dirty="0">
                <a:latin typeface="Arial" panose="020B0604020202020204" pitchFamily="34" charset="0"/>
                <a:cs typeface="Arial" panose="020B0604020202020204" pitchFamily="34" charset="0"/>
              </a:rPr>
              <a:t>radiation-resistant </a:t>
            </a:r>
            <a:r>
              <a:rPr lang="en-US" altLang="ru-RU" sz="1300" b="1" dirty="0" smtClean="0">
                <a:latin typeface="Arial" panose="020B0604020202020204" pitchFamily="34" charset="0"/>
                <a:cs typeface="Arial" panose="020B0604020202020204" pitchFamily="34" charset="0"/>
              </a:rPr>
              <a:t>sensors</a:t>
            </a:r>
            <a:r>
              <a:rPr lang="en-US" altLang="ru-RU" sz="1300" b="1" dirty="0">
                <a:latin typeface="Arial" panose="020B0604020202020204" pitchFamily="34" charset="0"/>
                <a:cs typeface="Arial" panose="020B0604020202020204" pitchFamily="34" charset="0"/>
              </a:rPr>
              <a:t>;</a:t>
            </a:r>
            <a:r>
              <a:rPr lang="ru-RU" altLang="ru-RU" sz="1300" b="1" dirty="0">
                <a:latin typeface="Arial" panose="020B0604020202020204" pitchFamily="34" charset="0"/>
                <a:cs typeface="Arial" panose="020B0604020202020204" pitchFamily="34" charset="0"/>
              </a:rPr>
              <a:t> </a:t>
            </a:r>
          </a:p>
          <a:p>
            <a:pPr marL="92075" algn="just" eaLnBrk="1" hangingPunct="1"/>
            <a:r>
              <a:rPr lang="en-US" altLang="ru-RU" sz="1300" b="1" i="1" dirty="0" smtClean="0">
                <a:latin typeface="Arial" panose="020B0604020202020204" pitchFamily="34" charset="0"/>
                <a:cs typeface="Arial" panose="020B0604020202020204" pitchFamily="34" charset="0"/>
              </a:rPr>
              <a:t>curve </a:t>
            </a:r>
            <a:r>
              <a:rPr lang="ru-RU" altLang="ru-RU" sz="1300" b="1" i="1" dirty="0">
                <a:latin typeface="Arial" panose="020B0604020202020204" pitchFamily="34" charset="0"/>
                <a:cs typeface="Arial" panose="020B0604020202020204" pitchFamily="34" charset="0"/>
              </a:rPr>
              <a:t>2 </a:t>
            </a:r>
            <a:r>
              <a:rPr lang="ru-RU" altLang="ru-RU" sz="1300" b="1" dirty="0">
                <a:latin typeface="Arial" panose="020B0604020202020204" pitchFamily="34" charset="0"/>
                <a:cs typeface="Arial" panose="020B0604020202020204" pitchFamily="34" charset="0"/>
              </a:rPr>
              <a:t>– </a:t>
            </a:r>
            <a:r>
              <a:rPr lang="en-US" altLang="ru-RU" sz="1300" b="1" dirty="0">
                <a:latin typeface="Arial" panose="020B0604020202020204" pitchFamily="34" charset="0"/>
                <a:cs typeface="Arial" panose="020B0604020202020204" pitchFamily="34" charset="0"/>
              </a:rPr>
              <a:t>industrial sensors</a:t>
            </a:r>
            <a:r>
              <a:rPr lang="ru-RU" altLang="ru-RU" sz="1300" b="1" dirty="0">
                <a:latin typeface="Arial" panose="020B0604020202020204" pitchFamily="34" charset="0"/>
                <a:cs typeface="Arial" panose="020B0604020202020204" pitchFamily="34" charset="0"/>
              </a:rPr>
              <a:t>. </a:t>
            </a:r>
          </a:p>
        </p:txBody>
      </p:sp>
      <p:sp>
        <p:nvSpPr>
          <p:cNvPr id="8" name="TextBox 7"/>
          <p:cNvSpPr txBox="1">
            <a:spLocks noChangeArrowheads="1"/>
          </p:cNvSpPr>
          <p:nvPr/>
        </p:nvSpPr>
        <p:spPr bwMode="auto">
          <a:xfrm>
            <a:off x="5308326" y="4074825"/>
            <a:ext cx="366077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ru-RU" sz="1300" b="1" dirty="0">
                <a:solidFill>
                  <a:schemeClr val="accent5">
                    <a:lumMod val="75000"/>
                  </a:schemeClr>
                </a:solidFill>
                <a:latin typeface="Arial" panose="020B0604020202020204" pitchFamily="34" charset="0"/>
                <a:cs typeface="Arial" panose="020B0604020202020204" pitchFamily="34" charset="0"/>
              </a:rPr>
              <a:t>Comparison with sensors </a:t>
            </a:r>
          </a:p>
          <a:p>
            <a:pPr algn="just" eaLnBrk="1" hangingPunct="1">
              <a:spcAft>
                <a:spcPts val="600"/>
              </a:spcAft>
            </a:pPr>
            <a:r>
              <a:rPr lang="en-US" altLang="ru-RU" sz="1300" b="1" dirty="0">
                <a:solidFill>
                  <a:schemeClr val="accent5">
                    <a:lumMod val="75000"/>
                  </a:schemeClr>
                </a:solidFill>
                <a:latin typeface="Arial" panose="020B0604020202020204" pitchFamily="34" charset="0"/>
                <a:cs typeface="Arial" panose="020B0604020202020204" pitchFamily="34" charset="0"/>
              </a:rPr>
              <a:t>produced by well-known companies</a:t>
            </a:r>
            <a:r>
              <a:rPr lang="ru-RU" altLang="ru-RU" sz="1300" b="1" dirty="0">
                <a:solidFill>
                  <a:schemeClr val="accent5">
                    <a:lumMod val="75000"/>
                  </a:schemeClr>
                </a:solidFill>
                <a:latin typeface="Arial" panose="020B0604020202020204" pitchFamily="34" charset="0"/>
                <a:cs typeface="Arial" panose="020B0604020202020204" pitchFamily="34" charset="0"/>
              </a:rPr>
              <a:t>: </a:t>
            </a:r>
          </a:p>
          <a:p>
            <a:pPr marL="182563" indent="-182563" algn="just" eaLnBrk="1" hangingPunct="1">
              <a:buFont typeface="Arial" panose="020B0604020202020204" pitchFamily="34" charset="0"/>
              <a:buChar char="•"/>
            </a:pPr>
            <a:r>
              <a:rPr lang="en-US" altLang="ru-RU" sz="1300" b="1" dirty="0" err="1">
                <a:latin typeface="Arial" panose="020B0604020202020204" pitchFamily="34" charset="0"/>
                <a:cs typeface="Arial" panose="020B0604020202020204" pitchFamily="34" charset="0"/>
              </a:rPr>
              <a:t>LakeShore</a:t>
            </a:r>
            <a:r>
              <a:rPr lang="en-US" altLang="ru-RU" sz="1300" b="1" dirty="0">
                <a:latin typeface="Arial" panose="020B0604020202020204" pitchFamily="34" charset="0"/>
                <a:cs typeface="Arial" panose="020B0604020202020204" pitchFamily="34" charset="0"/>
              </a:rPr>
              <a:t> </a:t>
            </a:r>
            <a:r>
              <a:rPr lang="en-US" altLang="ru-RU" sz="1300" b="1" dirty="0" err="1">
                <a:latin typeface="Arial" panose="020B0604020202020204" pitchFamily="34" charset="0"/>
                <a:cs typeface="Arial" panose="020B0604020202020204" pitchFamily="34" charset="0"/>
              </a:rPr>
              <a:t>Cryotronics</a:t>
            </a:r>
            <a:r>
              <a:rPr lang="en-US" altLang="ru-RU" sz="1300" b="1" dirty="0">
                <a:latin typeface="Arial" panose="020B0604020202020204" pitchFamily="34" charset="0"/>
                <a:cs typeface="Arial" panose="020B0604020202020204" pitchFamily="34" charset="0"/>
              </a:rPr>
              <a:t> Inc. (USA) </a:t>
            </a:r>
          </a:p>
          <a:p>
            <a:pPr marL="182563" indent="-182563" algn="just" eaLnBrk="1" hangingPunct="1">
              <a:buFont typeface="Arial" panose="020B0604020202020204" pitchFamily="34" charset="0"/>
              <a:buChar char="•"/>
            </a:pPr>
            <a:r>
              <a:rPr lang="en-US" altLang="ru-RU" sz="1300" b="1" dirty="0" err="1" smtClean="0">
                <a:latin typeface="Arial" panose="020B0604020202020204" pitchFamily="34" charset="0"/>
                <a:cs typeface="Arial" panose="020B0604020202020204" pitchFamily="34" charset="0"/>
              </a:rPr>
              <a:t>MetroLab</a:t>
            </a:r>
            <a:r>
              <a:rPr lang="en-US" altLang="ru-RU" sz="1300" b="1" dirty="0" smtClean="0">
                <a:latin typeface="Arial" panose="020B0604020202020204" pitchFamily="34" charset="0"/>
                <a:cs typeface="Arial" panose="020B0604020202020204" pitchFamily="34" charset="0"/>
              </a:rPr>
              <a:t> </a:t>
            </a:r>
            <a:r>
              <a:rPr lang="en-US" altLang="ru-RU" sz="1300" b="1" dirty="0">
                <a:latin typeface="Arial" panose="020B0604020202020204" pitchFamily="34" charset="0"/>
                <a:cs typeface="Arial" panose="020B0604020202020204" pitchFamily="34" charset="0"/>
              </a:rPr>
              <a:t>Technology SA (Switzerland)</a:t>
            </a:r>
            <a:endParaRPr lang="ru-RU" altLang="ru-RU" sz="1300" b="1" dirty="0">
              <a:latin typeface="Arial" panose="020B0604020202020204" pitchFamily="34" charset="0"/>
              <a:cs typeface="Arial" panose="020B0604020202020204" pitchFamily="34" charset="0"/>
            </a:endParaRPr>
          </a:p>
        </p:txBody>
      </p:sp>
      <p:sp>
        <p:nvSpPr>
          <p:cNvPr id="14" name="TextBox 13"/>
          <p:cNvSpPr txBox="1"/>
          <p:nvPr/>
        </p:nvSpPr>
        <p:spPr>
          <a:xfrm>
            <a:off x="0" y="0"/>
            <a:ext cx="9144000" cy="545516"/>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Testing the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resistance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2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InSb</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sensors </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82003070"/>
              </p:ext>
            </p:extLst>
          </p:nvPr>
        </p:nvGraphicFramePr>
        <p:xfrm>
          <a:off x="701039" y="5323840"/>
          <a:ext cx="7518400" cy="1030560"/>
        </p:xfrm>
        <a:graphic>
          <a:graphicData uri="http://schemas.openxmlformats.org/drawingml/2006/table">
            <a:tbl>
              <a:tblPr firstRow="1" bandRow="1">
                <a:tableStyleId>{5C22544A-7EE6-4342-B048-85BDC9FD1C3A}</a:tableStyleId>
              </a:tblPr>
              <a:tblGrid>
                <a:gridCol w="3759200"/>
                <a:gridCol w="3759200"/>
              </a:tblGrid>
              <a:tr h="3556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ru-RU" sz="1600" dirty="0" err="1" smtClean="0">
                          <a:solidFill>
                            <a:schemeClr val="tx1"/>
                          </a:solidFill>
                          <a:latin typeface="Arial" panose="020B0604020202020204" pitchFamily="34" charset="0"/>
                          <a:cs typeface="Arial" panose="020B0604020202020204" pitchFamily="34" charset="0"/>
                        </a:rPr>
                        <a:t>InSb</a:t>
                      </a:r>
                      <a:r>
                        <a:rPr lang="en-US" altLang="ru-RU" sz="1600" dirty="0" smtClean="0">
                          <a:solidFill>
                            <a:schemeClr val="tx1"/>
                          </a:solidFill>
                          <a:latin typeface="Arial" panose="020B0604020202020204" pitchFamily="34" charset="0"/>
                          <a:cs typeface="Arial" panose="020B0604020202020204" pitchFamily="34" charset="0"/>
                        </a:rPr>
                        <a:t>-based sensors are operable up to neutron fluences of F = 5·10</a:t>
                      </a:r>
                      <a:r>
                        <a:rPr lang="en-US" altLang="ru-RU" sz="1600" baseline="30000" dirty="0" smtClean="0">
                          <a:solidFill>
                            <a:schemeClr val="tx1"/>
                          </a:solidFill>
                          <a:latin typeface="Arial" panose="020B0604020202020204" pitchFamily="34" charset="0"/>
                          <a:cs typeface="Arial" panose="020B0604020202020204" pitchFamily="34" charset="0"/>
                        </a:rPr>
                        <a:t>18</a:t>
                      </a:r>
                      <a:r>
                        <a:rPr lang="en-US" altLang="ru-RU" sz="1600" dirty="0" smtClean="0">
                          <a:solidFill>
                            <a:schemeClr val="tx1"/>
                          </a:solidFill>
                          <a:latin typeface="Arial" panose="020B0604020202020204" pitchFamily="34" charset="0"/>
                          <a:cs typeface="Arial" panose="020B0604020202020204" pitchFamily="34" charset="0"/>
                        </a:rPr>
                        <a:t> cm</a:t>
                      </a:r>
                      <a:r>
                        <a:rPr lang="en-US" altLang="ru-RU" sz="1600" baseline="30000" dirty="0" smtClean="0">
                          <a:solidFill>
                            <a:schemeClr val="tx1"/>
                          </a:solidFill>
                          <a:latin typeface="Arial" panose="020B0604020202020204" pitchFamily="34" charset="0"/>
                          <a:cs typeface="Arial" panose="020B0604020202020204" pitchFamily="34" charset="0"/>
                        </a:rPr>
                        <a:t>-2</a:t>
                      </a:r>
                      <a:endParaRPr lang="ru-RU" dirty="0"/>
                    </a:p>
                  </a:txBody>
                  <a:tcPr marT="90000" marB="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lang="ru-RU"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370840">
                <a:tc>
                  <a:txBody>
                    <a:bodyPr/>
                    <a:lstStyle/>
                    <a:p>
                      <a:pPr algn="l" eaLnBrk="1" hangingPunct="1">
                        <a:tabLst>
                          <a:tab pos="720000" algn="l"/>
                        </a:tabLst>
                      </a:pPr>
                      <a:r>
                        <a:rPr lang="en-US" altLang="ru-RU" sz="1400" b="1" dirty="0" smtClean="0">
                          <a:latin typeface="Arial" panose="020B0604020202020204" pitchFamily="34" charset="0"/>
                          <a:cs typeface="Arial" panose="020B0604020202020204" pitchFamily="34" charset="0"/>
                        </a:rPr>
                        <a:t>	F = 10</a:t>
                      </a:r>
                      <a:r>
                        <a:rPr lang="en-US" altLang="ru-RU" sz="1400" b="1" baseline="30000" dirty="0" smtClean="0">
                          <a:latin typeface="Arial" panose="020B0604020202020204" pitchFamily="34" charset="0"/>
                          <a:cs typeface="Arial" panose="020B0604020202020204" pitchFamily="34" charset="0"/>
                        </a:rPr>
                        <a:t>15</a:t>
                      </a:r>
                      <a:r>
                        <a:rPr lang="en-US" altLang="ru-RU" sz="1400" b="1" dirty="0" smtClean="0">
                          <a:latin typeface="Arial" panose="020B0604020202020204" pitchFamily="34" charset="0"/>
                          <a:cs typeface="Arial" panose="020B0604020202020204" pitchFamily="34" charset="0"/>
                        </a:rPr>
                        <a:t> cm</a:t>
                      </a:r>
                      <a:r>
                        <a:rPr lang="en-US" altLang="ru-RU" sz="1400" b="1" baseline="30000" dirty="0" smtClean="0">
                          <a:latin typeface="Arial" panose="020B0604020202020204" pitchFamily="34" charset="0"/>
                          <a:cs typeface="Arial" panose="020B0604020202020204" pitchFamily="34" charset="0"/>
                        </a:rPr>
                        <a:t>-2</a:t>
                      </a:r>
                      <a:r>
                        <a:rPr lang="en-US" altLang="ru-RU" sz="1400" b="1" dirty="0" smtClean="0">
                          <a:latin typeface="Arial" panose="020B0604020202020204" pitchFamily="34" charset="0"/>
                          <a:cs typeface="Arial" panose="020B0604020202020204" pitchFamily="34" charset="0"/>
                        </a:rPr>
                        <a:t> → </a:t>
                      </a:r>
                      <a:r>
                        <a:rPr lang="el-GR" altLang="ru-RU" sz="1400" b="1" dirty="0" smtClean="0">
                          <a:latin typeface="Arial" panose="020B0604020202020204" pitchFamily="34" charset="0"/>
                          <a:cs typeface="Arial" panose="020B0604020202020204" pitchFamily="34" charset="0"/>
                        </a:rPr>
                        <a:t>Δ</a:t>
                      </a:r>
                      <a:r>
                        <a:rPr lang="en-US" altLang="ru-RU" sz="1400" b="1" dirty="0" smtClean="0">
                          <a:latin typeface="Arial" panose="020B0604020202020204" pitchFamily="34" charset="0"/>
                          <a:cs typeface="Arial" panose="020B0604020202020204" pitchFamily="34" charset="0"/>
                        </a:rPr>
                        <a:t>S/S = 0.04%</a:t>
                      </a:r>
                    </a:p>
                    <a:p>
                      <a:pPr algn="l" eaLnBrk="1" hangingPunct="1">
                        <a:tabLst>
                          <a:tab pos="720000" algn="l"/>
                        </a:tabLst>
                      </a:pPr>
                      <a:r>
                        <a:rPr lang="en-US" altLang="ru-RU" sz="1400" b="1" dirty="0" smtClean="0">
                          <a:latin typeface="Arial" panose="020B0604020202020204" pitchFamily="34" charset="0"/>
                          <a:cs typeface="Arial" panose="020B0604020202020204" pitchFamily="34" charset="0"/>
                        </a:rPr>
                        <a:t>	F = 10</a:t>
                      </a:r>
                      <a:r>
                        <a:rPr lang="en-US" altLang="ru-RU" sz="1400" b="1" baseline="30000" dirty="0" smtClean="0">
                          <a:latin typeface="Arial" panose="020B0604020202020204" pitchFamily="34" charset="0"/>
                          <a:cs typeface="Arial" panose="020B0604020202020204" pitchFamily="34" charset="0"/>
                        </a:rPr>
                        <a:t>16</a:t>
                      </a:r>
                      <a:r>
                        <a:rPr lang="en-US" altLang="ru-RU" sz="1400" b="1" dirty="0" smtClean="0">
                          <a:latin typeface="Arial" panose="020B0604020202020204" pitchFamily="34" charset="0"/>
                          <a:cs typeface="Arial" panose="020B0604020202020204" pitchFamily="34" charset="0"/>
                        </a:rPr>
                        <a:t> cm</a:t>
                      </a:r>
                      <a:r>
                        <a:rPr lang="en-US" altLang="ru-RU" sz="1400" b="1" baseline="30000" dirty="0" smtClean="0">
                          <a:latin typeface="Arial" panose="020B0604020202020204" pitchFamily="34" charset="0"/>
                          <a:cs typeface="Arial" panose="020B0604020202020204" pitchFamily="34" charset="0"/>
                        </a:rPr>
                        <a:t>-2</a:t>
                      </a:r>
                      <a:r>
                        <a:rPr lang="en-US" altLang="ru-RU" sz="1400" b="1" dirty="0" smtClean="0">
                          <a:latin typeface="Arial" panose="020B0604020202020204" pitchFamily="34" charset="0"/>
                          <a:cs typeface="Arial" panose="020B0604020202020204" pitchFamily="34" charset="0"/>
                        </a:rPr>
                        <a:t> → </a:t>
                      </a:r>
                      <a:r>
                        <a:rPr lang="el-GR" altLang="ru-RU" sz="1400" b="1" dirty="0" smtClean="0">
                          <a:latin typeface="Arial" panose="020B0604020202020204" pitchFamily="34" charset="0"/>
                          <a:cs typeface="Arial" panose="020B0604020202020204" pitchFamily="34" charset="0"/>
                        </a:rPr>
                        <a:t>Δ</a:t>
                      </a:r>
                      <a:r>
                        <a:rPr lang="en-US" altLang="ru-RU" sz="1400" b="1" dirty="0" smtClean="0">
                          <a:latin typeface="Arial" panose="020B0604020202020204" pitchFamily="34" charset="0"/>
                          <a:cs typeface="Arial" panose="020B0604020202020204" pitchFamily="34" charset="0"/>
                        </a:rPr>
                        <a:t>S/S = 0.08%</a:t>
                      </a:r>
                      <a:endParaRPr lang="ru-RU" sz="1400" b="1" dirty="0"/>
                    </a:p>
                  </a:txBody>
                  <a:tcPr marT="90000" marB="9000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l" eaLnBrk="1" hangingPunct="1">
                        <a:tabLst>
                          <a:tab pos="720000" algn="l"/>
                        </a:tabLst>
                      </a:pPr>
                      <a:r>
                        <a:rPr lang="en-US" altLang="ru-RU" sz="1400" b="1" dirty="0" smtClean="0">
                          <a:latin typeface="Arial" panose="020B0604020202020204" pitchFamily="34" charset="0"/>
                          <a:cs typeface="Arial" panose="020B0604020202020204" pitchFamily="34" charset="0"/>
                        </a:rPr>
                        <a:t>	F = 10</a:t>
                      </a:r>
                      <a:r>
                        <a:rPr lang="en-US" altLang="ru-RU" sz="1400" b="1" baseline="30000" dirty="0" smtClean="0">
                          <a:latin typeface="Arial" panose="020B0604020202020204" pitchFamily="34" charset="0"/>
                          <a:cs typeface="Arial" panose="020B0604020202020204" pitchFamily="34" charset="0"/>
                        </a:rPr>
                        <a:t>17</a:t>
                      </a:r>
                      <a:r>
                        <a:rPr lang="en-US" altLang="ru-RU" sz="1400" b="1" dirty="0" smtClean="0">
                          <a:latin typeface="Arial" panose="020B0604020202020204" pitchFamily="34" charset="0"/>
                          <a:cs typeface="Arial" panose="020B0604020202020204" pitchFamily="34" charset="0"/>
                        </a:rPr>
                        <a:t> cm</a:t>
                      </a:r>
                      <a:r>
                        <a:rPr lang="en-US" altLang="ru-RU" sz="1400" b="1" baseline="30000" dirty="0" smtClean="0">
                          <a:latin typeface="Arial" panose="020B0604020202020204" pitchFamily="34" charset="0"/>
                          <a:cs typeface="Arial" panose="020B0604020202020204" pitchFamily="34" charset="0"/>
                        </a:rPr>
                        <a:t>-2</a:t>
                      </a:r>
                      <a:r>
                        <a:rPr lang="en-US" altLang="ru-RU" sz="1400" b="1" dirty="0" smtClean="0">
                          <a:latin typeface="Arial" panose="020B0604020202020204" pitchFamily="34" charset="0"/>
                          <a:cs typeface="Arial" panose="020B0604020202020204" pitchFamily="34" charset="0"/>
                        </a:rPr>
                        <a:t> → </a:t>
                      </a:r>
                      <a:r>
                        <a:rPr lang="el-GR" altLang="ru-RU" sz="1400" b="1" dirty="0" smtClean="0">
                          <a:latin typeface="Arial" panose="020B0604020202020204" pitchFamily="34" charset="0"/>
                          <a:cs typeface="Arial" panose="020B0604020202020204" pitchFamily="34" charset="0"/>
                        </a:rPr>
                        <a:t>Δ</a:t>
                      </a:r>
                      <a:r>
                        <a:rPr lang="en-US" altLang="ru-RU" sz="1400" b="1" dirty="0" smtClean="0">
                          <a:latin typeface="Arial" panose="020B0604020202020204" pitchFamily="34" charset="0"/>
                          <a:cs typeface="Arial" panose="020B0604020202020204" pitchFamily="34" charset="0"/>
                        </a:rPr>
                        <a:t>S/S = 5%</a:t>
                      </a:r>
                    </a:p>
                    <a:p>
                      <a:pPr algn="l" eaLnBrk="1" hangingPunct="1">
                        <a:tabLst>
                          <a:tab pos="720000" algn="l"/>
                        </a:tabLst>
                      </a:pPr>
                      <a:r>
                        <a:rPr lang="en-US" altLang="ru-RU" sz="1400" b="1" dirty="0" smtClean="0">
                          <a:latin typeface="Arial" panose="020B0604020202020204" pitchFamily="34" charset="0"/>
                          <a:cs typeface="Arial" panose="020B0604020202020204" pitchFamily="34" charset="0"/>
                        </a:rPr>
                        <a:t>	F = 10</a:t>
                      </a:r>
                      <a:r>
                        <a:rPr lang="en-US" altLang="ru-RU" sz="1400" b="1" baseline="30000" dirty="0" smtClean="0">
                          <a:latin typeface="Arial" panose="020B0604020202020204" pitchFamily="34" charset="0"/>
                          <a:cs typeface="Arial" panose="020B0604020202020204" pitchFamily="34" charset="0"/>
                        </a:rPr>
                        <a:t>18</a:t>
                      </a:r>
                      <a:r>
                        <a:rPr lang="en-US" altLang="ru-RU" sz="1400" b="1" dirty="0" smtClean="0">
                          <a:latin typeface="Arial" panose="020B0604020202020204" pitchFamily="34" charset="0"/>
                          <a:cs typeface="Arial" panose="020B0604020202020204" pitchFamily="34" charset="0"/>
                        </a:rPr>
                        <a:t> cm</a:t>
                      </a:r>
                      <a:r>
                        <a:rPr lang="en-US" altLang="ru-RU" sz="1400" b="1" baseline="30000" dirty="0" smtClean="0">
                          <a:latin typeface="Arial" panose="020B0604020202020204" pitchFamily="34" charset="0"/>
                          <a:cs typeface="Arial" panose="020B0604020202020204" pitchFamily="34" charset="0"/>
                        </a:rPr>
                        <a:t>-2</a:t>
                      </a:r>
                      <a:r>
                        <a:rPr lang="en-US" altLang="ru-RU" sz="1400" b="1" dirty="0" smtClean="0">
                          <a:latin typeface="Arial" panose="020B0604020202020204" pitchFamily="34" charset="0"/>
                          <a:cs typeface="Arial" panose="020B0604020202020204" pitchFamily="34" charset="0"/>
                        </a:rPr>
                        <a:t> → </a:t>
                      </a:r>
                      <a:r>
                        <a:rPr lang="el-GR" altLang="ru-RU" sz="1400" b="1" dirty="0" smtClean="0">
                          <a:latin typeface="Arial" panose="020B0604020202020204" pitchFamily="34" charset="0"/>
                          <a:cs typeface="Arial" panose="020B0604020202020204" pitchFamily="34" charset="0"/>
                        </a:rPr>
                        <a:t>Δ</a:t>
                      </a:r>
                      <a:r>
                        <a:rPr lang="en-US" altLang="ru-RU" sz="1400" b="1" dirty="0" smtClean="0">
                          <a:latin typeface="Arial" panose="020B0604020202020204" pitchFamily="34" charset="0"/>
                          <a:cs typeface="Arial" panose="020B0604020202020204" pitchFamily="34" charset="0"/>
                        </a:rPr>
                        <a:t>S/S = 10%</a:t>
                      </a:r>
                      <a:endParaRPr lang="ru-RU" sz="1400" b="1" dirty="0"/>
                    </a:p>
                  </a:txBody>
                  <a:tcPr marT="90000" marB="9000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bl>
          </a:graphicData>
        </a:graphic>
      </p:graphicFrame>
    </p:spTree>
    <p:extLst>
      <p:ext uri="{BB962C8B-B14F-4D97-AF65-F5344CB8AC3E}">
        <p14:creationId xmlns:p14="http://schemas.microsoft.com/office/powerpoint/2010/main" val="223829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64" y="1372022"/>
            <a:ext cx="8549063" cy="34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181701" y="4957405"/>
            <a:ext cx="5259739" cy="1000274"/>
          </a:xfrm>
          <a:prstGeom prst="rect">
            <a:avLst/>
          </a:prstGeom>
        </p:spPr>
        <p:txBody>
          <a:bodyPr wrap="square">
            <a:spAutoFit/>
          </a:bodyPr>
          <a:lstStyle/>
          <a:p>
            <a:pPr>
              <a:spcAft>
                <a:spcPts val="600"/>
              </a:spcAft>
            </a:pPr>
            <a:r>
              <a:rPr lang="en-US" dirty="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Initial </a:t>
            </a:r>
            <a:r>
              <a:rPr lang="en-US"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concentration of charge </a:t>
            </a:r>
            <a:r>
              <a:rPr lang="en-US" dirty="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carriers:</a:t>
            </a:r>
          </a:p>
          <a:p>
            <a:pPr marL="182563"/>
            <a:r>
              <a:rPr lang="en-US" i="1" dirty="0" smtClean="0">
                <a:latin typeface="Arial" panose="020B0604020202020204" pitchFamily="34" charset="0"/>
                <a:ea typeface="Calibri" panose="020F0502020204030204" pitchFamily="34" charset="0"/>
                <a:cs typeface="Arial" panose="020B0604020202020204" pitchFamily="34" charset="0"/>
              </a:rPr>
              <a:t>curve 1</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a:t>
            </a:r>
            <a:r>
              <a:rPr lang="en-US" dirty="0" smtClean="0">
                <a:latin typeface="Arial" panose="020B0604020202020204" pitchFamily="34" charset="0"/>
                <a:ea typeface="Calibri" panose="020F0502020204030204" pitchFamily="34" charset="0"/>
                <a:cs typeface="Arial" panose="020B0604020202020204" pitchFamily="34" charset="0"/>
              </a:rPr>
              <a:t> </a:t>
            </a:r>
            <a:r>
              <a:rPr lang="uk-UA" dirty="0" smtClean="0">
                <a:latin typeface="Arial" panose="020B0604020202020204" pitchFamily="34" charset="0"/>
                <a:ea typeface="Calibri" panose="020F0502020204030204" pitchFamily="34" charset="0"/>
                <a:cs typeface="Arial" panose="020B0604020202020204" pitchFamily="34" charset="0"/>
              </a:rPr>
              <a:t>n =</a:t>
            </a:r>
            <a:r>
              <a:rPr lang="en-US" dirty="0" smtClean="0">
                <a:latin typeface="Arial" panose="020B0604020202020204" pitchFamily="34" charset="0"/>
                <a:ea typeface="Calibri" panose="020F0502020204030204" pitchFamily="34" charset="0"/>
                <a:cs typeface="Arial" panose="020B0604020202020204" pitchFamily="34" charset="0"/>
              </a:rPr>
              <a:t> </a:t>
            </a:r>
            <a:r>
              <a:rPr lang="uk-UA" dirty="0" smtClean="0">
                <a:latin typeface="Arial" panose="020B0604020202020204" pitchFamily="34" charset="0"/>
                <a:ea typeface="Calibri" panose="020F0502020204030204" pitchFamily="34" charset="0"/>
                <a:cs typeface="Arial" panose="020B0604020202020204" pitchFamily="34" charset="0"/>
              </a:rPr>
              <a:t>1</a:t>
            </a:r>
            <a:r>
              <a:rPr lang="en-US" dirty="0">
                <a:latin typeface="Arial" panose="020B0604020202020204" pitchFamily="34" charset="0"/>
                <a:ea typeface="Calibri" panose="020F0502020204030204" pitchFamily="34" charset="0"/>
                <a:cs typeface="Arial" panose="020B0604020202020204" pitchFamily="34" charset="0"/>
              </a:rPr>
              <a:t>.</a:t>
            </a:r>
            <a:r>
              <a:rPr lang="uk-UA" dirty="0">
                <a:latin typeface="Arial" panose="020B0604020202020204" pitchFamily="34" charset="0"/>
                <a:ea typeface="Calibri" panose="020F0502020204030204" pitchFamily="34" charset="0"/>
                <a:cs typeface="Arial" panose="020B0604020202020204" pitchFamily="34" charset="0"/>
              </a:rPr>
              <a:t>7∙10</a:t>
            </a:r>
            <a:r>
              <a:rPr lang="uk-UA" baseline="30000" dirty="0">
                <a:latin typeface="Arial" panose="020B0604020202020204" pitchFamily="34" charset="0"/>
                <a:ea typeface="Calibri" panose="020F0502020204030204" pitchFamily="34" charset="0"/>
                <a:cs typeface="Arial" panose="020B0604020202020204" pitchFamily="34" charset="0"/>
              </a:rPr>
              <a:t>18 </a:t>
            </a:r>
            <a:r>
              <a:rPr lang="en-US" dirty="0">
                <a:latin typeface="Arial" panose="020B0604020202020204" pitchFamily="34" charset="0"/>
                <a:ea typeface="Calibri" panose="020F0502020204030204" pitchFamily="34" charset="0"/>
                <a:cs typeface="Arial" panose="020B0604020202020204" pitchFamily="34" charset="0"/>
              </a:rPr>
              <a:t>cm</a:t>
            </a:r>
            <a:r>
              <a:rPr lang="uk-UA" baseline="30000" dirty="0">
                <a:latin typeface="Arial" panose="020B0604020202020204" pitchFamily="34" charset="0"/>
                <a:ea typeface="Calibri" panose="020F0502020204030204" pitchFamily="34" charset="0"/>
                <a:cs typeface="Arial" panose="020B0604020202020204" pitchFamily="34" charset="0"/>
              </a:rPr>
              <a:t>-3</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smtClean="0">
              <a:latin typeface="Arial" panose="020B0604020202020204" pitchFamily="34" charset="0"/>
              <a:ea typeface="Calibri" panose="020F0502020204030204" pitchFamily="34" charset="0"/>
              <a:cs typeface="Arial" panose="020B0604020202020204" pitchFamily="34" charset="0"/>
            </a:endParaRPr>
          </a:p>
          <a:p>
            <a:pPr marL="182563"/>
            <a:r>
              <a:rPr lang="en-US" i="1" dirty="0">
                <a:latin typeface="Arial" panose="020B0604020202020204" pitchFamily="34" charset="0"/>
                <a:ea typeface="Calibri" panose="020F0502020204030204" pitchFamily="34" charset="0"/>
                <a:cs typeface="Arial" panose="020B0604020202020204" pitchFamily="34" charset="0"/>
              </a:rPr>
              <a:t>curve </a:t>
            </a:r>
            <a:r>
              <a:rPr lang="en-US" i="1" dirty="0" smtClean="0">
                <a:latin typeface="Arial" panose="020B0604020202020204" pitchFamily="34" charset="0"/>
                <a:ea typeface="Calibri" panose="020F0502020204030204" pitchFamily="34" charset="0"/>
                <a:cs typeface="Arial" panose="020B0604020202020204" pitchFamily="34" charset="0"/>
              </a:rPr>
              <a:t>2</a:t>
            </a:r>
            <a:r>
              <a:rPr lang="en-US" dirty="0" smtClean="0">
                <a:latin typeface="Arial" panose="020B0604020202020204" pitchFamily="34" charset="0"/>
                <a:ea typeface="Calibri" panose="020F0502020204030204" pitchFamily="34" charset="0"/>
                <a:cs typeface="Arial" panose="020B0604020202020204" pitchFamily="34" charset="0"/>
              </a:rPr>
              <a:t> – </a:t>
            </a:r>
            <a:r>
              <a:rPr lang="uk-UA" dirty="0" smtClean="0">
                <a:latin typeface="Arial" panose="020B0604020202020204" pitchFamily="34" charset="0"/>
                <a:ea typeface="Calibri" panose="020F0502020204030204" pitchFamily="34" charset="0"/>
                <a:cs typeface="Arial" panose="020B0604020202020204" pitchFamily="34" charset="0"/>
              </a:rPr>
              <a:t>n</a:t>
            </a:r>
            <a:r>
              <a:rPr lang="en-US" dirty="0" smtClean="0">
                <a:latin typeface="Arial" panose="020B0604020202020204" pitchFamily="34" charset="0"/>
                <a:ea typeface="Calibri" panose="020F0502020204030204" pitchFamily="34" charset="0"/>
                <a:cs typeface="Arial" panose="020B0604020202020204" pitchFamily="34" charset="0"/>
              </a:rPr>
              <a:t> </a:t>
            </a:r>
            <a:r>
              <a:rPr lang="uk-UA" dirty="0" smtClean="0">
                <a:latin typeface="Arial" panose="020B0604020202020204" pitchFamily="34" charset="0"/>
                <a:ea typeface="Calibri" panose="020F0502020204030204" pitchFamily="34" charset="0"/>
                <a:cs typeface="Arial" panose="020B0604020202020204" pitchFamily="34" charset="0"/>
              </a:rPr>
              <a:t>=</a:t>
            </a:r>
            <a:r>
              <a:rPr lang="en-US" dirty="0" smtClean="0">
                <a:latin typeface="Arial" panose="020B0604020202020204" pitchFamily="34" charset="0"/>
                <a:ea typeface="Calibri" panose="020F0502020204030204" pitchFamily="34" charset="0"/>
                <a:cs typeface="Arial" panose="020B0604020202020204" pitchFamily="34" charset="0"/>
              </a:rPr>
              <a:t> </a:t>
            </a:r>
            <a:r>
              <a:rPr lang="uk-UA" dirty="0" smtClean="0">
                <a:latin typeface="Arial" panose="020B0604020202020204" pitchFamily="34" charset="0"/>
                <a:ea typeface="Calibri" panose="020F0502020204030204" pitchFamily="34" charset="0"/>
                <a:cs typeface="Arial" panose="020B0604020202020204" pitchFamily="34" charset="0"/>
              </a:rPr>
              <a:t>2</a:t>
            </a:r>
            <a:r>
              <a:rPr lang="en-US" dirty="0">
                <a:latin typeface="Arial" panose="020B0604020202020204" pitchFamily="34" charset="0"/>
                <a:ea typeface="Calibri" panose="020F0502020204030204" pitchFamily="34" charset="0"/>
                <a:cs typeface="Arial" panose="020B0604020202020204" pitchFamily="34" charset="0"/>
              </a:rPr>
              <a:t>.</a:t>
            </a:r>
            <a:r>
              <a:rPr lang="uk-UA" dirty="0">
                <a:latin typeface="Arial" panose="020B0604020202020204" pitchFamily="34" charset="0"/>
                <a:ea typeface="Calibri" panose="020F0502020204030204" pitchFamily="34" charset="0"/>
                <a:cs typeface="Arial" panose="020B0604020202020204" pitchFamily="34" charset="0"/>
              </a:rPr>
              <a:t>4∙10</a:t>
            </a:r>
            <a:r>
              <a:rPr lang="uk-UA" baseline="30000" dirty="0">
                <a:latin typeface="Arial" panose="020B0604020202020204" pitchFamily="34" charset="0"/>
                <a:ea typeface="Calibri" panose="020F0502020204030204" pitchFamily="34" charset="0"/>
                <a:cs typeface="Arial" panose="020B0604020202020204" pitchFamily="34" charset="0"/>
              </a:rPr>
              <a:t>18</a:t>
            </a:r>
            <a:r>
              <a:rPr lang="en-US" dirty="0">
                <a:latin typeface="Arial" panose="020B0604020202020204" pitchFamily="34" charset="0"/>
                <a:ea typeface="Calibri" panose="020F0502020204030204" pitchFamily="34" charset="0"/>
                <a:cs typeface="Arial" panose="020B0604020202020204" pitchFamily="34" charset="0"/>
              </a:rPr>
              <a:t> cm</a:t>
            </a:r>
            <a:r>
              <a:rPr lang="en-US" baseline="30000" dirty="0">
                <a:latin typeface="Arial" panose="020B0604020202020204" pitchFamily="34" charset="0"/>
                <a:ea typeface="Calibri" panose="020F0502020204030204" pitchFamily="34" charset="0"/>
                <a:cs typeface="Arial" panose="020B0604020202020204" pitchFamily="34" charset="0"/>
              </a:rPr>
              <a:t> </a:t>
            </a:r>
            <a:r>
              <a:rPr lang="uk-UA" baseline="30000" dirty="0">
                <a:latin typeface="Arial" panose="020B0604020202020204" pitchFamily="34" charset="0"/>
                <a:ea typeface="Calibri" panose="020F0502020204030204" pitchFamily="34" charset="0"/>
                <a:cs typeface="Arial" panose="020B0604020202020204" pitchFamily="34" charset="0"/>
              </a:rPr>
              <a:t>-</a:t>
            </a:r>
            <a:r>
              <a:rPr lang="uk-UA" baseline="30000" dirty="0" smtClean="0">
                <a:latin typeface="Arial" panose="020B0604020202020204" pitchFamily="34" charset="0"/>
                <a:ea typeface="Calibri" panose="020F0502020204030204" pitchFamily="34" charset="0"/>
                <a:cs typeface="Arial" panose="020B0604020202020204" pitchFamily="34" charset="0"/>
              </a:rPr>
              <a:t>3</a:t>
            </a:r>
            <a:endParaRPr lang="ru-RU" dirty="0">
              <a:latin typeface="Arial" panose="020B0604020202020204" pitchFamily="34" charset="0"/>
              <a:cs typeface="Arial" panose="020B0604020202020204" pitchFamily="34" charset="0"/>
            </a:endParaRPr>
          </a:p>
        </p:txBody>
      </p:sp>
      <p:sp>
        <p:nvSpPr>
          <p:cNvPr id="4" name="TextBox 3"/>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Dependence of sensitivity of the </a:t>
            </a:r>
            <a:r>
              <a:rPr lang="en-US" sz="2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InAs</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i-GaAs</a:t>
            </a:r>
            <a:endPar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Hall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sensors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the neutron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fluence </a:t>
            </a:r>
          </a:p>
        </p:txBody>
      </p:sp>
    </p:spTree>
    <p:extLst>
      <p:ext uri="{BB962C8B-B14F-4D97-AF65-F5344CB8AC3E}">
        <p14:creationId xmlns:p14="http://schemas.microsoft.com/office/powerpoint/2010/main" val="4200252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219" y="1039723"/>
            <a:ext cx="7563501" cy="417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Dependence of sensitivity of the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gold-based</a:t>
            </a:r>
          </a:p>
          <a:p>
            <a:pPr algn="ct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Hall sensors from the neutron fluence </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Прямоугольник 5"/>
          <p:cNvSpPr/>
          <p:nvPr/>
        </p:nvSpPr>
        <p:spPr>
          <a:xfrm>
            <a:off x="1365643" y="5309851"/>
            <a:ext cx="5259739" cy="1000274"/>
          </a:xfrm>
          <a:prstGeom prst="rect">
            <a:avLst/>
          </a:prstGeom>
        </p:spPr>
        <p:txBody>
          <a:bodyPr wrap="square">
            <a:spAutoFit/>
          </a:bodyPr>
          <a:lstStyle/>
          <a:p>
            <a:pPr>
              <a:spcAft>
                <a:spcPts val="600"/>
              </a:spcAft>
            </a:pPr>
            <a:r>
              <a:rPr lang="en-US" dirty="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Fabrication method:</a:t>
            </a:r>
          </a:p>
          <a:p>
            <a:pPr marL="182563"/>
            <a:r>
              <a:rPr lang="en-US" i="1" dirty="0" smtClean="0">
                <a:latin typeface="Arial" panose="020B0604020202020204" pitchFamily="34" charset="0"/>
                <a:ea typeface="Calibri" panose="020F0502020204030204" pitchFamily="34" charset="0"/>
                <a:cs typeface="Arial" panose="020B0604020202020204" pitchFamily="34" charset="0"/>
              </a:rPr>
              <a:t>curve 1</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a:t>
            </a:r>
            <a:r>
              <a:rPr lang="en-US" dirty="0" smtClean="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electron-beam </a:t>
            </a:r>
            <a:r>
              <a:rPr lang="en-US" dirty="0" smtClean="0">
                <a:latin typeface="Arial" panose="020B0604020202020204" pitchFamily="34" charset="0"/>
                <a:ea typeface="Calibri" panose="020F0502020204030204" pitchFamily="34" charset="0"/>
                <a:cs typeface="Arial" panose="020B0604020202020204" pitchFamily="34" charset="0"/>
              </a:rPr>
              <a:t>evaporation</a:t>
            </a:r>
          </a:p>
          <a:p>
            <a:pPr marL="182563"/>
            <a:r>
              <a:rPr lang="en-US" i="1" dirty="0" smtClean="0">
                <a:latin typeface="Arial" panose="020B0604020202020204" pitchFamily="34" charset="0"/>
                <a:ea typeface="Calibri" panose="020F0502020204030204" pitchFamily="34" charset="0"/>
                <a:cs typeface="Arial" panose="020B0604020202020204" pitchFamily="34" charset="0"/>
              </a:rPr>
              <a:t>curve 2</a:t>
            </a:r>
            <a:r>
              <a:rPr lang="en-US" dirty="0" smtClean="0">
                <a:latin typeface="Arial" panose="020B0604020202020204" pitchFamily="34" charset="0"/>
                <a:ea typeface="Calibri" panose="020F0502020204030204" pitchFamily="34" charset="0"/>
                <a:cs typeface="Arial" panose="020B0604020202020204" pitchFamily="34" charset="0"/>
              </a:rPr>
              <a:t> – </a:t>
            </a:r>
            <a:r>
              <a:rPr lang="en-US" dirty="0">
                <a:latin typeface="Arial" panose="020B0604020202020204" pitchFamily="34" charset="0"/>
                <a:ea typeface="Calibri" panose="020F0502020204030204" pitchFamily="34" charset="0"/>
                <a:cs typeface="Arial" panose="020B0604020202020204" pitchFamily="34" charset="0"/>
              </a:rPr>
              <a:t>vacuum thermal </a:t>
            </a:r>
            <a:r>
              <a:rPr lang="en-US" dirty="0" smtClean="0">
                <a:latin typeface="Arial" panose="020B0604020202020204" pitchFamily="34" charset="0"/>
                <a:ea typeface="Calibri" panose="020F0502020204030204" pitchFamily="34" charset="0"/>
                <a:cs typeface="Arial" panose="020B0604020202020204" pitchFamily="34" charset="0"/>
              </a:rPr>
              <a:t>deposition</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114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817880" y="1158150"/>
            <a:ext cx="7614920" cy="53091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Aft>
                <a:spcPts val="600"/>
              </a:spcAft>
            </a:pPr>
            <a:r>
              <a:rPr lang="en-US" altLang="ru-RU" sz="2000" b="1" dirty="0">
                <a:solidFill>
                  <a:schemeClr val="accent5">
                    <a:lumMod val="75000"/>
                  </a:schemeClr>
                </a:solidFill>
                <a:latin typeface="Arial" panose="020B0604020202020204" pitchFamily="34" charset="0"/>
                <a:cs typeface="Arial" panose="020B0604020202020204" pitchFamily="34" charset="0"/>
              </a:rPr>
              <a:t>Concept of instrumentation construction is based on</a:t>
            </a:r>
            <a:r>
              <a:rPr lang="ru-RU" altLang="ru-RU" sz="2000" b="1" dirty="0">
                <a:solidFill>
                  <a:schemeClr val="accent5">
                    <a:lumMod val="75000"/>
                  </a:schemeClr>
                </a:solidFill>
                <a:latin typeface="Arial" panose="020B0604020202020204" pitchFamily="34" charset="0"/>
                <a:cs typeface="Arial" panose="020B0604020202020204" pitchFamily="34" charset="0"/>
              </a:rPr>
              <a:t>:</a:t>
            </a:r>
          </a:p>
          <a:p>
            <a:pPr marL="182563" indent="-182563" eaLnBrk="1" hangingPunct="1">
              <a:spcAft>
                <a:spcPts val="600"/>
              </a:spcAft>
              <a:buFontTx/>
              <a:buChar char="•"/>
            </a:pPr>
            <a:r>
              <a:rPr lang="en-US" altLang="ru-RU" sz="1600" dirty="0" smtClean="0">
                <a:latin typeface="Arial" panose="020B0604020202020204" pitchFamily="34" charset="0"/>
                <a:cs typeface="Arial" panose="020B0604020202020204" pitchFamily="34" charset="0"/>
              </a:rPr>
              <a:t>application </a:t>
            </a:r>
            <a:r>
              <a:rPr lang="en-US" altLang="ru-RU" sz="1600" dirty="0">
                <a:latin typeface="Arial" panose="020B0604020202020204" pitchFamily="34" charset="0"/>
                <a:cs typeface="Arial" panose="020B0604020202020204" pitchFamily="34" charset="0"/>
              </a:rPr>
              <a:t>of radiation resistant semiconductor magnetic field sensors</a:t>
            </a:r>
            <a:r>
              <a:rPr lang="ru-RU" altLang="ru-RU" sz="1600" dirty="0">
                <a:latin typeface="Arial" panose="020B0604020202020204" pitchFamily="34" charset="0"/>
                <a:cs typeface="Arial" panose="020B0604020202020204" pitchFamily="34" charset="0"/>
              </a:rPr>
              <a:t>;</a:t>
            </a:r>
          </a:p>
          <a:p>
            <a:pPr marL="182563" indent="-182563" eaLnBrk="1" hangingPunct="1">
              <a:buFontTx/>
              <a:buChar char="•"/>
            </a:pPr>
            <a:r>
              <a:rPr lang="en-US" altLang="ru-RU" sz="1600" dirty="0">
                <a:latin typeface="Arial" panose="020B0604020202020204" pitchFamily="34" charset="0"/>
                <a:cs typeface="Arial" panose="020B0604020202020204" pitchFamily="34" charset="0"/>
              </a:rPr>
              <a:t>methods of</a:t>
            </a:r>
            <a:r>
              <a:rPr lang="ru-RU" altLang="ru-RU" sz="1600" dirty="0">
                <a:latin typeface="Arial" panose="020B0604020202020204" pitchFamily="34" charset="0"/>
                <a:cs typeface="Arial" panose="020B0604020202020204" pitchFamily="34" charset="0"/>
              </a:rPr>
              <a:t> </a:t>
            </a:r>
            <a:r>
              <a:rPr lang="ru-RU" altLang="ru-RU" sz="1600" dirty="0" err="1">
                <a:latin typeface="Arial" panose="020B0604020202020204" pitchFamily="34" charset="0"/>
                <a:cs typeface="Arial" panose="020B0604020202020204" pitchFamily="34" charset="0"/>
              </a:rPr>
              <a:t>in-situ</a:t>
            </a:r>
            <a:r>
              <a:rPr lang="ru-RU" altLang="ru-RU"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self-diagnostics</a:t>
            </a:r>
            <a:r>
              <a:rPr lang="ru-RU" altLang="ru-RU"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periodic calibration and correction of signals without sensors’ removal</a:t>
            </a:r>
            <a:r>
              <a:rPr lang="uk-UA" altLang="ru-RU" sz="1600" dirty="0">
                <a:latin typeface="Arial" panose="020B0604020202020204" pitchFamily="34" charset="0"/>
                <a:cs typeface="Arial" panose="020B0604020202020204" pitchFamily="34" charset="0"/>
              </a:rPr>
              <a:t>.</a:t>
            </a:r>
            <a:r>
              <a:rPr lang="ru-RU" altLang="ru-RU" sz="1600" dirty="0">
                <a:latin typeface="Arial" panose="020B0604020202020204" pitchFamily="34" charset="0"/>
                <a:cs typeface="Arial" panose="020B0604020202020204" pitchFamily="34" charset="0"/>
              </a:rPr>
              <a:t>  </a:t>
            </a:r>
            <a:endParaRPr lang="en-US" altLang="ru-RU" sz="1600" dirty="0" smtClean="0">
              <a:latin typeface="Arial" panose="020B0604020202020204" pitchFamily="34" charset="0"/>
              <a:cs typeface="Arial" panose="020B0604020202020204" pitchFamily="34" charset="0"/>
            </a:endParaRPr>
          </a:p>
          <a:p>
            <a:pPr eaLnBrk="1" hangingPunct="1">
              <a:buFontTx/>
              <a:buChar char="•"/>
            </a:pPr>
            <a:endParaRPr lang="en-US" altLang="ru-RU" sz="1600" dirty="0">
              <a:latin typeface="Arial" panose="020B0604020202020204" pitchFamily="34" charset="0"/>
              <a:cs typeface="Arial" panose="020B0604020202020204" pitchFamily="34" charset="0"/>
            </a:endParaRPr>
          </a:p>
          <a:p>
            <a:pPr marL="0" indent="0">
              <a:spcAft>
                <a:spcPts val="600"/>
              </a:spcAft>
            </a:pPr>
            <a:r>
              <a:rPr lang="en-US" altLang="ru-RU" sz="2000" b="1" dirty="0">
                <a:solidFill>
                  <a:schemeClr val="accent5">
                    <a:lumMod val="75000"/>
                  </a:schemeClr>
                </a:solidFill>
                <a:latin typeface="Arial" panose="020B0604020202020204" pitchFamily="34" charset="0"/>
                <a:cs typeface="Arial" panose="020B0604020202020204" pitchFamily="34" charset="0"/>
              </a:rPr>
              <a:t>Instrumentation includes</a:t>
            </a:r>
            <a:r>
              <a:rPr lang="ru-RU" altLang="ru-RU" sz="2000" b="1" dirty="0" smtClean="0">
                <a:solidFill>
                  <a:schemeClr val="accent5">
                    <a:lumMod val="75000"/>
                  </a:schemeClr>
                </a:solidFill>
                <a:latin typeface="Arial" panose="020B0604020202020204" pitchFamily="34" charset="0"/>
                <a:cs typeface="Arial" panose="020B0604020202020204" pitchFamily="34" charset="0"/>
              </a:rPr>
              <a:t>:</a:t>
            </a:r>
            <a:endParaRPr lang="en-US" altLang="ru-RU" sz="2000" b="1" dirty="0" smtClean="0">
              <a:solidFill>
                <a:schemeClr val="accent5">
                  <a:lumMod val="75000"/>
                </a:schemeClr>
              </a:solidFill>
              <a:latin typeface="Arial" panose="020B0604020202020204" pitchFamily="34" charset="0"/>
              <a:cs typeface="Arial" panose="020B0604020202020204" pitchFamily="34" charset="0"/>
            </a:endParaRPr>
          </a:p>
          <a:p>
            <a:pPr marL="182563" indent="-182563">
              <a:spcAft>
                <a:spcPts val="600"/>
              </a:spcAft>
              <a:buFont typeface="Arial" panose="020B0604020202020204" pitchFamily="34" charset="0"/>
              <a:buChar char="•"/>
            </a:pPr>
            <a:r>
              <a:rPr lang="ru-RU" altLang="ru-RU" sz="1600" dirty="0">
                <a:latin typeface="Arial" panose="020B0604020202020204" pitchFamily="34" charset="0"/>
                <a:cs typeface="Arial" panose="020B0604020202020204" pitchFamily="34" charset="0"/>
              </a:rPr>
              <a:t>3</a:t>
            </a:r>
            <a:r>
              <a:rPr lang="en-US" altLang="ru-RU" sz="1600" dirty="0">
                <a:latin typeface="Arial" panose="020B0604020202020204" pitchFamily="34" charset="0"/>
                <a:cs typeface="Arial" panose="020B0604020202020204" pitchFamily="34" charset="0"/>
              </a:rPr>
              <a:t>D probe</a:t>
            </a:r>
            <a:r>
              <a:rPr lang="ru-RU" altLang="ru-RU"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with integrated magnetic measuring transducers</a:t>
            </a:r>
            <a:r>
              <a:rPr lang="ru-RU" altLang="ru-RU"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containing radiation resistant Hall sensors and test </a:t>
            </a:r>
            <a:r>
              <a:rPr lang="en-US" altLang="ru-RU" sz="1600" dirty="0" err="1">
                <a:latin typeface="Arial" panose="020B0604020202020204" pitchFamily="34" charset="0"/>
                <a:cs typeface="Arial" panose="020B0604020202020204" pitchFamily="34" charset="0"/>
              </a:rPr>
              <a:t>microsolenoids</a:t>
            </a:r>
            <a:r>
              <a:rPr lang="ru-RU" altLang="ru-RU" sz="1600" dirty="0">
                <a:latin typeface="Arial" panose="020B0604020202020204" pitchFamily="34" charset="0"/>
                <a:cs typeface="Arial" panose="020B0604020202020204" pitchFamily="34" charset="0"/>
              </a:rPr>
              <a:t>;</a:t>
            </a:r>
          </a:p>
          <a:p>
            <a:pPr marL="182563" indent="-182563">
              <a:spcAft>
                <a:spcPts val="600"/>
              </a:spcAft>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control electronics unit</a:t>
            </a:r>
            <a:r>
              <a:rPr lang="ru-RU" altLang="ru-RU" sz="1600" dirty="0">
                <a:latin typeface="Arial" panose="020B0604020202020204" pitchFamily="34" charset="0"/>
                <a:cs typeface="Arial" panose="020B0604020202020204" pitchFamily="34" charset="0"/>
              </a:rPr>
              <a:t>;</a:t>
            </a:r>
          </a:p>
          <a:p>
            <a:pPr marL="182563" indent="-182563">
              <a:spcAft>
                <a:spcPts val="600"/>
              </a:spcAft>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personal computer</a:t>
            </a:r>
            <a:r>
              <a:rPr lang="ru-RU" altLang="ru-RU" sz="1600" dirty="0">
                <a:latin typeface="Arial" panose="020B0604020202020204" pitchFamily="34" charset="0"/>
                <a:cs typeface="Arial" panose="020B0604020202020204" pitchFamily="34" charset="0"/>
              </a:rPr>
              <a:t>;</a:t>
            </a:r>
          </a:p>
          <a:p>
            <a:pPr marL="182563" indent="-182563">
              <a:spcAft>
                <a:spcPts val="600"/>
              </a:spcAft>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interfaces and signal transmission lines</a:t>
            </a:r>
            <a:r>
              <a:rPr lang="ru-RU" altLang="ru-RU" sz="1600" dirty="0">
                <a:latin typeface="Arial" panose="020B0604020202020204" pitchFamily="34" charset="0"/>
                <a:cs typeface="Arial" panose="020B0604020202020204" pitchFamily="34" charset="0"/>
              </a:rPr>
              <a:t>;</a:t>
            </a:r>
          </a:p>
          <a:p>
            <a:pPr marL="182563" indent="-182563">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software</a:t>
            </a:r>
            <a:r>
              <a:rPr lang="ru-RU" altLang="ru-RU" sz="1600" dirty="0" smtClean="0">
                <a:latin typeface="Arial" panose="020B0604020202020204" pitchFamily="34" charset="0"/>
                <a:cs typeface="Arial" panose="020B0604020202020204" pitchFamily="34" charset="0"/>
              </a:rPr>
              <a:t>.</a:t>
            </a:r>
            <a:endParaRPr lang="en-US" altLang="ru-RU" sz="1600" dirty="0" smtClean="0">
              <a:latin typeface="Arial" panose="020B0604020202020204" pitchFamily="34" charset="0"/>
              <a:cs typeface="Arial" panose="020B0604020202020204" pitchFamily="34" charset="0"/>
            </a:endParaRPr>
          </a:p>
          <a:p>
            <a:pPr marL="182563" indent="-182563">
              <a:buFont typeface="Arial" panose="020B0604020202020204" pitchFamily="34" charset="0"/>
              <a:buChar char="•"/>
            </a:pPr>
            <a:endParaRPr lang="ru-RU" altLang="ru-RU" sz="1600" dirty="0">
              <a:latin typeface="Arial" panose="020B0604020202020204" pitchFamily="34" charset="0"/>
              <a:cs typeface="Arial" panose="020B0604020202020204" pitchFamily="34" charset="0"/>
            </a:endParaRPr>
          </a:p>
          <a:p>
            <a:pPr marL="0" indent="0">
              <a:spcAft>
                <a:spcPts val="600"/>
              </a:spcAft>
            </a:pPr>
            <a:r>
              <a:rPr lang="en-US" altLang="ru-RU" sz="2000" b="1" dirty="0">
                <a:solidFill>
                  <a:schemeClr val="accent5">
                    <a:lumMod val="75000"/>
                  </a:schemeClr>
                </a:solidFill>
                <a:latin typeface="Arial" panose="020B0604020202020204" pitchFamily="34" charset="0"/>
                <a:cs typeface="Arial" panose="020B0604020202020204" pitchFamily="34" charset="0"/>
              </a:rPr>
              <a:t>Parameters</a:t>
            </a:r>
            <a:r>
              <a:rPr lang="en-US" altLang="ru-RU" sz="2000" b="1" dirty="0" smtClean="0">
                <a:solidFill>
                  <a:schemeClr val="accent5">
                    <a:lumMod val="75000"/>
                  </a:schemeClr>
                </a:solidFill>
                <a:latin typeface="Arial" panose="020B0604020202020204" pitchFamily="34" charset="0"/>
                <a:cs typeface="Arial" panose="020B0604020202020204" pitchFamily="34" charset="0"/>
              </a:rPr>
              <a:t>:</a:t>
            </a:r>
          </a:p>
          <a:p>
            <a:pPr marL="182563" indent="-182563">
              <a:spcAft>
                <a:spcPts val="600"/>
              </a:spcAft>
              <a:buFontTx/>
              <a:buChar char="•"/>
            </a:pPr>
            <a:r>
              <a:rPr lang="en-US" altLang="ru-RU" sz="1600" dirty="0">
                <a:latin typeface="Arial" panose="020B0604020202020204" pitchFamily="34" charset="0"/>
                <a:cs typeface="Arial" panose="020B0604020202020204" pitchFamily="34" charset="0"/>
              </a:rPr>
              <a:t>Magnetic induction measurement </a:t>
            </a:r>
            <a:r>
              <a:rPr lang="en-US" altLang="ru-RU" sz="1600" dirty="0" smtClean="0">
                <a:latin typeface="Arial" panose="020B0604020202020204" pitchFamily="34" charset="0"/>
                <a:cs typeface="Arial" panose="020B0604020202020204" pitchFamily="34" charset="0"/>
              </a:rPr>
              <a:t>range ……….	</a:t>
            </a:r>
            <a:r>
              <a:rPr lang="ru-RU" altLang="ru-RU" sz="1600" dirty="0" smtClean="0">
                <a:latin typeface="Arial" panose="020B0604020202020204" pitchFamily="34" charset="0"/>
                <a:cs typeface="Arial" panose="020B0604020202020204" pitchFamily="34" charset="0"/>
              </a:rPr>
              <a:t>(</a:t>
            </a:r>
            <a:r>
              <a:rPr lang="en-US" altLang="ru-RU" sz="1600" dirty="0">
                <a:latin typeface="Arial" panose="020B0604020202020204" pitchFamily="34" charset="0"/>
                <a:cs typeface="Arial" panose="020B0604020202020204" pitchFamily="34" charset="0"/>
              </a:rPr>
              <a:t>1∙</a:t>
            </a:r>
            <a:r>
              <a:rPr lang="ru-RU" altLang="ru-RU" sz="1600" dirty="0">
                <a:latin typeface="Arial" panose="020B0604020202020204" pitchFamily="34" charset="0"/>
                <a:cs typeface="Arial" panose="020B0604020202020204" pitchFamily="34" charset="0"/>
              </a:rPr>
              <a:t>10</a:t>
            </a:r>
            <a:r>
              <a:rPr lang="ru-RU" altLang="ru-RU" sz="1600" baseline="30000" dirty="0">
                <a:latin typeface="Arial" panose="020B0604020202020204" pitchFamily="34" charset="0"/>
                <a:cs typeface="Arial" panose="020B0604020202020204" pitchFamily="34" charset="0"/>
              </a:rPr>
              <a:t>-4</a:t>
            </a:r>
            <a:r>
              <a:rPr lang="ru-RU" altLang="ru-RU" sz="1600" dirty="0">
                <a:latin typeface="Arial" panose="020B0604020202020204" pitchFamily="34" charset="0"/>
                <a:cs typeface="Arial" panose="020B0604020202020204" pitchFamily="34" charset="0"/>
              </a:rPr>
              <a:t>÷5) </a:t>
            </a:r>
            <a:r>
              <a:rPr lang="en-US" altLang="ru-RU" sz="1600" dirty="0">
                <a:latin typeface="Arial" panose="020B0604020202020204" pitchFamily="34" charset="0"/>
                <a:cs typeface="Arial" panose="020B0604020202020204" pitchFamily="34" charset="0"/>
              </a:rPr>
              <a:t>T</a:t>
            </a:r>
            <a:endParaRPr lang="ru-RU" altLang="ru-RU" sz="1600" dirty="0">
              <a:latin typeface="Arial" panose="020B0604020202020204" pitchFamily="34" charset="0"/>
              <a:cs typeface="Arial" panose="020B0604020202020204" pitchFamily="34" charset="0"/>
            </a:endParaRPr>
          </a:p>
          <a:p>
            <a:pPr marL="182563" indent="-182563">
              <a:spcAft>
                <a:spcPts val="600"/>
              </a:spcAft>
              <a:buFontTx/>
              <a:buChar char="•"/>
            </a:pPr>
            <a:r>
              <a:rPr lang="en-US" altLang="ru-RU" sz="1600" dirty="0">
                <a:latin typeface="Arial" panose="020B0604020202020204" pitchFamily="34" charset="0"/>
                <a:cs typeface="Arial" panose="020B0604020202020204" pitchFamily="34" charset="0"/>
              </a:rPr>
              <a:t>Accuracy of </a:t>
            </a:r>
            <a:r>
              <a:rPr lang="en-US" altLang="ru-RU" sz="1600" dirty="0" smtClean="0">
                <a:latin typeface="Arial" panose="020B0604020202020204" pitchFamily="34" charset="0"/>
                <a:cs typeface="Arial" panose="020B0604020202020204" pitchFamily="34" charset="0"/>
              </a:rPr>
              <a:t>measurement ……………………….	</a:t>
            </a:r>
            <a:r>
              <a:rPr lang="ru-RU" altLang="ru-RU" sz="1600" dirty="0" smtClean="0">
                <a:latin typeface="Arial" panose="020B0604020202020204" pitchFamily="34" charset="0"/>
                <a:cs typeface="Arial" panose="020B0604020202020204" pitchFamily="34" charset="0"/>
              </a:rPr>
              <a:t>0</a:t>
            </a:r>
            <a:r>
              <a:rPr lang="en-US" altLang="ru-RU" sz="1600" dirty="0">
                <a:latin typeface="Arial" panose="020B0604020202020204" pitchFamily="34" charset="0"/>
                <a:cs typeface="Arial" panose="020B0604020202020204" pitchFamily="34" charset="0"/>
              </a:rPr>
              <a:t>.</a:t>
            </a:r>
            <a:r>
              <a:rPr lang="ru-RU" altLang="ru-RU" sz="1600" dirty="0">
                <a:latin typeface="Arial" panose="020B0604020202020204" pitchFamily="34" charset="0"/>
                <a:cs typeface="Arial" panose="020B0604020202020204" pitchFamily="34" charset="0"/>
              </a:rPr>
              <a:t>1 %</a:t>
            </a:r>
          </a:p>
          <a:p>
            <a:pPr marL="182563" indent="-182563">
              <a:buFontTx/>
              <a:buChar char="•"/>
            </a:pPr>
            <a:r>
              <a:rPr lang="en-US" altLang="ru-RU" sz="1600" dirty="0" smtClean="0">
                <a:latin typeface="Arial" panose="020B0604020202020204" pitchFamily="34" charset="0"/>
                <a:cs typeface="Arial" panose="020B0604020202020204" pitchFamily="34" charset="0"/>
              </a:rPr>
              <a:t>Resolution ………………………………………….	</a:t>
            </a:r>
            <a:r>
              <a:rPr lang="ru-RU" altLang="ru-RU" sz="1600" dirty="0" smtClean="0">
                <a:latin typeface="Arial" panose="020B0604020202020204" pitchFamily="34" charset="0"/>
                <a:cs typeface="Arial" panose="020B0604020202020204" pitchFamily="34" charset="0"/>
              </a:rPr>
              <a:t>0</a:t>
            </a:r>
            <a:r>
              <a:rPr lang="en-US" altLang="ru-RU" sz="1600" dirty="0">
                <a:latin typeface="Arial" panose="020B0604020202020204" pitchFamily="34" charset="0"/>
                <a:cs typeface="Arial" panose="020B0604020202020204" pitchFamily="34" charset="0"/>
              </a:rPr>
              <a:t>.</a:t>
            </a:r>
            <a:r>
              <a:rPr lang="ru-RU" altLang="ru-RU" sz="1600" dirty="0">
                <a:latin typeface="Arial" panose="020B0604020202020204" pitchFamily="34" charset="0"/>
                <a:cs typeface="Arial" panose="020B0604020202020204" pitchFamily="34" charset="0"/>
              </a:rPr>
              <a:t>1 </a:t>
            </a:r>
            <a:r>
              <a:rPr lang="en-US" altLang="ru-RU" sz="1600" dirty="0" err="1" smtClean="0">
                <a:latin typeface="Arial" panose="020B0604020202020204" pitchFamily="34" charset="0"/>
                <a:cs typeface="Arial" panose="020B0604020202020204" pitchFamily="34" charset="0"/>
              </a:rPr>
              <a:t>mT</a:t>
            </a:r>
            <a:endParaRPr lang="ru-RU" altLang="ru-RU" sz="1600" dirty="0">
              <a:latin typeface="Arial" panose="020B0604020202020204" pitchFamily="34" charset="0"/>
              <a:cs typeface="Arial" panose="020B0604020202020204" pitchFamily="34" charset="0"/>
            </a:endParaRPr>
          </a:p>
        </p:txBody>
      </p:sp>
      <p:sp>
        <p:nvSpPr>
          <p:cNvPr id="12" name="TextBox 11"/>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measuring instrumentation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operating environment</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360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139440"/>
            <a:ext cx="2346325" cy="2749550"/>
          </a:xfrm>
          <a:prstGeom prst="rect">
            <a:avLst/>
          </a:prstGeom>
          <a:noFill/>
          <a:ln w="254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lum bright="-8000"/>
            <a:extLst>
              <a:ext uri="{28A0092B-C50C-407E-A947-70E740481C1C}">
                <a14:useLocalDpi xmlns:a14="http://schemas.microsoft.com/office/drawing/2010/main" val="0"/>
              </a:ext>
            </a:extLst>
          </a:blip>
          <a:srcRect/>
          <a:stretch>
            <a:fillRect/>
          </a:stretch>
        </p:blipFill>
        <p:spPr bwMode="auto">
          <a:xfrm>
            <a:off x="3114675" y="3720465"/>
            <a:ext cx="2747963" cy="2490788"/>
          </a:xfrm>
          <a:prstGeom prst="rect">
            <a:avLst/>
          </a:prstGeom>
          <a:noFill/>
          <a:ln w="254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4730115"/>
            <a:ext cx="2395538" cy="1725613"/>
          </a:xfrm>
          <a:prstGeom prst="rect">
            <a:avLst/>
          </a:prstGeom>
          <a:noFill/>
          <a:ln w="254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874078"/>
            <a:ext cx="2735263" cy="1911350"/>
          </a:xfrm>
          <a:prstGeom prst="rect">
            <a:avLst/>
          </a:prstGeom>
          <a:noFill/>
          <a:ln w="25400">
            <a:solidFill>
              <a:srgbClr val="3333FF"/>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11"/>
          <p:cNvGrpSpPr>
            <a:grpSpLocks/>
          </p:cNvGrpSpPr>
          <p:nvPr/>
        </p:nvGrpSpPr>
        <p:grpSpPr bwMode="auto">
          <a:xfrm>
            <a:off x="6540500" y="1945640"/>
            <a:ext cx="2032000" cy="2038350"/>
            <a:chOff x="3680" y="552"/>
            <a:chExt cx="1556" cy="1566"/>
          </a:xfrm>
        </p:grpSpPr>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b="7500"/>
            <a:stretch>
              <a:fillRect/>
            </a:stretch>
          </p:blipFill>
          <p:spPr bwMode="auto">
            <a:xfrm>
              <a:off x="3680" y="552"/>
              <a:ext cx="1556" cy="1566"/>
            </a:xfrm>
            <a:prstGeom prst="rect">
              <a:avLst/>
            </a:prstGeom>
            <a:noFill/>
            <a:ln w="254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3"/>
            <p:cNvSpPr>
              <a:spLocks noChangeShapeType="1"/>
            </p:cNvSpPr>
            <p:nvPr/>
          </p:nvSpPr>
          <p:spPr bwMode="auto">
            <a:xfrm flipH="1">
              <a:off x="4336" y="726"/>
              <a:ext cx="432" cy="232"/>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 name="Line 14"/>
            <p:cNvSpPr>
              <a:spLocks noChangeShapeType="1"/>
            </p:cNvSpPr>
            <p:nvPr/>
          </p:nvSpPr>
          <p:spPr bwMode="auto">
            <a:xfrm flipH="1">
              <a:off x="4174" y="744"/>
              <a:ext cx="582" cy="55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 name="Line 15"/>
            <p:cNvSpPr>
              <a:spLocks noChangeShapeType="1"/>
            </p:cNvSpPr>
            <p:nvPr/>
          </p:nvSpPr>
          <p:spPr bwMode="auto">
            <a:xfrm flipH="1">
              <a:off x="4708" y="738"/>
              <a:ext cx="54" cy="41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 name="Text Box 16"/>
            <p:cNvSpPr txBox="1">
              <a:spLocks noChangeArrowheads="1"/>
            </p:cNvSpPr>
            <p:nvPr/>
          </p:nvSpPr>
          <p:spPr bwMode="auto">
            <a:xfrm>
              <a:off x="4776" y="651"/>
              <a:ext cx="351"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ru-RU" sz="1400" b="1">
                  <a:solidFill>
                    <a:srgbClr val="FFFF00"/>
                  </a:solidFill>
                </a:rPr>
                <a:t>HG</a:t>
              </a:r>
              <a:endParaRPr lang="ru-RU" altLang="ru-RU" sz="1400" b="1">
                <a:solidFill>
                  <a:srgbClr val="FFFF00"/>
                </a:solidFill>
              </a:endParaRPr>
            </a:p>
          </p:txBody>
        </p:sp>
      </p:grpSp>
      <p:grpSp>
        <p:nvGrpSpPr>
          <p:cNvPr id="15" name="Group 17"/>
          <p:cNvGrpSpPr>
            <a:grpSpLocks/>
          </p:cNvGrpSpPr>
          <p:nvPr/>
        </p:nvGrpSpPr>
        <p:grpSpPr bwMode="auto">
          <a:xfrm>
            <a:off x="3490913" y="1034423"/>
            <a:ext cx="2843212" cy="2432056"/>
            <a:chOff x="3553" y="2246"/>
            <a:chExt cx="1833" cy="1580"/>
          </a:xfrm>
        </p:grpSpPr>
        <p:pic>
          <p:nvPicPr>
            <p:cNvPr id="16" name="Picture 18"/>
            <p:cNvPicPr>
              <a:picLocks noChangeAspect="1" noChangeArrowheads="1"/>
            </p:cNvPicPr>
            <p:nvPr/>
          </p:nvPicPr>
          <p:blipFill>
            <a:blip r:embed="rId7">
              <a:extLst>
                <a:ext uri="{28A0092B-C50C-407E-A947-70E740481C1C}">
                  <a14:useLocalDpi xmlns:a14="http://schemas.microsoft.com/office/drawing/2010/main" val="0"/>
                </a:ext>
              </a:extLst>
            </a:blip>
            <a:srcRect b="15419"/>
            <a:stretch>
              <a:fillRect/>
            </a:stretch>
          </p:blipFill>
          <p:spPr bwMode="auto">
            <a:xfrm>
              <a:off x="3553" y="2246"/>
              <a:ext cx="1833" cy="1580"/>
            </a:xfrm>
            <a:prstGeom prst="rect">
              <a:avLst/>
            </a:prstGeom>
            <a:noFill/>
            <a:ln w="254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19"/>
            <p:cNvSpPr>
              <a:spLocks noChangeShapeType="1"/>
            </p:cNvSpPr>
            <p:nvPr/>
          </p:nvSpPr>
          <p:spPr bwMode="auto">
            <a:xfrm flipH="1">
              <a:off x="4510" y="2526"/>
              <a:ext cx="372" cy="316"/>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 name="Line 20"/>
            <p:cNvSpPr>
              <a:spLocks noChangeShapeType="1"/>
            </p:cNvSpPr>
            <p:nvPr/>
          </p:nvSpPr>
          <p:spPr bwMode="auto">
            <a:xfrm>
              <a:off x="3916" y="2550"/>
              <a:ext cx="456" cy="226"/>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9" name="Text Box 21"/>
            <p:cNvSpPr txBox="1">
              <a:spLocks noChangeArrowheads="1"/>
            </p:cNvSpPr>
            <p:nvPr/>
          </p:nvSpPr>
          <p:spPr bwMode="auto">
            <a:xfrm>
              <a:off x="4872" y="2319"/>
              <a:ext cx="351"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ru-RU" sz="1600" b="1">
                  <a:solidFill>
                    <a:srgbClr val="FFFF00"/>
                  </a:solidFill>
                </a:rPr>
                <a:t>HG</a:t>
              </a:r>
              <a:endParaRPr lang="ru-RU" altLang="ru-RU" sz="1600" b="1">
                <a:solidFill>
                  <a:srgbClr val="FFFF00"/>
                </a:solidFill>
              </a:endParaRPr>
            </a:p>
          </p:txBody>
        </p:sp>
        <p:sp>
          <p:nvSpPr>
            <p:cNvPr id="20" name="Text Box 22"/>
            <p:cNvSpPr txBox="1">
              <a:spLocks noChangeArrowheads="1"/>
            </p:cNvSpPr>
            <p:nvPr/>
          </p:nvSpPr>
          <p:spPr bwMode="auto">
            <a:xfrm>
              <a:off x="3696" y="2313"/>
              <a:ext cx="495"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ru-RU" sz="1600" b="1">
                  <a:solidFill>
                    <a:srgbClr val="FFFF00"/>
                  </a:solidFill>
                </a:rPr>
                <a:t>Coil</a:t>
              </a:r>
              <a:endParaRPr lang="ru-RU" altLang="ru-RU" sz="1600" b="1">
                <a:solidFill>
                  <a:srgbClr val="FFFF00"/>
                </a:solidFill>
              </a:endParaRPr>
            </a:p>
          </p:txBody>
        </p:sp>
      </p:grpSp>
      <p:sp>
        <p:nvSpPr>
          <p:cNvPr id="22" name="TextBox 21"/>
          <p:cNvSpPr txBox="1"/>
          <p:nvPr/>
        </p:nvSpPr>
        <p:spPr>
          <a:xfrm>
            <a:off x="0" y="0"/>
            <a:ext cx="9144000" cy="545516"/>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Probes with 3D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integrated magnetic transducers</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873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08940" y="5442903"/>
            <a:ext cx="8394700" cy="1059497"/>
          </a:xfrm>
          <a:prstGeom prst="rect">
            <a:avLst/>
          </a:prstGeom>
          <a:solidFill>
            <a:schemeClr val="accent4">
              <a:lumMod val="40000"/>
              <a:lumOff val="60000"/>
            </a:schemeClr>
          </a:solidFill>
          <a:ln w="19050" algn="ctr">
            <a:solidFill>
              <a:schemeClr val="tx1"/>
            </a:solidFill>
            <a:miter lim="800000"/>
            <a:headEnd/>
            <a:tailEnd/>
          </a:ln>
          <a:effectLs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dirty="0">
              <a:latin typeface="Arial" panose="020B0604020202020204" pitchFamily="34" charset="0"/>
              <a:cs typeface="Arial" panose="020B0604020202020204" pitchFamily="34" charset="0"/>
            </a:endParaRPr>
          </a:p>
        </p:txBody>
      </p:sp>
      <p:sp>
        <p:nvSpPr>
          <p:cNvPr id="5" name="Rectangle 3"/>
          <p:cNvSpPr>
            <a:spLocks noChangeArrowheads="1"/>
          </p:cNvSpPr>
          <p:nvPr/>
        </p:nvSpPr>
        <p:spPr bwMode="auto">
          <a:xfrm>
            <a:off x="6288881" y="1715771"/>
            <a:ext cx="2663825" cy="34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spcBef>
                <a:spcPts val="600"/>
              </a:spcBef>
              <a:defRPr/>
            </a:pPr>
            <a:r>
              <a:rPr lang="en-US" sz="1350" dirty="0">
                <a:latin typeface="Arial" panose="020B0604020202020204" pitchFamily="34" charset="0"/>
                <a:cs typeface="Arial" panose="020B0604020202020204" pitchFamily="34" charset="0"/>
              </a:rPr>
              <a:t>The existing system of ITER magnetic diagnostics is based on conventional pick-up coils with integrators, which do not ensure the required accuracy of measurements:</a:t>
            </a:r>
          </a:p>
          <a:p>
            <a:pPr marL="285750" indent="-285750" eaLnBrk="1" hangingPunct="1">
              <a:spcBef>
                <a:spcPts val="600"/>
              </a:spcBef>
              <a:buFont typeface="Wingdings" pitchFamily="2" charset="2"/>
              <a:buChar char="ü"/>
              <a:defRPr/>
            </a:pPr>
            <a:r>
              <a:rPr lang="en-US" sz="1350" dirty="0">
                <a:latin typeface="Arial" panose="020B0604020202020204" pitchFamily="34" charset="0"/>
                <a:cs typeface="Arial" panose="020B0604020202020204" pitchFamily="34" charset="0"/>
              </a:rPr>
              <a:t>insufficient accuracy of steady-state magnetic field measurement at long pulses,</a:t>
            </a:r>
          </a:p>
          <a:p>
            <a:pPr marL="285750" indent="-285750" eaLnBrk="1" hangingPunct="1">
              <a:spcBef>
                <a:spcPts val="600"/>
              </a:spcBef>
              <a:buFont typeface="Wingdings" pitchFamily="2" charset="2"/>
              <a:buChar char="ü"/>
              <a:defRPr/>
            </a:pPr>
            <a:r>
              <a:rPr lang="en-US" sz="1350" dirty="0">
                <a:latin typeface="Arial" panose="020B0604020202020204" pitchFamily="34" charset="0"/>
                <a:cs typeface="Arial" panose="020B0604020202020204" pitchFamily="34" charset="0"/>
              </a:rPr>
              <a:t>inertness of integrators at high-frequency measurements, </a:t>
            </a:r>
          </a:p>
          <a:p>
            <a:pPr marL="285750" indent="-285750" eaLnBrk="1" hangingPunct="1">
              <a:spcBef>
                <a:spcPts val="600"/>
              </a:spcBef>
              <a:buFont typeface="Wingdings" pitchFamily="2" charset="2"/>
              <a:buChar char="ü"/>
              <a:defRPr/>
            </a:pPr>
            <a:r>
              <a:rPr lang="en-US" sz="1350" dirty="0">
                <a:latin typeface="Arial" panose="020B0604020202020204" pitchFamily="34" charset="0"/>
                <a:cs typeface="Arial" panose="020B0604020202020204" pitchFamily="34" charset="0"/>
              </a:rPr>
              <a:t>radiation-induced parasitic effects </a:t>
            </a:r>
            <a:r>
              <a:rPr lang="uk-UA" sz="135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RIC</a:t>
            </a:r>
            <a:r>
              <a:rPr lang="uk-UA" sz="1350"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RIEMF</a:t>
            </a:r>
            <a:r>
              <a:rPr lang="uk-UA" sz="1350"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RIED</a:t>
            </a:r>
            <a:r>
              <a:rPr lang="uk-UA" sz="1350" dirty="0">
                <a:latin typeface="Arial" panose="020B0604020202020204" pitchFamily="34" charset="0"/>
                <a:cs typeface="Arial" panose="020B0604020202020204" pitchFamily="34" charset="0"/>
              </a:rPr>
              <a:t>).   </a:t>
            </a:r>
            <a:endParaRPr lang="en-US" sz="1350"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2083753" y="5493703"/>
            <a:ext cx="6624637"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400" dirty="0">
                <a:latin typeface="Arial" panose="020B0604020202020204" pitchFamily="34" charset="0"/>
                <a:cs typeface="Arial" panose="020B0604020202020204" pitchFamily="34" charset="0"/>
              </a:rPr>
              <a:t>to supplement the existing </a:t>
            </a:r>
            <a:r>
              <a:rPr lang="en-US" altLang="ru-RU" sz="1400" dirty="0" err="1">
                <a:latin typeface="Arial" panose="020B0604020202020204" pitchFamily="34" charset="0"/>
                <a:cs typeface="Arial" panose="020B0604020202020204" pitchFamily="34" charset="0"/>
              </a:rPr>
              <a:t>ITER</a:t>
            </a:r>
            <a:r>
              <a:rPr lang="en-US" altLang="ru-RU" sz="1400" dirty="0">
                <a:latin typeface="Arial" panose="020B0604020202020204" pitchFamily="34" charset="0"/>
                <a:cs typeface="Arial" panose="020B0604020202020204" pitchFamily="34" charset="0"/>
              </a:rPr>
              <a:t> magnetic diagnostics system with </a:t>
            </a:r>
            <a:r>
              <a:rPr lang="en-US" altLang="ru-RU" sz="1400" dirty="0" err="1">
                <a:latin typeface="Arial" panose="020B0604020202020204" pitchFamily="34" charset="0"/>
                <a:cs typeface="Arial" panose="020B0604020202020204" pitchFamily="34" charset="0"/>
              </a:rPr>
              <a:t>galvanomagnetic</a:t>
            </a:r>
            <a:r>
              <a:rPr lang="en-US" altLang="ru-RU" sz="1400" dirty="0">
                <a:latin typeface="Arial" panose="020B0604020202020204" pitchFamily="34" charset="0"/>
                <a:cs typeface="Arial" panose="020B0604020202020204" pitchFamily="34" charset="0"/>
              </a:rPr>
              <a:t> instrumentation based on radiation-resistant semiconductor Hall sensors, capable of measuring the steady-state magnetic field at long pulses with high precision (error less than 0,1%) under irradiation with high neutron fluences </a:t>
            </a:r>
          </a:p>
        </p:txBody>
      </p:sp>
      <p:sp>
        <p:nvSpPr>
          <p:cNvPr id="7" name="Text Box 6"/>
          <p:cNvSpPr txBox="1">
            <a:spLocks noChangeArrowheads="1"/>
          </p:cNvSpPr>
          <p:nvPr/>
        </p:nvSpPr>
        <p:spPr bwMode="auto">
          <a:xfrm>
            <a:off x="515303" y="5586169"/>
            <a:ext cx="1473200" cy="307777"/>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1400" b="1" dirty="0" smtClean="0">
                <a:solidFill>
                  <a:srgbClr val="CC0000"/>
                </a:solidFill>
                <a:latin typeface="Arial" panose="020B0604020202020204" pitchFamily="34" charset="0"/>
                <a:ea typeface="宋体" panose="02010600030101010101" pitchFamily="2" charset="-122"/>
              </a:rPr>
              <a:t>The </a:t>
            </a:r>
            <a:r>
              <a:rPr lang="en-US" altLang="zh-CN" sz="1400" b="1" dirty="0" smtClean="0">
                <a:solidFill>
                  <a:srgbClr val="CC0000"/>
                </a:solidFill>
                <a:latin typeface="Arial" panose="020B0604020202020204" pitchFamily="34" charset="0"/>
                <a:ea typeface="宋体" panose="02010600030101010101" pitchFamily="2" charset="-122"/>
              </a:rPr>
              <a:t> proposal :</a:t>
            </a:r>
            <a:endParaRPr lang="ru-RU" altLang="ru-RU" sz="1400" dirty="0">
              <a:solidFill>
                <a:srgbClr val="CC0000"/>
              </a:solidFill>
              <a:latin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t="4070" b="9929"/>
          <a:stretch>
            <a:fillRect/>
          </a:stretch>
        </p:blipFill>
        <p:spPr bwMode="auto">
          <a:xfrm>
            <a:off x="379413" y="656590"/>
            <a:ext cx="5718175" cy="45751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
          <p:cNvSpPr txBox="1">
            <a:spLocks noChangeArrowheads="1"/>
          </p:cNvSpPr>
          <p:nvPr/>
        </p:nvSpPr>
        <p:spPr bwMode="auto">
          <a:xfrm>
            <a:off x="6331903" y="1071880"/>
            <a:ext cx="24717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700" b="1" dirty="0">
                <a:solidFill>
                  <a:schemeClr val="accent5">
                    <a:lumMod val="75000"/>
                  </a:schemeClr>
                </a:solidFill>
                <a:latin typeface="Arial" panose="020B0604020202020204" pitchFamily="34" charset="0"/>
                <a:cs typeface="Arial" panose="020B0604020202020204" pitchFamily="34" charset="0"/>
              </a:rPr>
              <a:t>Problems in </a:t>
            </a:r>
            <a:r>
              <a:rPr lang="en-US" altLang="ru-RU" sz="1700" b="1" dirty="0" err="1">
                <a:solidFill>
                  <a:schemeClr val="accent5">
                    <a:lumMod val="75000"/>
                  </a:schemeClr>
                </a:solidFill>
                <a:latin typeface="Arial" panose="020B0604020202020204" pitchFamily="34" charset="0"/>
                <a:cs typeface="Arial" panose="020B0604020202020204" pitchFamily="34" charset="0"/>
              </a:rPr>
              <a:t>tokamak</a:t>
            </a:r>
            <a:r>
              <a:rPr lang="en-US" altLang="ru-RU" sz="1700" b="1" dirty="0">
                <a:solidFill>
                  <a:schemeClr val="accent5">
                    <a:lumMod val="75000"/>
                  </a:schemeClr>
                </a:solidFill>
                <a:latin typeface="Arial" panose="020B0604020202020204" pitchFamily="34" charset="0"/>
                <a:cs typeface="Arial" panose="020B0604020202020204" pitchFamily="34" charset="0"/>
              </a:rPr>
              <a:t> </a:t>
            </a:r>
          </a:p>
          <a:p>
            <a:pPr eaLnBrk="1" hangingPunct="1"/>
            <a:r>
              <a:rPr lang="en-US" altLang="ru-RU" sz="1700" b="1" dirty="0">
                <a:solidFill>
                  <a:schemeClr val="accent5">
                    <a:lumMod val="75000"/>
                  </a:schemeClr>
                </a:solidFill>
                <a:latin typeface="Arial" panose="020B0604020202020204" pitchFamily="34" charset="0"/>
                <a:cs typeface="Arial" panose="020B0604020202020204" pitchFamily="34" charset="0"/>
              </a:rPr>
              <a:t>magnetic diagnostics</a:t>
            </a:r>
            <a:endParaRPr lang="ru-RU" altLang="ru-RU" sz="1700" b="1" dirty="0">
              <a:solidFill>
                <a:schemeClr val="accent5">
                  <a:lumMod val="75000"/>
                </a:schemeClr>
              </a:solidFill>
              <a:latin typeface="Arial" panose="020B0604020202020204" pitchFamily="34" charset="0"/>
              <a:cs typeface="Arial" panose="020B0604020202020204" pitchFamily="34" charset="0"/>
            </a:endParaRPr>
          </a:p>
        </p:txBody>
      </p:sp>
      <p:sp>
        <p:nvSpPr>
          <p:cNvPr id="11" name="Прямоугольник 10"/>
          <p:cNvSpPr/>
          <p:nvPr/>
        </p:nvSpPr>
        <p:spPr>
          <a:xfrm>
            <a:off x="1060315" y="337225"/>
            <a:ext cx="5000017" cy="658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0" y="0"/>
            <a:ext cx="9144000" cy="914848"/>
          </a:xfrm>
          <a:prstGeom prst="rect">
            <a:avLst/>
          </a:prstGeom>
          <a:noFill/>
        </p:spPr>
        <p:txBody>
          <a:bodyPr wrap="square" lIns="0" tIns="144000" rIns="0" bIns="0" rtlCol="0">
            <a:spAutoFit/>
          </a:bodyPr>
          <a:lstStyle/>
          <a:p>
            <a:pPr algn="ctr"/>
            <a:r>
              <a:rPr lang="en-US" sz="2400" b="1" spc="-1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Application of </a:t>
            </a:r>
            <a:r>
              <a:rPr lang="en-US" sz="2400" b="1" spc="-1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resistant sensors and</a:t>
            </a:r>
          </a:p>
          <a:p>
            <a:pPr algn="ctr"/>
            <a:r>
              <a:rPr lang="en-US" sz="2400" b="1" spc="-1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instrumentation </a:t>
            </a:r>
            <a:r>
              <a:rPr lang="en-US" sz="2400" b="1" spc="-1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400" b="1" spc="-1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diagnostics </a:t>
            </a:r>
            <a:r>
              <a:rPr lang="en-US" sz="2400" b="1" spc="-1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fusion reactors </a:t>
            </a:r>
          </a:p>
        </p:txBody>
      </p:sp>
    </p:spTree>
    <p:extLst>
      <p:ext uri="{BB962C8B-B14F-4D97-AF65-F5344CB8AC3E}">
        <p14:creationId xmlns:p14="http://schemas.microsoft.com/office/powerpoint/2010/main" val="1916504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704" y="5540485"/>
            <a:ext cx="7456592" cy="923330"/>
          </a:xfrm>
          <a:prstGeom prst="rect">
            <a:avLst/>
          </a:prstGeom>
          <a:solidFill>
            <a:schemeClr val="accent4">
              <a:lumMod val="40000"/>
              <a:lumOff val="60000"/>
            </a:schemeClr>
          </a:solidFill>
          <a:ln w="19050">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The materials resistant to the fast neutrons for sensor electronics</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are </a:t>
            </a:r>
            <a:r>
              <a:rPr lang="en-US" b="1" dirty="0">
                <a:latin typeface="Arial" panose="020B0604020202020204" pitchFamily="34" charset="0"/>
                <a:cs typeface="Arial" panose="020B0604020202020204" pitchFamily="34" charset="0"/>
              </a:rPr>
              <a:t>intended for the magnetic </a:t>
            </a:r>
            <a:r>
              <a:rPr lang="en-US" b="1" dirty="0" smtClean="0">
                <a:latin typeface="Arial" panose="020B0604020202020204" pitchFamily="34" charset="0"/>
                <a:cs typeface="Arial" panose="020B0604020202020204" pitchFamily="34" charset="0"/>
              </a:rPr>
              <a:t>diagnostics</a:t>
            </a:r>
          </a:p>
          <a:p>
            <a:pPr algn="ctr"/>
            <a:r>
              <a:rPr lang="en-US" b="1" dirty="0" smtClean="0">
                <a:latin typeface="Arial" panose="020B0604020202020204" pitchFamily="34" charset="0"/>
                <a:cs typeface="Arial" panose="020B0604020202020204" pitchFamily="34" charset="0"/>
              </a:rPr>
              <a:t>of charged-particle accelerators and nuclear </a:t>
            </a:r>
            <a:r>
              <a:rPr lang="en-US" b="1" dirty="0">
                <a:latin typeface="Arial" panose="020B0604020202020204" pitchFamily="34" charset="0"/>
                <a:cs typeface="Arial" panose="020B0604020202020204" pitchFamily="34" charset="0"/>
              </a:rPr>
              <a:t>fusion </a:t>
            </a:r>
            <a:r>
              <a:rPr lang="en-US" b="1" dirty="0" smtClean="0">
                <a:latin typeface="Arial" panose="020B0604020202020204" pitchFamily="34" charset="0"/>
                <a:cs typeface="Arial" panose="020B0604020202020204" pitchFamily="34" charset="0"/>
              </a:rPr>
              <a:t>reactors</a:t>
            </a:r>
            <a:endParaRPr lang="en-US" b="1" dirty="0">
              <a:latin typeface="Arial" panose="020B0604020202020204" pitchFamily="34" charset="0"/>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695002865"/>
              </p:ext>
            </p:extLst>
          </p:nvPr>
        </p:nvGraphicFramePr>
        <p:xfrm>
          <a:off x="190552" y="708492"/>
          <a:ext cx="8618168" cy="4585325"/>
        </p:xfrm>
        <a:graphic>
          <a:graphicData uri="http://schemas.openxmlformats.org/drawingml/2006/table">
            <a:tbl>
              <a:tblPr firstRow="1" bandRow="1">
                <a:tableStyleId>{5C22544A-7EE6-4342-B048-85BDC9FD1C3A}</a:tableStyleId>
              </a:tblPr>
              <a:tblGrid>
                <a:gridCol w="4544008"/>
                <a:gridCol w="4074160"/>
              </a:tblGrid>
              <a:tr h="927725">
                <a:tc>
                  <a:txBody>
                    <a:bodyPr/>
                    <a:lstStyle/>
                    <a:p>
                      <a:pPr marL="144000" indent="-144000">
                        <a:buFont typeface="Arial" panose="020B0604020202020204" pitchFamily="34" charset="0"/>
                        <a:buChar char="•"/>
                      </a:pPr>
                      <a:r>
                        <a:rPr lang="en-US" sz="1350" b="1" i="0" spc="0" dirty="0" smtClean="0">
                          <a:solidFill>
                            <a:schemeClr val="tx1"/>
                          </a:solidFill>
                          <a:latin typeface="Arial" panose="020B0604020202020204" pitchFamily="34" charset="0"/>
                          <a:cs typeface="Arial" panose="020B0604020202020204" pitchFamily="34" charset="0"/>
                        </a:rPr>
                        <a:t>Frank Laboratory of Neutron Physics</a:t>
                      </a:r>
                    </a:p>
                    <a:p>
                      <a:pPr marL="144000" lvl="1" indent="0">
                        <a:buFont typeface="Arial" panose="020B0604020202020204" pitchFamily="34" charset="0"/>
                        <a:buNone/>
                      </a:pPr>
                      <a:r>
                        <a:rPr lang="en-US" sz="1350" b="1" i="0" spc="0" dirty="0" smtClean="0">
                          <a:solidFill>
                            <a:schemeClr val="tx1"/>
                          </a:solidFill>
                          <a:latin typeface="Arial" panose="020B0604020202020204" pitchFamily="34" charset="0"/>
                          <a:cs typeface="Arial" panose="020B0604020202020204" pitchFamily="34" charset="0"/>
                        </a:rPr>
                        <a:t>Joint Institute for Nuclear Research</a:t>
                      </a:r>
                    </a:p>
                    <a:p>
                      <a:pPr marL="144000" lvl="1" indent="0">
                        <a:buFont typeface="Arial" panose="020B0604020202020204" pitchFamily="34" charset="0"/>
                        <a:buNone/>
                      </a:pPr>
                      <a:r>
                        <a:rPr lang="en-US" sz="1350" b="1" i="0" spc="0" dirty="0" err="1" smtClean="0">
                          <a:solidFill>
                            <a:schemeClr val="tx1"/>
                          </a:solidFill>
                          <a:latin typeface="Arial" panose="020B0604020202020204" pitchFamily="34" charset="0"/>
                          <a:cs typeface="Arial" panose="020B0604020202020204" pitchFamily="34" charset="0"/>
                        </a:rPr>
                        <a:t>Dubna</a:t>
                      </a:r>
                      <a:r>
                        <a:rPr lang="en-US" sz="1350" b="1" i="0" spc="0" dirty="0" smtClean="0">
                          <a:solidFill>
                            <a:schemeClr val="tx1"/>
                          </a:solidFill>
                          <a:latin typeface="Arial" panose="020B0604020202020204" pitchFamily="34" charset="0"/>
                          <a:cs typeface="Arial" panose="020B0604020202020204" pitchFamily="34" charset="0"/>
                        </a:rPr>
                        <a:t>, Russia</a:t>
                      </a:r>
                    </a:p>
                    <a:p>
                      <a:pPr marL="144000" lvl="1" indent="0">
                        <a:buFont typeface="Arial" panose="020B0604020202020204" pitchFamily="34" charset="0"/>
                        <a:buNone/>
                      </a:pPr>
                      <a:r>
                        <a:rPr lang="en-US" sz="1350" b="1" i="1" spc="0" dirty="0" smtClean="0">
                          <a:solidFill>
                            <a:schemeClr val="tx1"/>
                          </a:solidFill>
                          <a:latin typeface="Arial" panose="020B0604020202020204" pitchFamily="34" charset="0"/>
                          <a:cs typeface="Arial" panose="020B0604020202020204" pitchFamily="34" charset="0"/>
                        </a:rPr>
                        <a:t>S. </a:t>
                      </a:r>
                      <a:r>
                        <a:rPr lang="en-US" sz="1350" b="1" i="1" spc="0" dirty="0" err="1" smtClean="0">
                          <a:solidFill>
                            <a:schemeClr val="tx1"/>
                          </a:solidFill>
                          <a:latin typeface="Arial" panose="020B0604020202020204" pitchFamily="34" charset="0"/>
                          <a:cs typeface="Arial" panose="020B0604020202020204" pitchFamily="34" charset="0"/>
                        </a:rPr>
                        <a:t>Kulikov</a:t>
                      </a:r>
                      <a:r>
                        <a:rPr lang="en-US" sz="1350" b="1" i="1" spc="0" dirty="0" smtClean="0">
                          <a:solidFill>
                            <a:schemeClr val="tx1"/>
                          </a:solidFill>
                          <a:latin typeface="Arial" panose="020B0604020202020204" pitchFamily="34" charset="0"/>
                          <a:cs typeface="Arial" panose="020B0604020202020204" pitchFamily="34" charset="0"/>
                        </a:rPr>
                        <a:t>, M. </a:t>
                      </a:r>
                      <a:r>
                        <a:rPr lang="en-US" sz="1350" b="1" i="1" spc="0" dirty="0" err="1" smtClean="0">
                          <a:solidFill>
                            <a:schemeClr val="tx1"/>
                          </a:solidFill>
                          <a:latin typeface="Arial" panose="020B0604020202020204" pitchFamily="34" charset="0"/>
                          <a:cs typeface="Arial" panose="020B0604020202020204" pitchFamily="34" charset="0"/>
                        </a:rPr>
                        <a:t>Bulavin</a:t>
                      </a:r>
                      <a:r>
                        <a:rPr lang="en-US" sz="1350" b="1" i="1" spc="0" dirty="0" smtClean="0">
                          <a:solidFill>
                            <a:schemeClr val="tx1"/>
                          </a:solidFill>
                          <a:latin typeface="Arial" panose="020B0604020202020204" pitchFamily="34" charset="0"/>
                          <a:cs typeface="Arial" panose="020B0604020202020204" pitchFamily="34" charset="0"/>
                        </a:rPr>
                        <a:t> </a:t>
                      </a: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350" b="1" dirty="0" smtClean="0">
                          <a:solidFill>
                            <a:schemeClr val="tx1"/>
                          </a:solidFill>
                          <a:latin typeface="Arial" panose="020B0604020202020204" pitchFamily="34" charset="0"/>
                          <a:cs typeface="Arial" panose="020B0604020202020204" pitchFamily="34" charset="0"/>
                        </a:rPr>
                        <a:t>Organization and support of experiments on the neutron irradiation of</a:t>
                      </a:r>
                      <a:r>
                        <a:rPr lang="en-US" sz="1350" b="1" baseline="0" dirty="0" smtClean="0">
                          <a:solidFill>
                            <a:schemeClr val="tx1"/>
                          </a:solidFill>
                          <a:latin typeface="Arial" panose="020B0604020202020204" pitchFamily="34" charset="0"/>
                          <a:cs typeface="Arial" panose="020B0604020202020204" pitchFamily="34" charset="0"/>
                        </a:rPr>
                        <a:t> sensors in the channel #3 of </a:t>
                      </a:r>
                      <a:r>
                        <a:rPr lang="en-US" sz="1350" b="1" baseline="0" dirty="0" err="1" smtClean="0">
                          <a:solidFill>
                            <a:schemeClr val="tx1"/>
                          </a:solidFill>
                          <a:latin typeface="Arial" panose="020B0604020202020204" pitchFamily="34" charset="0"/>
                          <a:cs typeface="Arial" panose="020B0604020202020204" pitchFamily="34" charset="0"/>
                        </a:rPr>
                        <a:t>IBR</a:t>
                      </a:r>
                      <a:r>
                        <a:rPr lang="en-US" sz="1350" b="1" baseline="0" dirty="0" smtClean="0">
                          <a:solidFill>
                            <a:schemeClr val="tx1"/>
                          </a:solidFill>
                          <a:latin typeface="Arial" panose="020B0604020202020204" pitchFamily="34" charset="0"/>
                          <a:cs typeface="Arial" panose="020B0604020202020204" pitchFamily="34" charset="0"/>
                        </a:rPr>
                        <a:t>-2 reactor</a:t>
                      </a:r>
                      <a:endParaRPr lang="ru-RU" sz="1350" b="1" dirty="0">
                        <a:solidFill>
                          <a:schemeClr val="tx1"/>
                        </a:solidFill>
                        <a:latin typeface="Arial" panose="020B0604020202020204" pitchFamily="34" charset="0"/>
                        <a:cs typeface="Arial" panose="020B0604020202020204" pitchFamily="34" charset="0"/>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70840">
                <a:tc>
                  <a:txBody>
                    <a:bodyPr/>
                    <a:lstStyle/>
                    <a:p>
                      <a:pPr marL="144000" indent="-144000">
                        <a:buFont typeface="Arial" panose="020B0604020202020204" pitchFamily="34" charset="0"/>
                        <a:buChar char="•"/>
                      </a:pPr>
                      <a:r>
                        <a:rPr lang="en-US" sz="1350" b="1" i="0" spc="0" dirty="0" smtClean="0">
                          <a:solidFill>
                            <a:schemeClr val="tx1"/>
                          </a:solidFill>
                          <a:latin typeface="Arial" panose="020B0604020202020204" pitchFamily="34" charset="0"/>
                          <a:cs typeface="Arial" panose="020B0604020202020204" pitchFamily="34" charset="0"/>
                        </a:rPr>
                        <a:t>Magnetic Sensors laboratory</a:t>
                      </a:r>
                    </a:p>
                    <a:p>
                      <a:pPr marL="144000" lvl="1" indent="0">
                        <a:buFont typeface="Arial" panose="020B0604020202020204" pitchFamily="34" charset="0"/>
                        <a:buNone/>
                      </a:pPr>
                      <a:r>
                        <a:rPr lang="en-US" sz="1350" b="1" i="0" spc="0" dirty="0" err="1" smtClean="0">
                          <a:solidFill>
                            <a:schemeClr val="tx1"/>
                          </a:solidFill>
                          <a:latin typeface="Arial" panose="020B0604020202020204" pitchFamily="34" charset="0"/>
                          <a:cs typeface="Arial" panose="020B0604020202020204" pitchFamily="34" charset="0"/>
                        </a:rPr>
                        <a:t>Lviv</a:t>
                      </a:r>
                      <a:r>
                        <a:rPr lang="en-US" sz="1350" b="1" i="0" spc="0" dirty="0" smtClean="0">
                          <a:solidFill>
                            <a:schemeClr val="tx1"/>
                          </a:solidFill>
                          <a:latin typeface="Arial" panose="020B0604020202020204" pitchFamily="34" charset="0"/>
                          <a:cs typeface="Arial" panose="020B0604020202020204" pitchFamily="34" charset="0"/>
                        </a:rPr>
                        <a:t> Polytechnic National University</a:t>
                      </a:r>
                    </a:p>
                    <a:p>
                      <a:pPr marL="144000" lvl="1" indent="0">
                        <a:buFont typeface="Arial" panose="020B0604020202020204" pitchFamily="34" charset="0"/>
                        <a:buNone/>
                      </a:pPr>
                      <a:r>
                        <a:rPr lang="en-US" sz="1350" b="1" i="0" spc="0" dirty="0" err="1" smtClean="0">
                          <a:solidFill>
                            <a:schemeClr val="tx1"/>
                          </a:solidFill>
                          <a:latin typeface="Arial" panose="020B0604020202020204" pitchFamily="34" charset="0"/>
                          <a:cs typeface="Arial" panose="020B0604020202020204" pitchFamily="34" charset="0"/>
                        </a:rPr>
                        <a:t>Lviv</a:t>
                      </a:r>
                      <a:r>
                        <a:rPr lang="en-US" sz="1350" b="1" i="0" spc="0" dirty="0" smtClean="0">
                          <a:solidFill>
                            <a:schemeClr val="tx1"/>
                          </a:solidFill>
                          <a:latin typeface="Arial" panose="020B0604020202020204" pitchFamily="34" charset="0"/>
                          <a:cs typeface="Arial" panose="020B0604020202020204" pitchFamily="34" charset="0"/>
                        </a:rPr>
                        <a:t>, Ukraine</a:t>
                      </a:r>
                    </a:p>
                    <a:p>
                      <a:pPr marL="144000" lvl="1" indent="0">
                        <a:buFont typeface="Arial" panose="020B0604020202020204" pitchFamily="34" charset="0"/>
                        <a:buNone/>
                      </a:pPr>
                      <a:r>
                        <a:rPr lang="en-US" sz="1350" b="1" i="1" spc="0" dirty="0" smtClean="0">
                          <a:solidFill>
                            <a:schemeClr val="tx1"/>
                          </a:solidFill>
                          <a:latin typeface="Arial" panose="020B0604020202020204" pitchFamily="34" charset="0"/>
                          <a:cs typeface="Arial" panose="020B0604020202020204" pitchFamily="34" charset="0"/>
                        </a:rPr>
                        <a:t>I. </a:t>
                      </a:r>
                      <a:r>
                        <a:rPr lang="en-US" sz="1350" b="1" i="1" spc="0" dirty="0" err="1" smtClean="0">
                          <a:solidFill>
                            <a:schemeClr val="tx1"/>
                          </a:solidFill>
                          <a:latin typeface="Arial" panose="020B0604020202020204" pitchFamily="34" charset="0"/>
                          <a:cs typeface="Arial" panose="020B0604020202020204" pitchFamily="34" charset="0"/>
                        </a:rPr>
                        <a:t>Bolshakova</a:t>
                      </a:r>
                      <a:r>
                        <a:rPr lang="en-US" sz="1350" b="1" i="1" spc="0" dirty="0" smtClean="0">
                          <a:solidFill>
                            <a:schemeClr val="tx1"/>
                          </a:solidFill>
                          <a:latin typeface="Arial" panose="020B0604020202020204" pitchFamily="34" charset="0"/>
                          <a:cs typeface="Arial" panose="020B0604020202020204" pitchFamily="34" charset="0"/>
                        </a:rPr>
                        <a:t>, A. </a:t>
                      </a:r>
                      <a:r>
                        <a:rPr lang="en-US" sz="1350" b="1" i="1" spc="0" dirty="0" err="1" smtClean="0">
                          <a:solidFill>
                            <a:schemeClr val="tx1"/>
                          </a:solidFill>
                          <a:latin typeface="Arial" panose="020B0604020202020204" pitchFamily="34" charset="0"/>
                          <a:cs typeface="Arial" panose="020B0604020202020204" pitchFamily="34" charset="0"/>
                        </a:rPr>
                        <a:t>Vasyliev</a:t>
                      </a:r>
                      <a:r>
                        <a:rPr lang="en-US" sz="1350" b="1" i="1" spc="0" dirty="0" smtClean="0">
                          <a:solidFill>
                            <a:schemeClr val="tx1"/>
                          </a:solidFill>
                          <a:latin typeface="Arial" panose="020B0604020202020204" pitchFamily="34" charset="0"/>
                          <a:cs typeface="Arial" panose="020B0604020202020204" pitchFamily="34" charset="0"/>
                        </a:rPr>
                        <a:t>, F. </a:t>
                      </a:r>
                      <a:r>
                        <a:rPr lang="en-US" sz="1350" b="1" i="1" spc="0" dirty="0" err="1" smtClean="0">
                          <a:solidFill>
                            <a:schemeClr val="tx1"/>
                          </a:solidFill>
                          <a:latin typeface="Arial" panose="020B0604020202020204" pitchFamily="34" charset="0"/>
                          <a:cs typeface="Arial" panose="020B0604020202020204" pitchFamily="34" charset="0"/>
                        </a:rPr>
                        <a:t>Shurygin</a:t>
                      </a:r>
                      <a:r>
                        <a:rPr lang="en-US" sz="1350" b="1" i="1" spc="0" dirty="0" smtClean="0">
                          <a:solidFill>
                            <a:schemeClr val="tx1"/>
                          </a:solidFill>
                          <a:latin typeface="Arial" panose="020B0604020202020204" pitchFamily="34" charset="0"/>
                          <a:cs typeface="Arial" panose="020B0604020202020204" pitchFamily="34" charset="0"/>
                        </a:rPr>
                        <a:t> </a:t>
                      </a:r>
                      <a:endParaRPr lang="ru-RU" sz="1350" b="1" i="1" spc="0" dirty="0">
                        <a:solidFill>
                          <a:schemeClr val="tx1"/>
                        </a:solidFill>
                        <a:latin typeface="Arial" panose="020B0604020202020204" pitchFamily="34" charset="0"/>
                        <a:cs typeface="Arial" panose="020B0604020202020204" pitchFamily="34" charset="0"/>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50" b="1" dirty="0" smtClean="0">
                          <a:solidFill>
                            <a:schemeClr val="tx1"/>
                          </a:solidFill>
                          <a:latin typeface="Arial" panose="020B0604020202020204" pitchFamily="34" charset="0"/>
                          <a:cs typeface="Arial" panose="020B0604020202020204" pitchFamily="34" charset="0"/>
                        </a:rPr>
                        <a:t>Development, production</a:t>
                      </a:r>
                      <a:r>
                        <a:rPr lang="en-US" sz="1350" b="1" baseline="0" dirty="0" smtClean="0">
                          <a:solidFill>
                            <a:schemeClr val="tx1"/>
                          </a:solidFill>
                          <a:latin typeface="Arial" panose="020B0604020202020204" pitchFamily="34" charset="0"/>
                          <a:cs typeface="Arial" panose="020B0604020202020204" pitchFamily="34" charset="0"/>
                        </a:rPr>
                        <a:t>, installation in </a:t>
                      </a:r>
                      <a:r>
                        <a:rPr lang="en-US" sz="1350" b="1" baseline="0" dirty="0" err="1" smtClean="0">
                          <a:solidFill>
                            <a:schemeClr val="tx1"/>
                          </a:solidFill>
                          <a:latin typeface="Arial" panose="020B0604020202020204" pitchFamily="34" charset="0"/>
                          <a:cs typeface="Arial" panose="020B0604020202020204" pitchFamily="34" charset="0"/>
                        </a:rPr>
                        <a:t>IBR</a:t>
                      </a:r>
                      <a:r>
                        <a:rPr lang="en-US" sz="1350" b="1" baseline="0" dirty="0" smtClean="0">
                          <a:solidFill>
                            <a:schemeClr val="tx1"/>
                          </a:solidFill>
                          <a:latin typeface="Arial" panose="020B0604020202020204" pitchFamily="34" charset="0"/>
                          <a:cs typeface="Arial" panose="020B0604020202020204" pitchFamily="34" charset="0"/>
                        </a:rPr>
                        <a:t>-2 the instrumentations for sensors materials irradiation</a:t>
                      </a:r>
                      <a:endParaRPr lang="ru-RU" sz="1350" b="1" dirty="0">
                        <a:solidFill>
                          <a:schemeClr val="tx1"/>
                        </a:solidFill>
                        <a:latin typeface="Arial" panose="020B0604020202020204" pitchFamily="34" charset="0"/>
                        <a:cs typeface="Arial" panose="020B0604020202020204" pitchFamily="34" charset="0"/>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144000" indent="-144000">
                        <a:buFont typeface="Arial" panose="020B0604020202020204" pitchFamily="34" charset="0"/>
                        <a:buChar char="•"/>
                      </a:pPr>
                      <a:r>
                        <a:rPr lang="en-US" sz="1350" b="1" i="0" spc="0" dirty="0" smtClean="0">
                          <a:solidFill>
                            <a:schemeClr val="tx1"/>
                          </a:solidFill>
                          <a:latin typeface="Arial" panose="020B0604020202020204" pitchFamily="34" charset="0"/>
                          <a:cs typeface="Arial" panose="020B0604020202020204" pitchFamily="34" charset="0"/>
                        </a:rPr>
                        <a:t>Institute of Functional Nuclear Electronics</a:t>
                      </a:r>
                    </a:p>
                    <a:p>
                      <a:pPr marL="144000" lvl="1" indent="0">
                        <a:buFont typeface="Arial" panose="020B0604020202020204" pitchFamily="34" charset="0"/>
                        <a:buNone/>
                      </a:pPr>
                      <a:r>
                        <a:rPr lang="en-US" sz="1350" b="1" i="0" spc="0" baseline="0" dirty="0" smtClean="0">
                          <a:solidFill>
                            <a:schemeClr val="tx1"/>
                          </a:solidFill>
                          <a:latin typeface="Arial" panose="020B0604020202020204" pitchFamily="34" charset="0"/>
                          <a:cs typeface="Arial" panose="020B0604020202020204" pitchFamily="34" charset="0"/>
                        </a:rPr>
                        <a:t>National Research Nuclear University “</a:t>
                      </a:r>
                      <a:r>
                        <a:rPr lang="en-US" sz="1350" b="1" i="0" spc="0" baseline="0" dirty="0" err="1" smtClean="0">
                          <a:solidFill>
                            <a:schemeClr val="tx1"/>
                          </a:solidFill>
                          <a:latin typeface="Arial" panose="020B0604020202020204" pitchFamily="34" charset="0"/>
                          <a:cs typeface="Arial" panose="020B0604020202020204" pitchFamily="34" charset="0"/>
                        </a:rPr>
                        <a:t>MEPhI</a:t>
                      </a:r>
                      <a:r>
                        <a:rPr lang="en-US" sz="1350" b="1" i="0" spc="0" baseline="0" dirty="0" smtClean="0">
                          <a:solidFill>
                            <a:schemeClr val="tx1"/>
                          </a:solidFill>
                          <a:latin typeface="Arial" panose="020B0604020202020204" pitchFamily="34" charset="0"/>
                          <a:cs typeface="Arial" panose="020B0604020202020204" pitchFamily="34" charset="0"/>
                        </a:rPr>
                        <a:t>”</a:t>
                      </a:r>
                    </a:p>
                    <a:p>
                      <a:pPr marL="144000" lvl="1" indent="0">
                        <a:buFont typeface="Arial" panose="020B0604020202020204" pitchFamily="34" charset="0"/>
                        <a:buNone/>
                      </a:pPr>
                      <a:r>
                        <a:rPr lang="en-US" sz="1350" b="1" i="0" spc="0" baseline="0" dirty="0" smtClean="0">
                          <a:solidFill>
                            <a:schemeClr val="tx1"/>
                          </a:solidFill>
                          <a:latin typeface="Arial" panose="020B0604020202020204" pitchFamily="34" charset="0"/>
                          <a:cs typeface="Arial" panose="020B0604020202020204" pitchFamily="34" charset="0"/>
                        </a:rPr>
                        <a:t>Moscow, Russia</a:t>
                      </a:r>
                    </a:p>
                    <a:p>
                      <a:pPr marL="144000" lvl="1" indent="0">
                        <a:buFont typeface="Arial" panose="020B0604020202020204" pitchFamily="34" charset="0"/>
                        <a:buNone/>
                      </a:pPr>
                      <a:r>
                        <a:rPr lang="en-US" sz="1350" b="1" i="1" spc="0" dirty="0" smtClean="0">
                          <a:solidFill>
                            <a:schemeClr val="tx1"/>
                          </a:solidFill>
                          <a:latin typeface="Arial" panose="020B0604020202020204" pitchFamily="34" charset="0"/>
                          <a:cs typeface="Arial" panose="020B0604020202020204" pitchFamily="34" charset="0"/>
                        </a:rPr>
                        <a:t>I. </a:t>
                      </a:r>
                      <a:r>
                        <a:rPr lang="en-US" sz="1350" b="1" i="1" spc="0" dirty="0" err="1" smtClean="0">
                          <a:solidFill>
                            <a:schemeClr val="tx1"/>
                          </a:solidFill>
                          <a:latin typeface="Arial" panose="020B0604020202020204" pitchFamily="34" charset="0"/>
                          <a:cs typeface="Arial" panose="020B0604020202020204" pitchFamily="34" charset="0"/>
                        </a:rPr>
                        <a:t>Vasil’evskii</a:t>
                      </a:r>
                      <a:r>
                        <a:rPr lang="en-US" sz="1350" b="1" i="1" spc="0" dirty="0" smtClean="0">
                          <a:solidFill>
                            <a:schemeClr val="tx1"/>
                          </a:solidFill>
                          <a:latin typeface="Arial" panose="020B0604020202020204" pitchFamily="34" charset="0"/>
                          <a:cs typeface="Arial" panose="020B0604020202020204" pitchFamily="34" charset="0"/>
                        </a:rPr>
                        <a:t>, M. </a:t>
                      </a:r>
                      <a:r>
                        <a:rPr lang="en-US" sz="1350" b="1" i="1" spc="0" dirty="0" err="1" smtClean="0">
                          <a:solidFill>
                            <a:schemeClr val="tx1"/>
                          </a:solidFill>
                          <a:latin typeface="Arial" panose="020B0604020202020204" pitchFamily="34" charset="0"/>
                          <a:cs typeface="Arial" panose="020B0604020202020204" pitchFamily="34" charset="0"/>
                        </a:rPr>
                        <a:t>Strikhanov</a:t>
                      </a:r>
                      <a:r>
                        <a:rPr lang="en-US" sz="1350" b="1" i="1" spc="0" dirty="0" smtClean="0">
                          <a:solidFill>
                            <a:schemeClr val="tx1"/>
                          </a:solidFill>
                          <a:latin typeface="Arial" panose="020B0604020202020204" pitchFamily="34" charset="0"/>
                          <a:cs typeface="Arial" panose="020B0604020202020204" pitchFamily="34" charset="0"/>
                        </a:rPr>
                        <a:t>, N. </a:t>
                      </a:r>
                      <a:r>
                        <a:rPr lang="en-US" sz="1350" b="1" i="1" spc="0" dirty="0" err="1" smtClean="0">
                          <a:solidFill>
                            <a:schemeClr val="tx1"/>
                          </a:solidFill>
                          <a:latin typeface="Arial" panose="020B0604020202020204" pitchFamily="34" charset="0"/>
                          <a:cs typeface="Arial" panose="020B0604020202020204" pitchFamily="34" charset="0"/>
                        </a:rPr>
                        <a:t>Kargin</a:t>
                      </a:r>
                      <a:r>
                        <a:rPr lang="en-US" sz="1350" b="1" i="1" spc="0" dirty="0" smtClean="0">
                          <a:solidFill>
                            <a:schemeClr val="tx1"/>
                          </a:solidFill>
                          <a:latin typeface="Arial" panose="020B0604020202020204" pitchFamily="34" charset="0"/>
                          <a:cs typeface="Arial" panose="020B0604020202020204" pitchFamily="34" charset="0"/>
                        </a:rPr>
                        <a:t> </a:t>
                      </a:r>
                      <a:endParaRPr lang="ru-RU" sz="1350" b="1" i="1" spc="0" dirty="0">
                        <a:solidFill>
                          <a:schemeClr val="tx1"/>
                        </a:solidFill>
                        <a:latin typeface="Arial" panose="020B0604020202020204" pitchFamily="34" charset="0"/>
                        <a:cs typeface="Arial" panose="020B0604020202020204" pitchFamily="34" charset="0"/>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350" b="1" dirty="0" smtClean="0">
                          <a:solidFill>
                            <a:schemeClr val="tx1"/>
                          </a:solidFill>
                          <a:latin typeface="Arial" panose="020B0604020202020204" pitchFamily="34" charset="0"/>
                          <a:cs typeface="Arial" panose="020B0604020202020204" pitchFamily="34" charset="0"/>
                        </a:rPr>
                        <a:t>Molecular beam epitaxy method for the  semiconductor</a:t>
                      </a:r>
                      <a:r>
                        <a:rPr lang="en-US" sz="1350" b="1" baseline="0" dirty="0" smtClean="0">
                          <a:solidFill>
                            <a:schemeClr val="tx1"/>
                          </a:solidFill>
                          <a:latin typeface="Arial" panose="020B0604020202020204" pitchFamily="34" charset="0"/>
                          <a:cs typeface="Arial" panose="020B0604020202020204" pitchFamily="34" charset="0"/>
                        </a:rPr>
                        <a:t> </a:t>
                      </a:r>
                      <a:r>
                        <a:rPr lang="en-US" sz="1350" b="1" baseline="0" dirty="0" smtClean="0">
                          <a:solidFill>
                            <a:schemeClr val="tx1"/>
                          </a:solidFill>
                          <a:latin typeface="Arial" panose="020B0604020202020204" pitchFamily="34" charset="0"/>
                          <a:cs typeface="Arial" panose="020B0604020202020204" pitchFamily="34" charset="0"/>
                        </a:rPr>
                        <a:t>thick </a:t>
                      </a:r>
                      <a:r>
                        <a:rPr lang="en-US" sz="1350" b="1" baseline="0" dirty="0" smtClean="0">
                          <a:solidFill>
                            <a:schemeClr val="tx1"/>
                          </a:solidFill>
                          <a:latin typeface="Arial" panose="020B0604020202020204" pitchFamily="34" charset="0"/>
                          <a:cs typeface="Arial" panose="020B0604020202020204" pitchFamily="34" charset="0"/>
                        </a:rPr>
                        <a:t>films</a:t>
                      </a:r>
                      <a:endParaRPr lang="en-US" sz="1350" b="1" dirty="0" smtClean="0">
                        <a:solidFill>
                          <a:schemeClr val="tx1"/>
                        </a:solidFill>
                        <a:latin typeface="Arial" panose="020B0604020202020204" pitchFamily="34" charset="0"/>
                        <a:cs typeface="Arial" panose="020B0604020202020204" pitchFamily="34" charset="0"/>
                      </a:endParaRPr>
                    </a:p>
                    <a:p>
                      <a:r>
                        <a:rPr lang="en-US" sz="1350" b="1" dirty="0" smtClean="0">
                          <a:solidFill>
                            <a:schemeClr val="tx1"/>
                          </a:solidFill>
                          <a:latin typeface="Arial" panose="020B0604020202020204" pitchFamily="34" charset="0"/>
                          <a:cs typeface="Arial" panose="020B0604020202020204" pitchFamily="34" charset="0"/>
                        </a:rPr>
                        <a:t>Vacuum thermal deposition method for the </a:t>
                      </a:r>
                      <a:r>
                        <a:rPr lang="en-US" sz="1350" b="1" dirty="0" err="1" smtClean="0">
                          <a:solidFill>
                            <a:schemeClr val="tx1"/>
                          </a:solidFill>
                          <a:latin typeface="Arial" panose="020B0604020202020204" pitchFamily="34" charset="0"/>
                          <a:cs typeface="Arial" panose="020B0604020202020204" pitchFamily="34" charset="0"/>
                        </a:rPr>
                        <a:t>nano</a:t>
                      </a:r>
                      <a:r>
                        <a:rPr lang="en-US" sz="1350" b="1" dirty="0" smtClean="0">
                          <a:solidFill>
                            <a:schemeClr val="tx1"/>
                          </a:solidFill>
                          <a:latin typeface="Arial" panose="020B0604020202020204" pitchFamily="34" charset="0"/>
                          <a:cs typeface="Arial" panose="020B0604020202020204" pitchFamily="34" charset="0"/>
                        </a:rPr>
                        <a:t>-thickness metal films. </a:t>
                      </a:r>
                      <a:endParaRPr lang="ru-RU" sz="1350" b="1" dirty="0">
                        <a:solidFill>
                          <a:schemeClr val="tx1"/>
                        </a:solidFill>
                        <a:latin typeface="Arial" panose="020B0604020202020204" pitchFamily="34" charset="0"/>
                        <a:cs typeface="Arial" panose="020B0604020202020204" pitchFamily="34" charset="0"/>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370840">
                <a:tc>
                  <a:txBody>
                    <a:bodyPr/>
                    <a:lstStyle/>
                    <a:p>
                      <a:pPr marL="144000" indent="-144000">
                        <a:buFont typeface="Arial" panose="020B0604020202020204" pitchFamily="34" charset="0"/>
                        <a:buChar char="•"/>
                      </a:pPr>
                      <a:r>
                        <a:rPr lang="en-US" sz="1350" b="1" i="0" spc="-20" baseline="0" dirty="0" smtClean="0">
                          <a:solidFill>
                            <a:schemeClr val="tx1"/>
                          </a:solidFill>
                          <a:latin typeface="Arial" panose="020B0604020202020204" pitchFamily="34" charset="0"/>
                          <a:cs typeface="Arial" panose="020B0604020202020204" pitchFamily="34" charset="0"/>
                        </a:rPr>
                        <a:t>Department of Chemical and Biological Engineering</a:t>
                      </a:r>
                    </a:p>
                    <a:p>
                      <a:pPr marL="144000" lvl="1" indent="0">
                        <a:buFont typeface="Arial" panose="020B0604020202020204" pitchFamily="34" charset="0"/>
                        <a:buNone/>
                      </a:pPr>
                      <a:r>
                        <a:rPr lang="en-US" sz="1350" b="1" i="0" spc="0" baseline="0" dirty="0" smtClean="0">
                          <a:solidFill>
                            <a:schemeClr val="tx1"/>
                          </a:solidFill>
                          <a:latin typeface="Arial" panose="020B0604020202020204" pitchFamily="34" charset="0"/>
                          <a:cs typeface="Arial" panose="020B0604020202020204" pitchFamily="34" charset="0"/>
                        </a:rPr>
                        <a:t>University of Wisconsin–Madison</a:t>
                      </a:r>
                    </a:p>
                    <a:p>
                      <a:pPr marL="144000" lvl="1" indent="0">
                        <a:buFont typeface="Arial" panose="020B0604020202020204" pitchFamily="34" charset="0"/>
                        <a:buNone/>
                      </a:pPr>
                      <a:r>
                        <a:rPr lang="en-US" sz="1350" b="1" i="0" spc="0" baseline="0" dirty="0" smtClean="0">
                          <a:solidFill>
                            <a:schemeClr val="tx1"/>
                          </a:solidFill>
                          <a:latin typeface="Arial" panose="020B0604020202020204" pitchFamily="34" charset="0"/>
                          <a:cs typeface="Arial" panose="020B0604020202020204" pitchFamily="34" charset="0"/>
                        </a:rPr>
                        <a:t>Madison, Wisconsin, USA</a:t>
                      </a:r>
                    </a:p>
                    <a:p>
                      <a:pPr marL="144000" lvl="1" indent="0">
                        <a:buFont typeface="Arial" panose="020B0604020202020204" pitchFamily="34" charset="0"/>
                        <a:buNone/>
                      </a:pPr>
                      <a:r>
                        <a:rPr lang="en-US" sz="1350" b="1" i="1" spc="0" dirty="0" smtClean="0">
                          <a:solidFill>
                            <a:schemeClr val="tx1"/>
                          </a:solidFill>
                          <a:latin typeface="Arial" panose="020B0604020202020204" pitchFamily="34" charset="0"/>
                          <a:cs typeface="Arial" panose="020B0604020202020204" pitchFamily="34" charset="0"/>
                        </a:rPr>
                        <a:t>T. </a:t>
                      </a:r>
                      <a:r>
                        <a:rPr lang="en-US" sz="1350" b="1" i="1" spc="0" dirty="0" err="1" smtClean="0">
                          <a:solidFill>
                            <a:schemeClr val="tx1"/>
                          </a:solidFill>
                          <a:latin typeface="Arial" panose="020B0604020202020204" pitchFamily="34" charset="0"/>
                          <a:cs typeface="Arial" panose="020B0604020202020204" pitchFamily="34" charset="0"/>
                        </a:rPr>
                        <a:t>Kuech</a:t>
                      </a:r>
                      <a:r>
                        <a:rPr lang="en-US" sz="1350" b="1" i="1" spc="0" dirty="0" smtClean="0">
                          <a:solidFill>
                            <a:schemeClr val="tx1"/>
                          </a:solidFill>
                          <a:latin typeface="Arial" panose="020B0604020202020204" pitchFamily="34" charset="0"/>
                          <a:cs typeface="Arial" panose="020B0604020202020204" pitchFamily="34" charset="0"/>
                        </a:rPr>
                        <a:t> </a:t>
                      </a:r>
                      <a:endParaRPr lang="ru-RU" sz="1350" b="1" i="1" spc="0" dirty="0">
                        <a:solidFill>
                          <a:schemeClr val="tx1"/>
                        </a:solidFill>
                        <a:latin typeface="Arial" panose="020B0604020202020204" pitchFamily="34" charset="0"/>
                        <a:cs typeface="Arial" panose="020B0604020202020204" pitchFamily="34" charset="0"/>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50" b="1" spc="-20" baseline="0" dirty="0" smtClean="0">
                          <a:solidFill>
                            <a:schemeClr val="tx1"/>
                          </a:solidFill>
                          <a:latin typeface="Arial" panose="020B0604020202020204" pitchFamily="34" charset="0"/>
                          <a:cs typeface="Arial" panose="020B0604020202020204" pitchFamily="34" charset="0"/>
                        </a:rPr>
                        <a:t>Metal-organic chemical vapor deposition method for </a:t>
                      </a:r>
                      <a:r>
                        <a:rPr lang="en-US" sz="1350" b="1" dirty="0" smtClean="0">
                          <a:solidFill>
                            <a:schemeClr val="tx1"/>
                          </a:solidFill>
                          <a:latin typeface="Arial" panose="020B0604020202020204" pitchFamily="34" charset="0"/>
                          <a:cs typeface="Arial" panose="020B0604020202020204" pitchFamily="34" charset="0"/>
                        </a:rPr>
                        <a:t>the  semiconductor</a:t>
                      </a:r>
                      <a:r>
                        <a:rPr lang="en-US" sz="1350" b="1" baseline="0" dirty="0" smtClean="0">
                          <a:solidFill>
                            <a:schemeClr val="tx1"/>
                          </a:solidFill>
                          <a:latin typeface="Arial" panose="020B0604020202020204" pitchFamily="34" charset="0"/>
                          <a:cs typeface="Arial" panose="020B0604020202020204" pitchFamily="34" charset="0"/>
                        </a:rPr>
                        <a:t> </a:t>
                      </a:r>
                      <a:r>
                        <a:rPr lang="en-US" sz="1350" b="1" baseline="0" dirty="0" err="1" smtClean="0">
                          <a:solidFill>
                            <a:schemeClr val="tx1"/>
                          </a:solidFill>
                          <a:latin typeface="Arial" panose="020B0604020202020204" pitchFamily="34" charset="0"/>
                          <a:cs typeface="Arial" panose="020B0604020202020204" pitchFamily="34" charset="0"/>
                        </a:rPr>
                        <a:t>thik</a:t>
                      </a:r>
                      <a:r>
                        <a:rPr lang="en-US" sz="1350" b="1" baseline="0" dirty="0" smtClean="0">
                          <a:solidFill>
                            <a:schemeClr val="tx1"/>
                          </a:solidFill>
                          <a:latin typeface="Arial" panose="020B0604020202020204" pitchFamily="34" charset="0"/>
                          <a:cs typeface="Arial" panose="020B0604020202020204" pitchFamily="34" charset="0"/>
                        </a:rPr>
                        <a:t> </a:t>
                      </a:r>
                      <a:r>
                        <a:rPr lang="en-US" sz="1350" b="1" baseline="0" dirty="0" smtClean="0">
                          <a:solidFill>
                            <a:schemeClr val="tx1"/>
                          </a:solidFill>
                          <a:latin typeface="Arial" panose="020B0604020202020204" pitchFamily="34" charset="0"/>
                          <a:cs typeface="Arial" panose="020B0604020202020204" pitchFamily="34" charset="0"/>
                        </a:rPr>
                        <a:t>films</a:t>
                      </a:r>
                      <a:endParaRPr lang="en-US" sz="1350" b="1" spc="-20" baseline="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50" b="1" spc="-20" baseline="0" dirty="0" smtClean="0">
                          <a:solidFill>
                            <a:schemeClr val="tx1"/>
                          </a:solidFill>
                          <a:latin typeface="Arial" panose="020B0604020202020204" pitchFamily="34" charset="0"/>
                          <a:cs typeface="Arial" panose="020B0604020202020204" pitchFamily="34" charset="0"/>
                        </a:rPr>
                        <a:t>Electron  beam  evaporation  deposition  method for the </a:t>
                      </a:r>
                      <a:r>
                        <a:rPr lang="en-US" sz="1350" b="1" spc="-20" baseline="0" dirty="0" err="1" smtClean="0">
                          <a:solidFill>
                            <a:schemeClr val="tx1"/>
                          </a:solidFill>
                          <a:latin typeface="Arial" panose="020B0604020202020204" pitchFamily="34" charset="0"/>
                          <a:cs typeface="Arial" panose="020B0604020202020204" pitchFamily="34" charset="0"/>
                        </a:rPr>
                        <a:t>nano</a:t>
                      </a:r>
                      <a:r>
                        <a:rPr lang="en-US" sz="1350" b="1" spc="-20" baseline="0" dirty="0" smtClean="0">
                          <a:solidFill>
                            <a:schemeClr val="tx1"/>
                          </a:solidFill>
                          <a:latin typeface="Arial" panose="020B0604020202020204" pitchFamily="34" charset="0"/>
                          <a:cs typeface="Arial" panose="020B0604020202020204" pitchFamily="34" charset="0"/>
                        </a:rPr>
                        <a:t>-thickness metal films.</a:t>
                      </a:r>
                      <a:endParaRPr lang="ru-RU" sz="1350" b="1" spc="-20" baseline="0" dirty="0">
                        <a:solidFill>
                          <a:schemeClr val="tx1"/>
                        </a:solidFill>
                        <a:latin typeface="Arial" panose="020B0604020202020204" pitchFamily="34" charset="0"/>
                        <a:cs typeface="Arial" panose="020B0604020202020204" pitchFamily="34" charset="0"/>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144000" indent="-144000">
                        <a:buFont typeface="Arial" panose="020B0604020202020204" pitchFamily="34" charset="0"/>
                        <a:buChar char="•"/>
                      </a:pPr>
                      <a:r>
                        <a:rPr lang="en-US" sz="1350" b="1" i="0" spc="0" dirty="0" smtClean="0">
                          <a:solidFill>
                            <a:schemeClr val="tx1"/>
                          </a:solidFill>
                          <a:latin typeface="Arial" panose="020B0604020202020204" pitchFamily="34" charset="0"/>
                          <a:cs typeface="Arial" panose="020B0604020202020204" pitchFamily="34" charset="0"/>
                        </a:rPr>
                        <a:t>Condensed Matter Division </a:t>
                      </a:r>
                    </a:p>
                    <a:p>
                      <a:pPr marL="144000" lvl="1" indent="0">
                        <a:buFont typeface="Arial" panose="020B0604020202020204" pitchFamily="34" charset="0"/>
                        <a:buNone/>
                      </a:pPr>
                      <a:r>
                        <a:rPr lang="en-US" sz="1350" b="1" i="0" spc="0" baseline="0" dirty="0" smtClean="0">
                          <a:solidFill>
                            <a:schemeClr val="tx1"/>
                          </a:solidFill>
                          <a:latin typeface="Arial" panose="020B0604020202020204" pitchFamily="34" charset="0"/>
                          <a:cs typeface="Arial" panose="020B0604020202020204" pitchFamily="34" charset="0"/>
                        </a:rPr>
                        <a:t>Petersburg Nuclear Physics Institute</a:t>
                      </a:r>
                    </a:p>
                    <a:p>
                      <a:pPr marL="144000" lvl="1" indent="0">
                        <a:buFont typeface="Arial" panose="020B0604020202020204" pitchFamily="34" charset="0"/>
                        <a:buNone/>
                      </a:pPr>
                      <a:r>
                        <a:rPr lang="en-US" sz="1350" b="1" i="0" spc="0" baseline="0" dirty="0" err="1" smtClean="0">
                          <a:solidFill>
                            <a:schemeClr val="tx1"/>
                          </a:solidFill>
                          <a:latin typeface="Arial" panose="020B0604020202020204" pitchFamily="34" charset="0"/>
                          <a:cs typeface="Arial" panose="020B0604020202020204" pitchFamily="34" charset="0"/>
                        </a:rPr>
                        <a:t>Gatchina</a:t>
                      </a:r>
                      <a:r>
                        <a:rPr lang="en-US" sz="1350" b="1" i="0" spc="0" baseline="0" dirty="0" smtClean="0">
                          <a:solidFill>
                            <a:schemeClr val="tx1"/>
                          </a:solidFill>
                          <a:latin typeface="Arial" panose="020B0604020202020204" pitchFamily="34" charset="0"/>
                          <a:cs typeface="Arial" panose="020B0604020202020204" pitchFamily="34" charset="0"/>
                        </a:rPr>
                        <a:t>, Russia</a:t>
                      </a:r>
                    </a:p>
                    <a:p>
                      <a:pPr marL="144000" lvl="1" indent="0">
                        <a:buFont typeface="Arial" panose="020B0604020202020204" pitchFamily="34" charset="0"/>
                        <a:buNone/>
                      </a:pPr>
                      <a:r>
                        <a:rPr lang="en-US" sz="1350" b="1" i="1" spc="0" dirty="0" smtClean="0">
                          <a:solidFill>
                            <a:schemeClr val="tx1"/>
                          </a:solidFill>
                          <a:latin typeface="Arial" panose="020B0604020202020204" pitchFamily="34" charset="0"/>
                          <a:cs typeface="Arial" panose="020B0604020202020204" pitchFamily="34" charset="0"/>
                        </a:rPr>
                        <a:t>V. </a:t>
                      </a:r>
                      <a:r>
                        <a:rPr lang="en-US" sz="1350" b="1" i="1" spc="0" dirty="0" err="1" smtClean="0">
                          <a:solidFill>
                            <a:schemeClr val="tx1"/>
                          </a:solidFill>
                          <a:latin typeface="Arial" panose="020B0604020202020204" pitchFamily="34" charset="0"/>
                          <a:cs typeface="Arial" panose="020B0604020202020204" pitchFamily="34" charset="0"/>
                        </a:rPr>
                        <a:t>Chekanov</a:t>
                      </a:r>
                      <a:r>
                        <a:rPr lang="en-US" sz="1350" b="1" i="1" spc="0" dirty="0" smtClean="0">
                          <a:solidFill>
                            <a:schemeClr val="tx1"/>
                          </a:solidFill>
                          <a:latin typeface="Arial" panose="020B0604020202020204" pitchFamily="34" charset="0"/>
                          <a:cs typeface="Arial" panose="020B0604020202020204" pitchFamily="34" charset="0"/>
                        </a:rPr>
                        <a:t>, R. </a:t>
                      </a:r>
                      <a:r>
                        <a:rPr lang="en-US" sz="1350" b="1" i="1" spc="0" dirty="0" err="1" smtClean="0">
                          <a:solidFill>
                            <a:schemeClr val="tx1"/>
                          </a:solidFill>
                          <a:latin typeface="Arial" panose="020B0604020202020204" pitchFamily="34" charset="0"/>
                          <a:cs typeface="Arial" panose="020B0604020202020204" pitchFamily="34" charset="0"/>
                        </a:rPr>
                        <a:t>Konopleva</a:t>
                      </a:r>
                      <a:endParaRPr lang="ru-RU" sz="1350" b="1" i="1" spc="0" dirty="0">
                        <a:solidFill>
                          <a:schemeClr val="tx1"/>
                        </a:solidFill>
                        <a:latin typeface="Arial" panose="020B0604020202020204" pitchFamily="34" charset="0"/>
                        <a:cs typeface="Arial" panose="020B0604020202020204" pitchFamily="34" charset="0"/>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1350" b="1" dirty="0" smtClean="0">
                          <a:solidFill>
                            <a:schemeClr val="tx1"/>
                          </a:solidFill>
                          <a:latin typeface="Arial" panose="020B0604020202020204" pitchFamily="34" charset="0"/>
                          <a:cs typeface="Arial" panose="020B0604020202020204" pitchFamily="34" charset="0"/>
                        </a:rPr>
                        <a:t>E</a:t>
                      </a:r>
                      <a:r>
                        <a:rPr lang="en-US" sz="1350" b="1" baseline="0" dirty="0" smtClean="0">
                          <a:solidFill>
                            <a:schemeClr val="tx1"/>
                          </a:solidFill>
                          <a:latin typeface="Arial" panose="020B0604020202020204" pitchFamily="34" charset="0"/>
                          <a:cs typeface="Arial" panose="020B0604020202020204" pitchFamily="34" charset="0"/>
                        </a:rPr>
                        <a:t>xperiments on the neutron irradiation of sensors in the channel #</a:t>
                      </a:r>
                      <a:r>
                        <a:rPr lang="en-US" sz="1350" b="1" baseline="0" dirty="0" err="1" smtClean="0">
                          <a:solidFill>
                            <a:schemeClr val="tx1"/>
                          </a:solidFill>
                          <a:latin typeface="Arial" panose="020B0604020202020204" pitchFamily="34" charset="0"/>
                          <a:cs typeface="Arial" panose="020B0604020202020204" pitchFamily="34" charset="0"/>
                        </a:rPr>
                        <a:t>V13</a:t>
                      </a:r>
                      <a:r>
                        <a:rPr lang="en-US" sz="1350" b="1" baseline="0" dirty="0" smtClean="0">
                          <a:solidFill>
                            <a:schemeClr val="tx1"/>
                          </a:solidFill>
                          <a:latin typeface="Arial" panose="020B0604020202020204" pitchFamily="34" charset="0"/>
                          <a:cs typeface="Arial" panose="020B0604020202020204" pitchFamily="34" charset="0"/>
                        </a:rPr>
                        <a:t> of </a:t>
                      </a:r>
                      <a:r>
                        <a:rPr lang="en-US" sz="1350" b="1" baseline="0" dirty="0" err="1" smtClean="0">
                          <a:solidFill>
                            <a:schemeClr val="tx1"/>
                          </a:solidFill>
                          <a:latin typeface="Arial" panose="020B0604020202020204" pitchFamily="34" charset="0"/>
                          <a:cs typeface="Arial" panose="020B0604020202020204" pitchFamily="34" charset="0"/>
                        </a:rPr>
                        <a:t>WWR</a:t>
                      </a:r>
                      <a:r>
                        <a:rPr lang="en-US" sz="1350" b="1" baseline="0" dirty="0" smtClean="0">
                          <a:solidFill>
                            <a:schemeClr val="tx1"/>
                          </a:solidFill>
                          <a:latin typeface="Arial" panose="020B0604020202020204" pitchFamily="34" charset="0"/>
                          <a:cs typeface="Arial" panose="020B0604020202020204" pitchFamily="34" charset="0"/>
                        </a:rPr>
                        <a:t>-M reactor</a:t>
                      </a:r>
                      <a:endParaRPr lang="ru-RU" sz="1350" b="1" dirty="0">
                        <a:solidFill>
                          <a:schemeClr val="tx1"/>
                        </a:solidFill>
                        <a:latin typeface="Arial" panose="020B0604020202020204" pitchFamily="34" charset="0"/>
                        <a:cs typeface="Arial" panose="020B0604020202020204" pitchFamily="34" charset="0"/>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bl>
          </a:graphicData>
        </a:graphic>
      </p:graphicFrame>
      <p:sp>
        <p:nvSpPr>
          <p:cNvPr id="7" name="TextBox 6"/>
          <p:cNvSpPr txBox="1"/>
          <p:nvPr/>
        </p:nvSpPr>
        <p:spPr>
          <a:xfrm>
            <a:off x="0" y="0"/>
            <a:ext cx="9144000" cy="545516"/>
          </a:xfrm>
          <a:prstGeom prst="rect">
            <a:avLst/>
          </a:prstGeom>
          <a:noFill/>
        </p:spPr>
        <p:txBody>
          <a:bodyPr wrap="square" lIns="0" tIns="144000" rIns="0" bIns="0" rtlCol="0">
            <a:spAutoFit/>
          </a:bodyPr>
          <a:lstStyle/>
          <a:p>
            <a:pPr algn="ct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international collaboration</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66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3753091"/>
            <a:ext cx="3021647" cy="193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031" y="4582748"/>
            <a:ext cx="2068512" cy="131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493900075"/>
              </p:ext>
            </p:extLst>
          </p:nvPr>
        </p:nvGraphicFramePr>
        <p:xfrm>
          <a:off x="463550" y="823620"/>
          <a:ext cx="4030663" cy="2719388"/>
        </p:xfrm>
        <a:graphic>
          <a:graphicData uri="http://schemas.openxmlformats.org/presentationml/2006/ole">
            <mc:AlternateContent xmlns:mc="http://schemas.openxmlformats.org/markup-compatibility/2006">
              <mc:Choice xmlns:v="urn:schemas-microsoft-com:vml" Requires="v">
                <p:oleObj spid="_x0000_s6174" name="Bitmap Image" r:id="rId5" imgW="4038095" imgH="2723810" progId="Paint.Picture">
                  <p:embed/>
                </p:oleObj>
              </mc:Choice>
              <mc:Fallback>
                <p:oleObj name="Bitmap Image" r:id="rId5" imgW="4038095" imgH="272381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823620"/>
                        <a:ext cx="4030663"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8135" y="3894773"/>
            <a:ext cx="3377909"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iel_v2"/>
          <p:cNvPicPr>
            <a:picLocks noChangeAspect="1" noChangeArrowheads="1"/>
          </p:cNvPicPr>
          <p:nvPr/>
        </p:nvPicPr>
        <p:blipFill>
          <a:blip r:embed="rId8">
            <a:extLst>
              <a:ext uri="{28A0092B-C50C-407E-A947-70E740481C1C}">
                <a14:useLocalDpi xmlns:a14="http://schemas.microsoft.com/office/drawing/2010/main" val="0"/>
              </a:ext>
            </a:extLst>
          </a:blip>
          <a:srcRect r="10686" b="22966"/>
          <a:stretch>
            <a:fillRect/>
          </a:stretch>
        </p:blipFill>
        <p:spPr bwMode="auto">
          <a:xfrm>
            <a:off x="5387975" y="1055370"/>
            <a:ext cx="287972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4913313" y="749300"/>
            <a:ext cx="41021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ru-RU" sz="1500" b="1" dirty="0">
                <a:solidFill>
                  <a:schemeClr val="accent5">
                    <a:lumMod val="75000"/>
                  </a:schemeClr>
                </a:solidFill>
                <a:latin typeface="Arial" panose="020B0604020202020204" pitchFamily="34" charset="0"/>
              </a:rPr>
              <a:t>3D-probe </a:t>
            </a:r>
            <a:r>
              <a:rPr lang="en-US" altLang="ru-RU" sz="1500" b="1" dirty="0" smtClean="0">
                <a:solidFill>
                  <a:schemeClr val="accent5">
                    <a:lumMod val="75000"/>
                  </a:schemeClr>
                </a:solidFill>
                <a:latin typeface="Arial" panose="020B0604020202020204" pitchFamily="34" charset="0"/>
              </a:rPr>
              <a:t>location</a:t>
            </a:r>
            <a:r>
              <a:rPr lang="ru-RU" altLang="ru-RU" sz="1500" b="1" dirty="0" smtClean="0">
                <a:solidFill>
                  <a:schemeClr val="accent5">
                    <a:lumMod val="75000"/>
                  </a:schemeClr>
                </a:solidFill>
                <a:latin typeface="Arial" panose="020B0604020202020204" pitchFamily="34" charset="0"/>
              </a:rPr>
              <a:t> </a:t>
            </a:r>
            <a:r>
              <a:rPr lang="en-US" altLang="ru-RU" sz="1500" b="1" dirty="0">
                <a:solidFill>
                  <a:schemeClr val="accent5">
                    <a:lumMod val="75000"/>
                  </a:schemeClr>
                </a:solidFill>
                <a:latin typeface="Arial" panose="020B0604020202020204" pitchFamily="34" charset="0"/>
              </a:rPr>
              <a:t>in</a:t>
            </a:r>
            <a:r>
              <a:rPr lang="ru-RU" altLang="ru-RU" sz="1500" b="1" dirty="0">
                <a:solidFill>
                  <a:schemeClr val="accent5">
                    <a:lumMod val="75000"/>
                  </a:schemeClr>
                </a:solidFill>
                <a:latin typeface="Arial" panose="020B0604020202020204" pitchFamily="34" charset="0"/>
              </a:rPr>
              <a:t> </a:t>
            </a:r>
            <a:r>
              <a:rPr lang="en-US" altLang="ru-RU" sz="1500" b="1" dirty="0">
                <a:solidFill>
                  <a:schemeClr val="accent5">
                    <a:lumMod val="75000"/>
                  </a:schemeClr>
                </a:solidFill>
                <a:latin typeface="Arial" panose="020B0604020202020204" pitchFamily="34" charset="0"/>
              </a:rPr>
              <a:t>Tore Supra</a:t>
            </a:r>
            <a:endParaRPr lang="cs-CZ" altLang="ru-RU" sz="1500" b="1" dirty="0">
              <a:solidFill>
                <a:schemeClr val="accent5">
                  <a:lumMod val="75000"/>
                </a:schemeClr>
              </a:solidFill>
              <a:latin typeface="Arial" panose="020B0604020202020204" pitchFamily="34" charset="0"/>
            </a:endParaRPr>
          </a:p>
        </p:txBody>
      </p:sp>
      <p:sp>
        <p:nvSpPr>
          <p:cNvPr id="12" name="Rectangle 11"/>
          <p:cNvSpPr>
            <a:spLocks noChangeArrowheads="1"/>
          </p:cNvSpPr>
          <p:nvPr/>
        </p:nvSpPr>
        <p:spPr bwMode="auto">
          <a:xfrm>
            <a:off x="652780" y="5882176"/>
            <a:ext cx="44497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500" b="1" dirty="0">
                <a:solidFill>
                  <a:schemeClr val="accent5">
                    <a:lumMod val="75000"/>
                  </a:schemeClr>
                </a:solidFill>
                <a:latin typeface="Arial" panose="020B0604020202020204" pitchFamily="34" charset="0"/>
                <a:ea typeface="宋体" panose="02010600030101010101" pitchFamily="2" charset="-122"/>
              </a:rPr>
              <a:t>Results of magnetic field measurement </a:t>
            </a:r>
          </a:p>
          <a:p>
            <a:pPr eaLnBrk="1" hangingPunct="1"/>
            <a:r>
              <a:rPr lang="en-US" altLang="ru-RU" sz="1500" b="1" dirty="0">
                <a:solidFill>
                  <a:schemeClr val="accent5">
                    <a:lumMod val="75000"/>
                  </a:schemeClr>
                </a:solidFill>
                <a:latin typeface="Arial" panose="020B0604020202020204" pitchFamily="34" charset="0"/>
                <a:ea typeface="宋体" panose="02010600030101010101" pitchFamily="2" charset="-122"/>
              </a:rPr>
              <a:t>at Tore Supra in experiment # 34085</a:t>
            </a:r>
            <a:endParaRPr lang="ru-RU" altLang="ru-RU" sz="1500" b="1" dirty="0">
              <a:solidFill>
                <a:schemeClr val="accent5">
                  <a:lumMod val="75000"/>
                </a:schemeClr>
              </a:solidFill>
              <a:latin typeface="Arial" panose="020B0604020202020204" pitchFamily="34" charset="0"/>
              <a:ea typeface="宋体" panose="02010600030101010101" pitchFamily="2" charset="-122"/>
            </a:endParaRPr>
          </a:p>
        </p:txBody>
      </p:sp>
      <p:sp>
        <p:nvSpPr>
          <p:cNvPr id="13" name="TextBox 12"/>
          <p:cNvSpPr txBox="1"/>
          <p:nvPr/>
        </p:nvSpPr>
        <p:spPr>
          <a:xfrm>
            <a:off x="0" y="0"/>
            <a:ext cx="9144000" cy="545516"/>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field measurement in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Tore Supra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France)</a:t>
            </a:r>
          </a:p>
        </p:txBody>
      </p:sp>
    </p:spTree>
    <p:extLst>
      <p:ext uri="{BB962C8B-B14F-4D97-AF65-F5344CB8AC3E}">
        <p14:creationId xmlns:p14="http://schemas.microsoft.com/office/powerpoint/2010/main" val="715216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2-348c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68" y="1199297"/>
            <a:ext cx="19335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73268" y="851000"/>
            <a:ext cx="1951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ru-RU" sz="1600" b="1" dirty="0">
                <a:solidFill>
                  <a:schemeClr val="accent5">
                    <a:lumMod val="75000"/>
                  </a:schemeClr>
                </a:solidFill>
                <a:latin typeface="Arial" panose="020B0604020202020204" pitchFamily="34" charset="0"/>
              </a:rPr>
              <a:t>JET cross-section</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605" y="3550603"/>
            <a:ext cx="471646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IMG22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988" y="95885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23" y="3426143"/>
            <a:ext cx="2581275" cy="295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3"/>
          <p:cNvSpPr>
            <a:spLocks noChangeArrowheads="1"/>
          </p:cNvSpPr>
          <p:nvPr/>
        </p:nvSpPr>
        <p:spPr bwMode="auto">
          <a:xfrm>
            <a:off x="7056755" y="2340928"/>
            <a:ext cx="1511300" cy="1260475"/>
          </a:xfrm>
          <a:prstGeom prst="wedgeRoundRectCallout">
            <a:avLst>
              <a:gd name="adj1" fmla="val -91176"/>
              <a:gd name="adj2" fmla="val 199875"/>
              <a:gd name="adj3" fmla="val 16667"/>
            </a:avLst>
          </a:prstGeom>
          <a:solidFill>
            <a:schemeClr val="accent4">
              <a:lumMod val="40000"/>
              <a:lumOff val="60000"/>
            </a:schemeClr>
          </a:solidFill>
          <a:ln w="9525">
            <a:solidFill>
              <a:schemeClr val="tx1"/>
            </a:solidFill>
            <a:miter lim="800000"/>
            <a:headEnd/>
            <a:tailEnd/>
          </a:ln>
          <a:effectLs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400" dirty="0">
                <a:latin typeface="Arial" panose="020B0604020202020204" pitchFamily="34" charset="0"/>
              </a:rPr>
              <a:t>Magnetic field measurement results</a:t>
            </a:r>
            <a:r>
              <a:rPr lang="ru-RU" altLang="ru-RU" sz="1400" dirty="0">
                <a:latin typeface="Arial" panose="020B0604020202020204" pitchFamily="34" charset="0"/>
              </a:rPr>
              <a:t> </a:t>
            </a:r>
            <a:r>
              <a:rPr lang="en-US" altLang="ru-RU" sz="1400" dirty="0">
                <a:latin typeface="Arial" panose="020B0604020202020204" pitchFamily="34" charset="0"/>
              </a:rPr>
              <a:t>at JET</a:t>
            </a:r>
            <a:r>
              <a:rPr lang="ru-RU" altLang="ru-RU" sz="1400" dirty="0">
                <a:latin typeface="Arial" panose="020B0604020202020204" pitchFamily="34" charset="0"/>
              </a:rPr>
              <a:t> </a:t>
            </a:r>
            <a:r>
              <a:rPr lang="en-US" altLang="ru-RU" sz="1400" dirty="0">
                <a:latin typeface="Arial" panose="020B0604020202020204" pitchFamily="34" charset="0"/>
              </a:rPr>
              <a:t>in experiment  #</a:t>
            </a:r>
            <a:r>
              <a:rPr lang="ru-RU" altLang="ru-RU" sz="1400" dirty="0">
                <a:latin typeface="Arial" panose="020B0604020202020204" pitchFamily="34" charset="0"/>
              </a:rPr>
              <a:t> </a:t>
            </a:r>
            <a:r>
              <a:rPr lang="en-US" altLang="ru-RU" sz="1400" dirty="0">
                <a:latin typeface="Arial" panose="020B0604020202020204" pitchFamily="34" charset="0"/>
              </a:rPr>
              <a:t>64416</a:t>
            </a:r>
            <a:endParaRPr lang="ru-RU" altLang="ru-RU" sz="1400" dirty="0">
              <a:latin typeface="Arial" panose="020B0604020202020204" pitchFamily="34" charset="0"/>
            </a:endParaRPr>
          </a:p>
          <a:p>
            <a:pPr algn="ctr" eaLnBrk="1" hangingPunct="1"/>
            <a:endParaRPr lang="ru-RU" altLang="ru-RU" sz="1400" dirty="0">
              <a:latin typeface="Arial" panose="020B0604020202020204" pitchFamily="34" charset="0"/>
            </a:endParaRPr>
          </a:p>
        </p:txBody>
      </p:sp>
      <p:sp>
        <p:nvSpPr>
          <p:cNvPr id="11" name="TextBox 10"/>
          <p:cNvSpPr txBox="1"/>
          <p:nvPr/>
        </p:nvSpPr>
        <p:spPr>
          <a:xfrm>
            <a:off x="0" y="0"/>
            <a:ext cx="9144000" cy="545516"/>
          </a:xfrm>
          <a:prstGeom prst="rect">
            <a:avLst/>
          </a:prstGeom>
          <a:noFill/>
        </p:spPr>
        <p:txBody>
          <a:bodyPr wrap="square" lIns="0" tIns="144000" rIns="0" bIns="0" rtlCol="0">
            <a:spAutoFit/>
          </a:bodyPr>
          <a:lstStyle/>
          <a:p>
            <a:pPr algn="ctr"/>
            <a:r>
              <a:rPr lang="en-US" sz="2600" b="1" spc="-3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a:t>
            </a:r>
            <a:r>
              <a:rPr lang="en-US" sz="2600" b="1" spc="-3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field measurement in JET </a:t>
            </a:r>
            <a:r>
              <a:rPr lang="en-US" sz="2600" b="1" spc="-3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(UK)</a:t>
            </a:r>
          </a:p>
        </p:txBody>
      </p:sp>
    </p:spTree>
    <p:extLst>
      <p:ext uri="{BB962C8B-B14F-4D97-AF65-F5344CB8AC3E}">
        <p14:creationId xmlns:p14="http://schemas.microsoft.com/office/powerpoint/2010/main" val="2526457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1"/>
          <p:cNvSpPr txBox="1">
            <a:spLocks noChangeArrowheads="1"/>
          </p:cNvSpPr>
          <p:nvPr/>
        </p:nvSpPr>
        <p:spPr bwMode="auto">
          <a:xfrm>
            <a:off x="438419" y="1477332"/>
            <a:ext cx="4481462" cy="470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Aft>
                <a:spcPts val="800"/>
              </a:spcAft>
            </a:pPr>
            <a:r>
              <a:rPr lang="en-US" sz="1800" b="1" dirty="0">
                <a:solidFill>
                  <a:schemeClr val="accent5">
                    <a:lumMod val="75000"/>
                  </a:schemeClr>
                </a:solidFill>
                <a:latin typeface="Arial" panose="020B0604020202020204" pitchFamily="34" charset="0"/>
                <a:cs typeface="Arial" panose="020B0604020202020204" pitchFamily="34" charset="0"/>
              </a:rPr>
              <a:t>Main achievements</a:t>
            </a:r>
            <a:r>
              <a:rPr lang="uk-UA" sz="1800" b="1" dirty="0">
                <a:solidFill>
                  <a:schemeClr val="accent5">
                    <a:lumMod val="75000"/>
                  </a:schemeClr>
                </a:solidFill>
                <a:latin typeface="Arial" panose="020B0604020202020204" pitchFamily="34" charset="0"/>
                <a:cs typeface="Arial" panose="020B0604020202020204" pitchFamily="34" charset="0"/>
              </a:rPr>
              <a:t>:</a:t>
            </a:r>
          </a:p>
          <a:p>
            <a:pPr>
              <a:spcAft>
                <a:spcPts val="800"/>
              </a:spcAft>
              <a:buFont typeface="Arial" panose="020B0604020202020204" pitchFamily="34" charset="0"/>
              <a:buChar char="•"/>
            </a:pPr>
            <a:r>
              <a:rPr lang="en-US" altLang="ru-RU" sz="1500" dirty="0" smtClean="0">
                <a:latin typeface="Arial" panose="020B0604020202020204" pitchFamily="34" charset="0"/>
                <a:cs typeface="Arial" panose="020B0604020202020204" pitchFamily="34" charset="0"/>
              </a:rPr>
              <a:t>Radiation-resistant </a:t>
            </a:r>
            <a:r>
              <a:rPr lang="en-US" altLang="ru-RU" sz="1500" dirty="0">
                <a:latin typeface="Arial" panose="020B0604020202020204" pitchFamily="34" charset="0"/>
                <a:cs typeface="Arial" panose="020B0604020202020204" pitchFamily="34" charset="0"/>
              </a:rPr>
              <a:t>semiconductor magnetic field Hall sensors that can operate in </a:t>
            </a:r>
            <a:r>
              <a:rPr lang="en-US" altLang="ru-RU" sz="1500" dirty="0" err="1">
                <a:latin typeface="Arial" panose="020B0604020202020204" pitchFamily="34" charset="0"/>
                <a:cs typeface="Arial" panose="020B0604020202020204" pitchFamily="34" charset="0"/>
              </a:rPr>
              <a:t>ITER</a:t>
            </a:r>
            <a:r>
              <a:rPr lang="en-US" altLang="ru-RU" sz="1500" dirty="0">
                <a:latin typeface="Arial" panose="020B0604020202020204" pitchFamily="34" charset="0"/>
                <a:cs typeface="Arial" panose="020B0604020202020204" pitchFamily="34" charset="0"/>
              </a:rPr>
              <a:t>-relevant conditions (neutron </a:t>
            </a:r>
            <a:r>
              <a:rPr lang="en-US" altLang="ru-RU" sz="1500" dirty="0" smtClean="0">
                <a:latin typeface="Arial" panose="020B0604020202020204" pitchFamily="34" charset="0"/>
                <a:cs typeface="Arial" panose="020B0604020202020204" pitchFamily="34" charset="0"/>
              </a:rPr>
              <a:t>fluences F </a:t>
            </a:r>
            <a:r>
              <a:rPr lang="ru-RU" altLang="ru-RU" sz="1500" dirty="0">
                <a:latin typeface="Arial" panose="020B0604020202020204" pitchFamily="34" charset="0"/>
                <a:cs typeface="Arial" panose="020B0604020202020204" pitchFamily="34" charset="0"/>
              </a:rPr>
              <a:t>&gt; 10</a:t>
            </a:r>
            <a:r>
              <a:rPr lang="ru-RU" altLang="ru-RU" sz="1500" baseline="30000" dirty="0">
                <a:latin typeface="Arial" panose="020B0604020202020204" pitchFamily="34" charset="0"/>
                <a:cs typeface="Arial" panose="020B0604020202020204" pitchFamily="34" charset="0"/>
              </a:rPr>
              <a:t>18</a:t>
            </a:r>
            <a:r>
              <a:rPr lang="ru-RU" altLang="ru-RU" sz="1500" dirty="0">
                <a:latin typeface="Arial" panose="020B0604020202020204" pitchFamily="34" charset="0"/>
                <a:cs typeface="Arial" panose="020B0604020202020204" pitchFamily="34" charset="0"/>
              </a:rPr>
              <a:t> </a:t>
            </a:r>
            <a:r>
              <a:rPr lang="en-US" altLang="ru-RU" sz="1500" dirty="0" err="1" smtClean="0">
                <a:latin typeface="Arial" panose="020B0604020202020204" pitchFamily="34" charset="0"/>
                <a:cs typeface="Arial" panose="020B0604020202020204" pitchFamily="34" charset="0"/>
              </a:rPr>
              <a:t>n·cm</a:t>
            </a:r>
            <a:r>
              <a:rPr lang="ru-RU" altLang="ru-RU" sz="1500" baseline="30000" dirty="0">
                <a:latin typeface="Arial" panose="020B0604020202020204" pitchFamily="34" charset="0"/>
                <a:cs typeface="Arial" panose="020B0604020202020204" pitchFamily="34" charset="0"/>
              </a:rPr>
              <a:t>-2</a:t>
            </a:r>
            <a:r>
              <a:rPr lang="en-US" altLang="ru-RU" sz="1500" dirty="0">
                <a:latin typeface="Arial" panose="020B0604020202020204" pitchFamily="34" charset="0"/>
                <a:cs typeface="Arial" panose="020B0604020202020204" pitchFamily="34" charset="0"/>
              </a:rPr>
              <a:t>) have been </a:t>
            </a:r>
            <a:r>
              <a:rPr lang="en-US" altLang="ru-RU" sz="1500" dirty="0" smtClean="0">
                <a:latin typeface="Arial" panose="020B0604020202020204" pitchFamily="34" charset="0"/>
                <a:cs typeface="Arial" panose="020B0604020202020204" pitchFamily="34" charset="0"/>
              </a:rPr>
              <a:t>created</a:t>
            </a:r>
          </a:p>
          <a:p>
            <a:pPr>
              <a:spcAft>
                <a:spcPts val="800"/>
              </a:spcAft>
              <a:buFont typeface="Arial" panose="020B0604020202020204" pitchFamily="34" charset="0"/>
              <a:buChar char="•"/>
            </a:pPr>
            <a:r>
              <a:rPr lang="en-US" altLang="ru-RU" sz="1500" dirty="0">
                <a:latin typeface="Arial" panose="020B0604020202020204" pitchFamily="34" charset="0"/>
                <a:cs typeface="Arial" panose="020B0604020202020204" pitchFamily="34" charset="0"/>
              </a:rPr>
              <a:t>Magnetic-measuring instrumentation with 3D Hall sensors have been developed and successfully tested in TORE SUPRA and JET </a:t>
            </a:r>
            <a:r>
              <a:rPr lang="en-US" altLang="ru-RU" sz="1500" dirty="0" err="1">
                <a:latin typeface="Arial" panose="020B0604020202020204" pitchFamily="34" charset="0"/>
                <a:cs typeface="Arial" panose="020B0604020202020204" pitchFamily="34" charset="0"/>
              </a:rPr>
              <a:t>tokamaks</a:t>
            </a:r>
            <a:endParaRPr lang="uk-UA" altLang="ru-RU" sz="1500" dirty="0">
              <a:latin typeface="Arial" panose="020B0604020202020204" pitchFamily="34" charset="0"/>
              <a:cs typeface="Arial" panose="020B0604020202020204" pitchFamily="34" charset="0"/>
            </a:endParaRPr>
          </a:p>
          <a:p>
            <a:pPr>
              <a:spcAft>
                <a:spcPts val="800"/>
              </a:spcAft>
              <a:buFont typeface="Arial" panose="020B0604020202020204" pitchFamily="34" charset="0"/>
              <a:buChar char="•"/>
            </a:pPr>
            <a:r>
              <a:rPr lang="en-US" altLang="ru-RU" sz="1500" dirty="0">
                <a:latin typeface="Arial" panose="020B0604020202020204" pitchFamily="34" charset="0"/>
                <a:cs typeface="Arial" panose="020B0604020202020204" pitchFamily="34" charset="0"/>
              </a:rPr>
              <a:t>Long-term and stable operation of 3D Hall sensors is confirmed by their successful use in </a:t>
            </a:r>
            <a:r>
              <a:rPr lang="ru-RU" altLang="ru-RU" sz="1500" dirty="0" err="1">
                <a:latin typeface="Arial" panose="020B0604020202020204" pitchFamily="34" charset="0"/>
                <a:cs typeface="Arial" panose="020B0604020202020204" pitchFamily="34" charset="0"/>
              </a:rPr>
              <a:t>JET</a:t>
            </a:r>
            <a:r>
              <a:rPr lang="ru-RU" altLang="ru-RU" sz="1500" dirty="0">
                <a:latin typeface="Arial" panose="020B0604020202020204" pitchFamily="34" charset="0"/>
                <a:cs typeface="Arial" panose="020B0604020202020204" pitchFamily="34" charset="0"/>
              </a:rPr>
              <a:t> </a:t>
            </a:r>
            <a:r>
              <a:rPr lang="en-US" altLang="ru-RU" sz="1500" dirty="0" err="1">
                <a:latin typeface="Arial" panose="020B0604020202020204" pitchFamily="34" charset="0"/>
                <a:cs typeface="Arial" panose="020B0604020202020204" pitchFamily="34" charset="0"/>
              </a:rPr>
              <a:t>tokamak</a:t>
            </a:r>
            <a:r>
              <a:rPr lang="ru-RU" altLang="ru-RU" sz="1500" dirty="0">
                <a:latin typeface="Arial" panose="020B0604020202020204" pitchFamily="34" charset="0"/>
                <a:cs typeface="Arial" panose="020B0604020202020204" pitchFamily="34" charset="0"/>
              </a:rPr>
              <a:t> </a:t>
            </a:r>
            <a:r>
              <a:rPr lang="en-US" altLang="ru-RU" sz="1500" dirty="0">
                <a:latin typeface="Arial" panose="020B0604020202020204" pitchFamily="34" charset="0"/>
                <a:cs typeface="Arial" panose="020B0604020202020204" pitchFamily="34" charset="0"/>
              </a:rPr>
              <a:t>over 5 year period </a:t>
            </a:r>
            <a:r>
              <a:rPr lang="ru-RU" altLang="ru-RU" sz="1500" dirty="0">
                <a:latin typeface="Arial" panose="020B0604020202020204" pitchFamily="34" charset="0"/>
                <a:cs typeface="Arial" panose="020B0604020202020204" pitchFamily="34" charset="0"/>
              </a:rPr>
              <a:t>(2009-2014)</a:t>
            </a:r>
          </a:p>
          <a:p>
            <a:pPr>
              <a:spcAft>
                <a:spcPts val="800"/>
              </a:spcAft>
              <a:buFont typeface="Arial" panose="020B0604020202020204" pitchFamily="34" charset="0"/>
              <a:buChar char="•"/>
            </a:pPr>
            <a:r>
              <a:rPr lang="en-US" altLang="ru-RU" sz="1500" dirty="0">
                <a:latin typeface="Arial" panose="020B0604020202020204" pitchFamily="34" charset="0"/>
                <a:cs typeface="Arial" panose="020B0604020202020204" pitchFamily="34" charset="0"/>
              </a:rPr>
              <a:t>New methods for </a:t>
            </a:r>
            <a:r>
              <a:rPr lang="en-US" altLang="ru-RU" sz="1500" dirty="0" err="1">
                <a:latin typeface="Arial" panose="020B0604020202020204" pitchFamily="34" charset="0"/>
                <a:cs typeface="Arial" panose="020B0604020202020204" pitchFamily="34" charset="0"/>
              </a:rPr>
              <a:t>tokamaks</a:t>
            </a:r>
            <a:r>
              <a:rPr lang="en-US" altLang="ru-RU" sz="1500" dirty="0">
                <a:latin typeface="Arial" panose="020B0604020202020204" pitchFamily="34" charset="0"/>
                <a:cs typeface="Arial" panose="020B0604020202020204" pitchFamily="34" charset="0"/>
              </a:rPr>
              <a:t>’ magnetic field measurement have been suggested and patented</a:t>
            </a:r>
            <a:r>
              <a:rPr lang="ru-RU" altLang="ru-RU" sz="1500" dirty="0">
                <a:latin typeface="Arial" panose="020B0604020202020204" pitchFamily="34" charset="0"/>
                <a:cs typeface="Arial" panose="020B0604020202020204" pitchFamily="34" charset="0"/>
              </a:rPr>
              <a:t>:</a:t>
            </a:r>
            <a:r>
              <a:rPr lang="en-US" altLang="ru-RU" sz="1500" dirty="0">
                <a:latin typeface="Arial" panose="020B0604020202020204" pitchFamily="34" charset="0"/>
                <a:cs typeface="Arial" panose="020B0604020202020204" pitchFamily="34" charset="0"/>
              </a:rPr>
              <a:t> </a:t>
            </a:r>
            <a:r>
              <a:rPr lang="fr-FR" altLang="ru-RU" sz="1500" dirty="0">
                <a:latin typeface="Arial" panose="020B0604020202020204" pitchFamily="34" charset="0"/>
                <a:cs typeface="Arial" panose="020B0604020202020204" pitchFamily="34" charset="0"/>
              </a:rPr>
              <a:t>FR 2 887 991 B1</a:t>
            </a:r>
            <a:r>
              <a:rPr lang="ru-RU" altLang="ru-RU" sz="1500" dirty="0">
                <a:latin typeface="Arial" panose="020B0604020202020204" pitchFamily="34" charset="0"/>
                <a:cs typeface="Arial" panose="020B0604020202020204" pitchFamily="34" charset="0"/>
              </a:rPr>
              <a:t>,</a:t>
            </a:r>
            <a:r>
              <a:rPr lang="en-US" altLang="ru-RU" sz="1500" dirty="0">
                <a:latin typeface="Arial" panose="020B0604020202020204" pitchFamily="34" charset="0"/>
                <a:cs typeface="Arial" panose="020B0604020202020204" pitchFamily="34" charset="0"/>
              </a:rPr>
              <a:t> </a:t>
            </a:r>
            <a:r>
              <a:rPr lang="en-US" altLang="ru-RU" sz="1500" dirty="0" err="1">
                <a:latin typeface="Arial" panose="020B0604020202020204" pitchFamily="34" charset="0"/>
                <a:cs typeface="Arial" panose="020B0604020202020204" pitchFamily="34" charset="0"/>
              </a:rPr>
              <a:t>GB2427700</a:t>
            </a:r>
            <a:r>
              <a:rPr lang="ru-RU" altLang="ru-RU" sz="1500" dirty="0">
                <a:latin typeface="Arial" panose="020B0604020202020204" pitchFamily="34" charset="0"/>
                <a:cs typeface="Arial" panose="020B0604020202020204" pitchFamily="34" charset="0"/>
              </a:rPr>
              <a:t>, </a:t>
            </a:r>
            <a:r>
              <a:rPr lang="ru-RU" altLang="ru-RU" sz="1500" dirty="0" err="1">
                <a:latin typeface="Arial" panose="020B0604020202020204" pitchFamily="34" charset="0"/>
                <a:cs typeface="Arial" panose="020B0604020202020204" pitchFamily="34" charset="0"/>
              </a:rPr>
              <a:t>Application</a:t>
            </a:r>
            <a:r>
              <a:rPr lang="ru-RU" altLang="ru-RU" sz="1500" dirty="0">
                <a:latin typeface="Arial" panose="020B0604020202020204" pitchFamily="34" charset="0"/>
                <a:cs typeface="Arial" panose="020B0604020202020204" pitchFamily="34" charset="0"/>
              </a:rPr>
              <a:t> №10858732.0</a:t>
            </a:r>
            <a:r>
              <a:rPr lang="en-US" altLang="ru-RU" sz="1500" dirty="0">
                <a:latin typeface="Arial" panose="020B0604020202020204" pitchFamily="34" charset="0"/>
                <a:cs typeface="Arial" panose="020B0604020202020204" pitchFamily="34" charset="0"/>
              </a:rPr>
              <a:t>.</a:t>
            </a:r>
            <a:r>
              <a:rPr lang="ru-RU" altLang="ru-RU" sz="1500" dirty="0">
                <a:latin typeface="Arial" panose="020B0604020202020204" pitchFamily="34" charset="0"/>
                <a:cs typeface="Arial" panose="020B0604020202020204" pitchFamily="34" charset="0"/>
              </a:rPr>
              <a:t> </a:t>
            </a:r>
            <a:r>
              <a:rPr lang="en-US" altLang="ru-RU" sz="1500" dirty="0">
                <a:latin typeface="Arial" panose="020B0604020202020204" pitchFamily="34" charset="0"/>
                <a:cs typeface="Arial" panose="020B0604020202020204" pitchFamily="34" charset="0"/>
              </a:rPr>
              <a:t>The methods allow us to meet </a:t>
            </a:r>
            <a:r>
              <a:rPr lang="en-US" altLang="ru-RU" sz="1500" dirty="0" err="1">
                <a:latin typeface="Arial" panose="020B0604020202020204" pitchFamily="34" charset="0"/>
                <a:cs typeface="Arial" panose="020B0604020202020204" pitchFamily="34" charset="0"/>
              </a:rPr>
              <a:t>ITER</a:t>
            </a:r>
            <a:r>
              <a:rPr lang="ru-RU" altLang="ru-RU" sz="1500" dirty="0">
                <a:latin typeface="Arial" panose="020B0604020202020204" pitchFamily="34" charset="0"/>
                <a:cs typeface="Arial" panose="020B0604020202020204" pitchFamily="34" charset="0"/>
              </a:rPr>
              <a:t> </a:t>
            </a:r>
            <a:r>
              <a:rPr lang="en-US" altLang="ru-RU" sz="1500" dirty="0">
                <a:latin typeface="Arial" panose="020B0604020202020204" pitchFamily="34" charset="0"/>
                <a:cs typeface="Arial" panose="020B0604020202020204" pitchFamily="34" charset="0"/>
              </a:rPr>
              <a:t>requirements concerning magnetic </a:t>
            </a:r>
            <a:r>
              <a:rPr lang="en-US" altLang="ru-RU" sz="1500" dirty="0" smtClean="0">
                <a:latin typeface="Arial" panose="020B0604020202020204" pitchFamily="34" charset="0"/>
                <a:cs typeface="Arial" panose="020B0604020202020204" pitchFamily="34" charset="0"/>
              </a:rPr>
              <a:t>diagnostics</a:t>
            </a:r>
            <a:endParaRPr lang="uk-UA" altLang="ru-RU" sz="1600" baseline="30000"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880" y="1752512"/>
            <a:ext cx="2747374" cy="226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одзаголовок 12"/>
          <p:cNvSpPr txBox="1">
            <a:spLocks/>
          </p:cNvSpPr>
          <p:nvPr/>
        </p:nvSpPr>
        <p:spPr bwMode="auto">
          <a:xfrm>
            <a:off x="5201920" y="1342712"/>
            <a:ext cx="3297521" cy="43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ru-RU" sz="1000" b="1" dirty="0" smtClean="0">
                <a:solidFill>
                  <a:schemeClr val="accent5">
                    <a:lumMod val="75000"/>
                  </a:schemeClr>
                </a:solidFill>
                <a:latin typeface="Arial" panose="020B0604020202020204" pitchFamily="34" charset="0"/>
                <a:cs typeface="Arial" panose="020B0604020202020204" pitchFamily="34" charset="0"/>
              </a:rPr>
              <a:t>Sensors’ long-term stability </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a:t>
            </a:r>
            <a:r>
              <a:rPr lang="en-US" altLang="ru-RU" sz="1000" b="1" dirty="0" smtClean="0">
                <a:solidFill>
                  <a:schemeClr val="accent5">
                    <a:lumMod val="75000"/>
                  </a:schemeClr>
                </a:solidFill>
                <a:latin typeface="Arial" panose="020B0604020202020204" pitchFamily="34" charset="0"/>
                <a:cs typeface="Arial" panose="020B0604020202020204" pitchFamily="34" charset="0"/>
              </a:rPr>
              <a:t> </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0</a:t>
            </a:r>
            <a:r>
              <a:rPr lang="en-US" altLang="ru-RU" sz="1000" b="1" dirty="0" smtClean="0">
                <a:solidFill>
                  <a:schemeClr val="accent5">
                    <a:lumMod val="75000"/>
                  </a:schemeClr>
                </a:solidFill>
                <a:latin typeface="Arial" panose="020B0604020202020204" pitchFamily="34" charset="0"/>
                <a:cs typeface="Arial" panose="020B0604020202020204" pitchFamily="34" charset="0"/>
              </a:rPr>
              <a:t>.</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1 %)</a:t>
            </a:r>
            <a:r>
              <a:rPr lang="en-US" altLang="ru-RU" sz="1000" b="1" dirty="0" smtClean="0">
                <a:solidFill>
                  <a:schemeClr val="accent5">
                    <a:lumMod val="75000"/>
                  </a:schemeClr>
                </a:solidFill>
                <a:latin typeface="Arial" panose="020B0604020202020204" pitchFamily="34" charset="0"/>
                <a:cs typeface="Arial" panose="020B0604020202020204" pitchFamily="34" charset="0"/>
              </a:rPr>
              <a:t> in probe # </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52 </a:t>
            </a:r>
            <a:r>
              <a:rPr lang="en-US" altLang="ru-RU" sz="1000" b="1" dirty="0" smtClean="0">
                <a:solidFill>
                  <a:schemeClr val="accent5">
                    <a:lumMod val="75000"/>
                  </a:schemeClr>
                </a:solidFill>
                <a:latin typeface="Arial" panose="020B0604020202020204" pitchFamily="34" charset="0"/>
                <a:cs typeface="Arial" panose="020B0604020202020204" pitchFamily="34" charset="0"/>
              </a:rPr>
              <a:t>during</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 8000 </a:t>
            </a:r>
            <a:r>
              <a:rPr lang="en-US" altLang="ru-RU" sz="1000" b="1" dirty="0" smtClean="0">
                <a:solidFill>
                  <a:schemeClr val="accent5">
                    <a:lumMod val="75000"/>
                  </a:schemeClr>
                </a:solidFill>
                <a:latin typeface="Arial" panose="020B0604020202020204" pitchFamily="34" charset="0"/>
                <a:cs typeface="Arial" panose="020B0604020202020204" pitchFamily="34" charset="0"/>
              </a:rPr>
              <a:t>JET pulses </a:t>
            </a:r>
            <a:r>
              <a:rPr lang="ru-RU" altLang="ru-RU" sz="1000" b="1" dirty="0" smtClean="0">
                <a:solidFill>
                  <a:schemeClr val="accent5">
                    <a:lumMod val="75000"/>
                  </a:schemeClr>
                </a:solidFill>
                <a:latin typeface="Arial" panose="020B0604020202020204" pitchFamily="34" charset="0"/>
                <a:cs typeface="Arial" panose="020B0604020202020204" pitchFamily="34" charset="0"/>
              </a:rPr>
              <a:t>(2009-2014). </a:t>
            </a:r>
          </a:p>
        </p:txBody>
      </p:sp>
      <p:pic>
        <p:nvPicPr>
          <p:cNvPr id="14" name="Рисунок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779" y="4591910"/>
            <a:ext cx="2747544" cy="214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298856" y="4156094"/>
            <a:ext cx="3144288" cy="400110"/>
          </a:xfrm>
          <a:prstGeom prst="rect">
            <a:avLst/>
          </a:prstGeom>
        </p:spPr>
        <p:txBody>
          <a:bodyPr wrap="square">
            <a:spAutoFit/>
          </a:bodyPr>
          <a:lstStyle/>
          <a:p>
            <a:pPr algn="ctr">
              <a:defRPr/>
            </a:pPr>
            <a:r>
              <a:rPr lang="en-US" sz="1000" b="1" dirty="0">
                <a:solidFill>
                  <a:schemeClr val="accent5">
                    <a:lumMod val="75000"/>
                  </a:schemeClr>
                </a:solidFill>
                <a:latin typeface="Arial" panose="020B0604020202020204" pitchFamily="34" charset="0"/>
                <a:cs typeface="Arial" panose="020B0604020202020204" pitchFamily="34" charset="0"/>
              </a:rPr>
              <a:t>Histogram </a:t>
            </a:r>
            <a:r>
              <a:rPr lang="en-US" sz="1000" b="1" dirty="0" smtClean="0">
                <a:solidFill>
                  <a:schemeClr val="accent5">
                    <a:lumMod val="75000"/>
                  </a:schemeClr>
                </a:solidFill>
                <a:latin typeface="Arial" panose="020B0604020202020204" pitchFamily="34" charset="0"/>
                <a:cs typeface="Arial" panose="020B0604020202020204" pitchFamily="34" charset="0"/>
              </a:rPr>
              <a:t>of calibration </a:t>
            </a:r>
            <a:r>
              <a:rPr lang="en-US" sz="1000" b="1" dirty="0">
                <a:solidFill>
                  <a:schemeClr val="accent5">
                    <a:lumMod val="75000"/>
                  </a:schemeClr>
                </a:solidFill>
                <a:latin typeface="Arial" panose="020B0604020202020204" pitchFamily="34" charset="0"/>
                <a:cs typeface="Arial" panose="020B0604020202020204" pitchFamily="34" charset="0"/>
              </a:rPr>
              <a:t>data from all 18 </a:t>
            </a:r>
            <a:r>
              <a:rPr lang="en-US" sz="1000" b="1" dirty="0" smtClean="0">
                <a:solidFill>
                  <a:schemeClr val="accent5">
                    <a:lumMod val="75000"/>
                  </a:schemeClr>
                </a:solidFill>
                <a:latin typeface="Arial" panose="020B0604020202020204" pitchFamily="34" charset="0"/>
                <a:cs typeface="Arial" panose="020B0604020202020204" pitchFamily="34" charset="0"/>
              </a:rPr>
              <a:t>Hall </a:t>
            </a:r>
            <a:r>
              <a:rPr lang="en-US" sz="1000" b="1" dirty="0">
                <a:solidFill>
                  <a:schemeClr val="accent5">
                    <a:lumMod val="75000"/>
                  </a:schemeClr>
                </a:solidFill>
                <a:latin typeface="Arial" panose="020B0604020202020204" pitchFamily="34" charset="0"/>
                <a:cs typeface="Arial" panose="020B0604020202020204" pitchFamily="34" charset="0"/>
              </a:rPr>
              <a:t>sensors </a:t>
            </a:r>
            <a:r>
              <a:rPr lang="en-US" sz="1000" b="1" dirty="0" smtClean="0">
                <a:solidFill>
                  <a:schemeClr val="accent5">
                    <a:lumMod val="75000"/>
                  </a:schemeClr>
                </a:solidFill>
                <a:latin typeface="Arial" panose="020B0604020202020204" pitchFamily="34" charset="0"/>
                <a:cs typeface="Arial" panose="020B0604020202020204" pitchFamily="34" charset="0"/>
              </a:rPr>
              <a:t>over their 5-year operation </a:t>
            </a:r>
            <a:r>
              <a:rPr lang="en-US" sz="1000" b="1" dirty="0">
                <a:solidFill>
                  <a:schemeClr val="accent5">
                    <a:lumMod val="75000"/>
                  </a:schemeClr>
                </a:solidFill>
                <a:latin typeface="Arial" panose="020B0604020202020204" pitchFamily="34" charset="0"/>
                <a:cs typeface="Arial" panose="020B0604020202020204" pitchFamily="34" charset="0"/>
              </a:rPr>
              <a:t>on JET</a:t>
            </a:r>
            <a:endParaRPr lang="uk-UA" sz="1000" b="1" dirty="0">
              <a:solidFill>
                <a:schemeClr val="accent5">
                  <a:lumMod val="7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0" y="0"/>
            <a:ext cx="9144000" cy="1176458"/>
          </a:xfrm>
          <a:prstGeom prst="rect">
            <a:avLst/>
          </a:prstGeom>
          <a:noFill/>
        </p:spPr>
        <p:txBody>
          <a:bodyPr wrap="square" lIns="0" tIns="144000" rIns="0" bIns="0"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Experimental </a:t>
            </a:r>
            <a:r>
              <a:rPr lang="en-US" sz="2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evaluation </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2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stable long-term operation </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2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semiconductor sensors </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ITER</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-relevant </a:t>
            </a:r>
            <a:r>
              <a:rPr lang="en-US" sz="24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environment</a:t>
            </a:r>
            <a:endPar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900" b="1" i="1" dirty="0">
                <a:latin typeface="Arial" panose="020B0604020202020204" pitchFamily="34" charset="0"/>
                <a:cs typeface="Arial" panose="020B0604020202020204" pitchFamily="34" charset="0"/>
              </a:rPr>
              <a:t>July 2014</a:t>
            </a:r>
          </a:p>
        </p:txBody>
      </p:sp>
    </p:spTree>
    <p:extLst>
      <p:ext uri="{BB962C8B-B14F-4D97-AF65-F5344CB8AC3E}">
        <p14:creationId xmlns:p14="http://schemas.microsoft.com/office/powerpoint/2010/main" val="17343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hoto-kum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73" y="1222507"/>
            <a:ext cx="3783233" cy="504888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0327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3831160"/>
            <a:ext cx="3255010" cy="244023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760" y="1222507"/>
            <a:ext cx="4321175" cy="233362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0"/>
            <a:ext cx="9144000" cy="945625"/>
          </a:xfrm>
          <a:prstGeom prst="rect">
            <a:avLst/>
          </a:prstGeom>
          <a:noFill/>
        </p:spPr>
        <p:txBody>
          <a:bodyPr wrap="square" lIns="0" tIns="144000" rIns="0" bIns="0" rtlCol="0">
            <a:spAutoFit/>
          </a:bodyPr>
          <a:lstStyle/>
          <a:p>
            <a:pPr algn="ctr"/>
            <a:r>
              <a:rPr lang="en-US" sz="2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a:t>
            </a:r>
            <a:r>
              <a:rPr lang="en-US" sz="25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field mapper </a:t>
            </a:r>
            <a:r>
              <a:rPr lang="en-US" sz="2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25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cyclotron magnet for</a:t>
            </a:r>
          </a:p>
          <a:p>
            <a:pPr algn="ctr"/>
            <a:r>
              <a:rPr lang="en-US" sz="25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a:t>
            </a:r>
            <a:r>
              <a:rPr lang="en-US" sz="2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Institute of Radiological Sciences (</a:t>
            </a:r>
            <a:r>
              <a:rPr lang="en-US" sz="25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NIRS</a:t>
            </a:r>
            <a:r>
              <a:rPr lang="en-US" sz="25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5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Japan</a:t>
            </a:r>
          </a:p>
        </p:txBody>
      </p:sp>
    </p:spTree>
    <p:extLst>
      <p:ext uri="{BB962C8B-B14F-4D97-AF65-F5344CB8AC3E}">
        <p14:creationId xmlns:p14="http://schemas.microsoft.com/office/powerpoint/2010/main" val="2709185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8080"/>
            <a:ext cx="9290188" cy="547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9144000" cy="945625"/>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systems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a:t>
            </a:r>
            <a:r>
              <a:rPr lang="en-US" sz="2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NICA</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MPD</a:t>
            </a:r>
            <a:endPar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accelerator complex</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50" y="1377513"/>
            <a:ext cx="1229655" cy="640528"/>
          </a:xfrm>
          <a:prstGeom prst="rect">
            <a:avLst/>
          </a:prstGeom>
        </p:spPr>
      </p:pic>
    </p:spTree>
    <p:extLst>
      <p:ext uri="{BB962C8B-B14F-4D97-AF65-F5344CB8AC3E}">
        <p14:creationId xmlns:p14="http://schemas.microsoft.com/office/powerpoint/2010/main" val="634485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277" y="4107547"/>
            <a:ext cx="3696812" cy="211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436" y="910586"/>
            <a:ext cx="3696812" cy="277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74" y="915857"/>
            <a:ext cx="3703524" cy="277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462571" y="4314971"/>
            <a:ext cx="4248409" cy="190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fontAlgn="auto" hangingPunct="1">
              <a:spcBef>
                <a:spcPts val="0"/>
              </a:spcBef>
              <a:spcAft>
                <a:spcPts val="800"/>
              </a:spcAft>
              <a:tabLst>
                <a:tab pos="2955925" algn="l"/>
              </a:tabLst>
              <a:defRPr/>
            </a:pPr>
            <a:r>
              <a:rPr lang="en-US" sz="1300" b="1" kern="0" dirty="0">
                <a:latin typeface="Arial" panose="020B0604020202020204" pitchFamily="34" charset="0"/>
                <a:cs typeface="Arial" panose="020B0604020202020204" pitchFamily="34" charset="0"/>
              </a:rPr>
              <a:t>Accuracy of measuring </a:t>
            </a:r>
            <a:r>
              <a:rPr lang="en-US" sz="1300" b="1" kern="0" dirty="0" smtClean="0">
                <a:latin typeface="Arial" panose="020B0604020202020204" pitchFamily="34" charset="0"/>
                <a:cs typeface="Arial" panose="020B0604020202020204" pitchFamily="34" charset="0"/>
              </a:rPr>
              <a:t>electronic</a:t>
            </a:r>
            <a:br>
              <a:rPr lang="en-US" sz="1300" b="1" kern="0" dirty="0" smtClean="0">
                <a:latin typeface="Arial" panose="020B0604020202020204" pitchFamily="34" charset="0"/>
                <a:cs typeface="Arial" panose="020B0604020202020204" pitchFamily="34" charset="0"/>
              </a:rPr>
            </a:br>
            <a:r>
              <a:rPr lang="en-US" sz="1300" b="1" kern="0" dirty="0" smtClean="0">
                <a:latin typeface="Arial" panose="020B0604020202020204" pitchFamily="34" charset="0"/>
                <a:cs typeface="Arial" panose="020B0604020202020204" pitchFamily="34" charset="0"/>
              </a:rPr>
              <a:t>channels ..............................................	</a:t>
            </a:r>
            <a:r>
              <a:rPr lang="ru-RU" sz="1300" b="1" kern="0" dirty="0" smtClean="0">
                <a:latin typeface="Arial" panose="020B0604020202020204" pitchFamily="34" charset="0"/>
                <a:cs typeface="Arial" panose="020B0604020202020204" pitchFamily="34" charset="0"/>
              </a:rPr>
              <a:t>0</a:t>
            </a:r>
            <a:r>
              <a:rPr lang="en-US" sz="1300" b="1" kern="0" dirty="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01%</a:t>
            </a:r>
          </a:p>
          <a:p>
            <a:pPr eaLnBrk="1" fontAlgn="auto" hangingPunct="1">
              <a:spcBef>
                <a:spcPts val="0"/>
              </a:spcBef>
              <a:spcAft>
                <a:spcPts val="800"/>
              </a:spcAft>
              <a:tabLst>
                <a:tab pos="2955925" algn="l"/>
              </a:tabLst>
              <a:defRPr/>
            </a:pPr>
            <a:r>
              <a:rPr lang="en-US" sz="1300" b="1" kern="0" dirty="0">
                <a:latin typeface="Arial" panose="020B0604020202020204" pitchFamily="34" charset="0"/>
                <a:cs typeface="Arial" panose="020B0604020202020204" pitchFamily="34" charset="0"/>
              </a:rPr>
              <a:t>Accuracy of signal readout </a:t>
            </a:r>
            <a:r>
              <a:rPr lang="en-US" sz="1300" b="1" kern="0" dirty="0" smtClean="0">
                <a:latin typeface="Arial" panose="020B0604020202020204" pitchFamily="34" charset="0"/>
                <a:cs typeface="Arial" panose="020B0604020202020204" pitchFamily="34" charset="0"/>
              </a:rPr>
              <a:t>from</a:t>
            </a:r>
            <a:br>
              <a:rPr lang="en-US" sz="1300" b="1" kern="0" dirty="0" smtClean="0">
                <a:latin typeface="Arial" panose="020B0604020202020204" pitchFamily="34" charset="0"/>
                <a:cs typeface="Arial" panose="020B0604020202020204" pitchFamily="34" charset="0"/>
              </a:rPr>
            </a:br>
            <a:r>
              <a:rPr lang="en-US" sz="1300" b="1" kern="0" dirty="0" smtClean="0">
                <a:latin typeface="Arial" panose="020B0604020202020204" pitchFamily="34" charset="0"/>
                <a:cs typeface="Arial" panose="020B0604020202020204" pitchFamily="34" charset="0"/>
              </a:rPr>
              <a:t>each sensor .........................................	</a:t>
            </a:r>
            <a:r>
              <a:rPr lang="ru-RU" sz="1300" b="1" kern="0" dirty="0" smtClean="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0</a:t>
            </a:r>
            <a:r>
              <a:rPr lang="en-US" sz="1300" b="1" kern="0" dirty="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04-0</a:t>
            </a:r>
            <a:r>
              <a:rPr lang="en-US" sz="1300" b="1" kern="0" dirty="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08)%</a:t>
            </a:r>
          </a:p>
          <a:p>
            <a:pPr eaLnBrk="1" fontAlgn="auto" hangingPunct="1">
              <a:spcBef>
                <a:spcPts val="0"/>
              </a:spcBef>
              <a:spcAft>
                <a:spcPts val="800"/>
              </a:spcAft>
              <a:tabLst>
                <a:tab pos="2955925" algn="l"/>
              </a:tabLst>
              <a:defRPr/>
            </a:pPr>
            <a:r>
              <a:rPr lang="en-US" sz="1300" b="1" kern="0" dirty="0">
                <a:latin typeface="Arial" panose="020B0604020202020204" pitchFamily="34" charset="0"/>
                <a:cs typeface="Arial" panose="020B0604020202020204" pitchFamily="34" charset="0"/>
              </a:rPr>
              <a:t>Magnetic field </a:t>
            </a:r>
            <a:r>
              <a:rPr lang="en-US" sz="1300" b="1" kern="0" dirty="0" smtClean="0">
                <a:latin typeface="Arial" panose="020B0604020202020204" pitchFamily="34" charset="0"/>
                <a:cs typeface="Arial" panose="020B0604020202020204" pitchFamily="34" charset="0"/>
              </a:rPr>
              <a:t>resolution …………….	</a:t>
            </a:r>
            <a:r>
              <a:rPr lang="ru-RU" sz="1300" b="1" kern="0" dirty="0" smtClean="0">
                <a:latin typeface="Arial" panose="020B0604020202020204" pitchFamily="34" charset="0"/>
                <a:cs typeface="Arial" panose="020B0604020202020204" pitchFamily="34" charset="0"/>
              </a:rPr>
              <a:t>0</a:t>
            </a:r>
            <a:r>
              <a:rPr lang="en-US" sz="1300" b="1" kern="0" dirty="0" smtClean="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1 </a:t>
            </a:r>
            <a:r>
              <a:rPr lang="en-US" sz="1300" b="1" kern="0" dirty="0" err="1">
                <a:latin typeface="Arial" panose="020B0604020202020204" pitchFamily="34" charset="0"/>
                <a:cs typeface="Arial" panose="020B0604020202020204" pitchFamily="34" charset="0"/>
              </a:rPr>
              <a:t>mT</a:t>
            </a:r>
            <a:endParaRPr lang="ru-RU" sz="1300" b="1" kern="0" dirty="0">
              <a:latin typeface="Arial" panose="020B0604020202020204" pitchFamily="34" charset="0"/>
              <a:cs typeface="Arial" panose="020B0604020202020204" pitchFamily="34" charset="0"/>
            </a:endParaRPr>
          </a:p>
          <a:p>
            <a:pPr eaLnBrk="1" fontAlgn="auto" hangingPunct="1">
              <a:spcBef>
                <a:spcPts val="0"/>
              </a:spcBef>
              <a:spcAft>
                <a:spcPts val="800"/>
              </a:spcAft>
              <a:tabLst>
                <a:tab pos="2955925" algn="l"/>
              </a:tabLst>
              <a:defRPr/>
            </a:pPr>
            <a:r>
              <a:rPr lang="en-US" sz="1300" b="1" kern="0" dirty="0">
                <a:latin typeface="Arial" panose="020B0604020202020204" pitchFamily="34" charset="0"/>
                <a:cs typeface="Arial" panose="020B0604020202020204" pitchFamily="34" charset="0"/>
              </a:rPr>
              <a:t>Measurement </a:t>
            </a:r>
            <a:r>
              <a:rPr lang="en-US" sz="1300" b="1" kern="0" dirty="0" smtClean="0">
                <a:latin typeface="Arial" panose="020B0604020202020204" pitchFamily="34" charset="0"/>
                <a:cs typeface="Arial" panose="020B0604020202020204" pitchFamily="34" charset="0"/>
              </a:rPr>
              <a:t>frequency ……………...	</a:t>
            </a:r>
            <a:r>
              <a:rPr lang="ru-RU" sz="1300" b="1" kern="0" dirty="0" smtClean="0">
                <a:latin typeface="Arial" panose="020B0604020202020204" pitchFamily="34" charset="0"/>
                <a:cs typeface="Arial" panose="020B0604020202020204" pitchFamily="34" charset="0"/>
              </a:rPr>
              <a:t>1 </a:t>
            </a:r>
            <a:r>
              <a:rPr lang="en-US" sz="1300" b="1" kern="0" dirty="0">
                <a:latin typeface="Arial" panose="020B0604020202020204" pitchFamily="34" charset="0"/>
                <a:cs typeface="Arial" panose="020B0604020202020204" pitchFamily="34" charset="0"/>
              </a:rPr>
              <a:t>per</a:t>
            </a:r>
            <a:r>
              <a:rPr lang="ru-RU" sz="1300" b="1" kern="0" dirty="0">
                <a:latin typeface="Arial" panose="020B0604020202020204" pitchFamily="34" charset="0"/>
                <a:cs typeface="Arial" panose="020B0604020202020204" pitchFamily="34" charset="0"/>
              </a:rPr>
              <a:t> 100</a:t>
            </a:r>
            <a:r>
              <a:rPr lang="en-US" sz="1300" b="1" kern="0" dirty="0">
                <a:latin typeface="Arial" panose="020B0604020202020204" pitchFamily="34" charset="0"/>
                <a:cs typeface="Arial" panose="020B0604020202020204" pitchFamily="34" charset="0"/>
              </a:rPr>
              <a:t> </a:t>
            </a:r>
            <a:r>
              <a:rPr lang="en-US" sz="1300" b="1" kern="0" dirty="0" err="1">
                <a:latin typeface="Arial" panose="020B0604020202020204" pitchFamily="34" charset="0"/>
                <a:cs typeface="Arial" panose="020B0604020202020204" pitchFamily="34" charset="0"/>
              </a:rPr>
              <a:t>ms</a:t>
            </a:r>
            <a:endParaRPr lang="en-US" sz="1300" b="1" kern="0" dirty="0">
              <a:latin typeface="Arial" panose="020B0604020202020204" pitchFamily="34" charset="0"/>
              <a:cs typeface="Arial" panose="020B0604020202020204" pitchFamily="34" charset="0"/>
            </a:endParaRPr>
          </a:p>
          <a:p>
            <a:pPr eaLnBrk="1" fontAlgn="auto" hangingPunct="1">
              <a:spcBef>
                <a:spcPts val="0"/>
              </a:spcBef>
              <a:spcAft>
                <a:spcPts val="800"/>
              </a:spcAft>
              <a:tabLst>
                <a:tab pos="2955925" algn="l"/>
              </a:tabLst>
              <a:defRPr/>
            </a:pPr>
            <a:r>
              <a:rPr lang="en-US" sz="1300" b="1" kern="0" dirty="0">
                <a:latin typeface="Arial" panose="020B0604020202020204" pitchFamily="34" charset="0"/>
                <a:cs typeface="Arial" panose="020B0604020202020204" pitchFamily="34" charset="0"/>
              </a:rPr>
              <a:t>Range of measured magnetic </a:t>
            </a:r>
            <a:r>
              <a:rPr lang="en-US" sz="1300" b="1" kern="0" dirty="0" smtClean="0">
                <a:latin typeface="Arial" panose="020B0604020202020204" pitchFamily="34" charset="0"/>
                <a:cs typeface="Arial" panose="020B0604020202020204" pitchFamily="34" charset="0"/>
              </a:rPr>
              <a:t>field …	</a:t>
            </a:r>
            <a:r>
              <a:rPr lang="ru-RU" sz="1300" b="1" kern="0" dirty="0" smtClean="0">
                <a:latin typeface="Arial" panose="020B0604020202020204" pitchFamily="34" charset="0"/>
                <a:cs typeface="Arial" panose="020B0604020202020204" pitchFamily="34" charset="0"/>
              </a:rPr>
              <a:t>(0</a:t>
            </a:r>
            <a:r>
              <a:rPr lang="en-US" sz="1300" b="1" kern="0" dirty="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05-1</a:t>
            </a:r>
            <a:r>
              <a:rPr lang="en-US" sz="1300" b="1" kern="0" dirty="0">
                <a:latin typeface="Arial" panose="020B0604020202020204" pitchFamily="34" charset="0"/>
                <a:cs typeface="Arial" panose="020B0604020202020204" pitchFamily="34" charset="0"/>
              </a:rPr>
              <a:t>.</a:t>
            </a:r>
            <a:r>
              <a:rPr lang="ru-RU" sz="1300" b="1" kern="0" dirty="0">
                <a:latin typeface="Arial" panose="020B0604020202020204" pitchFamily="34" charset="0"/>
                <a:cs typeface="Arial" panose="020B0604020202020204" pitchFamily="34" charset="0"/>
              </a:rPr>
              <a:t>5) </a:t>
            </a:r>
            <a:r>
              <a:rPr lang="en-US" sz="1300" b="1" kern="0" dirty="0">
                <a:latin typeface="Arial" panose="020B0604020202020204" pitchFamily="34" charset="0"/>
                <a:cs typeface="Arial" panose="020B0604020202020204" pitchFamily="34" charset="0"/>
              </a:rPr>
              <a:t>T</a:t>
            </a:r>
          </a:p>
        </p:txBody>
      </p:sp>
      <p:sp>
        <p:nvSpPr>
          <p:cNvPr id="11" name="TextBox 10"/>
          <p:cNvSpPr txBox="1"/>
          <p:nvPr/>
        </p:nvSpPr>
        <p:spPr>
          <a:xfrm>
            <a:off x="0" y="0"/>
            <a:ext cx="9144000" cy="545516"/>
          </a:xfrm>
          <a:prstGeom prst="rect">
            <a:avLst/>
          </a:prstGeom>
          <a:noFill/>
        </p:spPr>
        <p:txBody>
          <a:bodyPr wrap="square" lIns="0" tIns="144000" rIns="0" bIns="0" rtlCol="0">
            <a:spAutoFit/>
          </a:bodyPr>
          <a:lstStyle/>
          <a:p>
            <a:pPr algn="ctr"/>
            <a:r>
              <a:rPr lang="da-DK"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3D magnetometer MSL-3DM1 for NICA collider</a:t>
            </a:r>
          </a:p>
        </p:txBody>
      </p:sp>
    </p:spTree>
    <p:extLst>
      <p:ext uri="{BB962C8B-B14F-4D97-AF65-F5344CB8AC3E}">
        <p14:creationId xmlns:p14="http://schemas.microsoft.com/office/powerpoint/2010/main" val="3277721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112" y="795020"/>
            <a:ext cx="4428807" cy="331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7"/>
          <p:cNvSpPr>
            <a:spLocks noChangeArrowheads="1"/>
          </p:cNvSpPr>
          <p:nvPr/>
        </p:nvSpPr>
        <p:spPr bwMode="auto">
          <a:xfrm>
            <a:off x="725488" y="1143809"/>
            <a:ext cx="3354784" cy="2198831"/>
          </a:xfrm>
          <a:prstGeom prst="ellipse">
            <a:avLst/>
          </a:prstGeom>
          <a:solidFill>
            <a:schemeClr val="accent1">
              <a:alpha val="0"/>
            </a:scheme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sz="1800">
              <a:latin typeface="Arial" panose="020B0604020202020204" pitchFamily="34" charset="0"/>
            </a:endParaRPr>
          </a:p>
        </p:txBody>
      </p:sp>
      <p:pic>
        <p:nvPicPr>
          <p:cNvPr id="8"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1942" y="1421104"/>
            <a:ext cx="4238942" cy="473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
          <p:cNvSpPr>
            <a:spLocks noChangeShapeType="1"/>
          </p:cNvSpPr>
          <p:nvPr/>
        </p:nvSpPr>
        <p:spPr bwMode="auto">
          <a:xfrm flipH="1" flipV="1">
            <a:off x="3799839" y="2956559"/>
            <a:ext cx="1199749" cy="457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 name="TextBox 9"/>
          <p:cNvSpPr txBox="1"/>
          <p:nvPr/>
        </p:nvSpPr>
        <p:spPr>
          <a:xfrm>
            <a:off x="0" y="0"/>
            <a:ext cx="9144000" cy="545516"/>
          </a:xfrm>
          <a:prstGeom prst="rect">
            <a:avLst/>
          </a:prstGeom>
          <a:noFill/>
        </p:spPr>
        <p:txBody>
          <a:bodyPr wrap="square" lIns="0" tIns="144000" rIns="0" bIns="0" rtlCol="0">
            <a:spAutoFit/>
          </a:bodyPr>
          <a:lstStyle/>
          <a:p>
            <a:pPr algn="ctr"/>
            <a:r>
              <a:rPr lang="da-DK"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Hall sensors in MSL-3DM1 </a:t>
            </a:r>
            <a:r>
              <a:rPr lang="da-DK"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magnetometer</a:t>
            </a:r>
            <a:endParaRPr lang="da-DK"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523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noGrp="1"/>
          </p:cNvGraphicFramePr>
          <p:nvPr>
            <p:extLst>
              <p:ext uri="{D42A27DB-BD31-4B8C-83A1-F6EECF244321}">
                <p14:modId xmlns:p14="http://schemas.microsoft.com/office/powerpoint/2010/main" val="1524118353"/>
              </p:ext>
            </p:extLst>
          </p:nvPr>
        </p:nvGraphicFramePr>
        <p:xfrm>
          <a:off x="232092" y="1293062"/>
          <a:ext cx="8696312" cy="3599998"/>
        </p:xfrm>
        <a:graphic>
          <a:graphicData uri="http://schemas.openxmlformats.org/drawingml/2006/table">
            <a:tbl>
              <a:tblPr/>
              <a:tblGrid>
                <a:gridCol w="2795588"/>
                <a:gridCol w="2103120"/>
                <a:gridCol w="1930400"/>
                <a:gridCol w="1867204"/>
              </a:tblGrid>
              <a:tr h="825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Model</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Manufacturer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MSL-3DM1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spc="-50"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Magnetic Sensor Laboratory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Lviv</a:t>
                      </a:r>
                      <a:r>
                        <a:rPr kumimoji="0" lang="ru-RU"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Ukraine</a:t>
                      </a:r>
                      <a:endParaRPr kumimoji="0" lang="ru-RU"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THM 1176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MetroLab</a:t>
                      </a: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Switzerland</a:t>
                      </a:r>
                      <a:endParaRPr kumimoji="0" lang="ru-RU"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Model 460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LakeShore</a:t>
                      </a: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USA</a:t>
                      </a:r>
                      <a:endParaRPr kumimoji="0" lang="ru-RU" altLang="ja-JP" sz="12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r>
              <a:tr h="37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Measuring accuracy</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0,35%</a:t>
                      </a:r>
                    </a:p>
                  </a:txBody>
                  <a:tcPr marT="45714" marB="45714" anchor="ctr" horzOverflow="overflow">
                    <a:lnL>
                      <a:noFill/>
                    </a:lnL>
                    <a:lnR>
                      <a:noFill/>
                    </a:lnR>
                    <a:lnT>
                      <a:noFill/>
                    </a:lnT>
                    <a:lnB>
                      <a:noFill/>
                    </a:lnB>
                    <a:lnTlToBr>
                      <a:noFill/>
                    </a:lnTlToBr>
                    <a:lnBlToTr>
                      <a:noFill/>
                    </a:lnBlToTr>
                    <a:noFill/>
                  </a:tcPr>
                </a:tc>
              </a:tr>
              <a:tr h="37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Resolution</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0,1 </a:t>
                      </a:r>
                      <a:r>
                        <a:rPr kumimoji="0" lang="en-US" altLang="ja-JP" sz="14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mT</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 </a:t>
                      </a:r>
                      <a:r>
                        <a:rPr kumimoji="0" lang="en-US" altLang="ja-JP" sz="14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mT</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0,1 </a:t>
                      </a:r>
                      <a:r>
                        <a:rPr kumimoji="0" lang="en-US" altLang="ja-JP" sz="1400" b="1" i="0" u="none" strike="noStrike" cap="none" normalizeH="0" baseline="0" dirty="0" err="1" smtClean="0">
                          <a:ln>
                            <a:noFill/>
                          </a:ln>
                          <a:solidFill>
                            <a:schemeClr val="tx1"/>
                          </a:solidFill>
                          <a:effectLst/>
                          <a:latin typeface="Arial" panose="020B0604020202020204" pitchFamily="34" charset="0"/>
                          <a:ea typeface="Arial Unicode MS" pitchFamily="34" charset="-128"/>
                          <a:cs typeface="Arial" panose="020B0604020202020204" pitchFamily="34" charset="0"/>
                        </a:rPr>
                        <a:t>mT</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r>
              <a:tr h="6375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Sensing element dimensions for one sensor</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0,2 х 0,2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2</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0,15 х 0,15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2</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0,5 х 1,0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2</a:t>
                      </a:r>
                    </a:p>
                  </a:txBody>
                  <a:tcPr marT="45714" marB="45714" anchor="ctr" horzOverflow="overflow">
                    <a:lnL>
                      <a:noFill/>
                    </a:lnL>
                    <a:lnR>
                      <a:noFill/>
                    </a:lnR>
                    <a:lnT>
                      <a:noFill/>
                    </a:lnT>
                    <a:lnB>
                      <a:noFill/>
                    </a:lnB>
                    <a:lnTlToBr>
                      <a:noFill/>
                    </a:lnTlToBr>
                    <a:lnBlToTr>
                      <a:noFill/>
                    </a:lnBlToTr>
                    <a:noFill/>
                  </a:tcPr>
                </a:tc>
              </a:tr>
              <a:tr h="6375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D-probe active volume dimensions</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1,8 х 1,8 х 1,8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6,0 х 3,4 х 6,0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4,0 х 4,0 х 3,6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r>
              <a:tr h="37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D-probe dimensions</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40 х 19,7 х 13,6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113 х 16 х 10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127 х 6 х 6 </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mm</a:t>
                      </a:r>
                      <a:r>
                        <a:rPr kumimoji="0" lang="ru-RU" altLang="ja-JP" sz="1400" b="1" i="0" u="none" strike="noStrike" cap="none" normalizeH="0" baseline="3000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3</a:t>
                      </a:r>
                    </a:p>
                  </a:txBody>
                  <a:tcPr marT="45714" marB="45714" anchor="ctr" horzOverflow="overflow">
                    <a:lnL>
                      <a:noFill/>
                    </a:lnL>
                    <a:lnR>
                      <a:noFill/>
                    </a:lnR>
                    <a:lnT>
                      <a:noFill/>
                    </a:lnT>
                    <a:lnB>
                      <a:noFill/>
                    </a:lnB>
                    <a:lnTlToBr>
                      <a:noFill/>
                    </a:lnTlToBr>
                    <a:lnBlToTr>
                      <a:noFill/>
                    </a:lnBlToTr>
                    <a:noFill/>
                  </a:tcPr>
                </a:tc>
              </a:tr>
              <a:tr h="37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Operating temperature range</a:t>
                      </a:r>
                      <a:endPar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endParaRP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5</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25</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ºС</a:t>
                      </a: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0</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40</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ºС</a:t>
                      </a: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10</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40</a:t>
                      </a:r>
                      <a:r>
                        <a:rPr kumimoji="0" lang="en-US"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 </a:t>
                      </a:r>
                      <a:r>
                        <a:rPr kumimoji="0" lang="ru-RU" altLang="ja-JP"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ºС</a:t>
                      </a:r>
                    </a:p>
                  </a:txBody>
                  <a:tcPr marT="45714" marB="45714" anchor="ctr" horzOverflow="overflow">
                    <a:lnL>
                      <a:noFill/>
                    </a:lnL>
                    <a:lnR>
                      <a:noFill/>
                    </a:lnR>
                    <a:lnT>
                      <a:noFill/>
                    </a:lnT>
                    <a:lnB>
                      <a:noFill/>
                    </a:lnB>
                    <a:lnTlToBr>
                      <a:noFill/>
                    </a:lnTlToBr>
                    <a:lnBlToTr>
                      <a:noFill/>
                    </a:lnBlToTr>
                    <a:solidFill>
                      <a:schemeClr val="accent1">
                        <a:lumMod val="40000"/>
                        <a:lumOff val="60000"/>
                      </a:schemeClr>
                    </a:solidFill>
                  </a:tcPr>
                </a:tc>
              </a:tr>
            </a:tbl>
          </a:graphicData>
        </a:graphic>
      </p:graphicFrame>
      <p:sp>
        <p:nvSpPr>
          <p:cNvPr id="6" name="TextBox 5"/>
          <p:cNvSpPr txBox="1"/>
          <p:nvPr/>
        </p:nvSpPr>
        <p:spPr>
          <a:xfrm>
            <a:off x="0" y="0"/>
            <a:ext cx="9144000" cy="837904"/>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Technical features of </a:t>
            </a:r>
            <a:r>
              <a:rPr lang="en-US" sz="2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MSL-3DM1</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magnetometer</a:t>
            </a:r>
          </a:p>
          <a:p>
            <a:pPr algn="ctr"/>
            <a:r>
              <a:rPr lang="en-US" sz="1900" b="1" i="1" dirty="0">
                <a:latin typeface="Arial" panose="020B0604020202020204" pitchFamily="34" charset="0"/>
                <a:cs typeface="Arial" panose="020B0604020202020204" pitchFamily="34" charset="0"/>
              </a:rPr>
              <a:t>Comparison with contemporary </a:t>
            </a:r>
            <a:r>
              <a:rPr lang="en-US" sz="1900" b="1" i="1" dirty="0" smtClean="0">
                <a:latin typeface="Arial" panose="020B0604020202020204" pitchFamily="34" charset="0"/>
                <a:cs typeface="Arial" panose="020B0604020202020204" pitchFamily="34" charset="0"/>
              </a:rPr>
              <a:t>other </a:t>
            </a:r>
            <a:r>
              <a:rPr lang="en-US" sz="1900" b="1" i="1" dirty="0">
                <a:latin typeface="Arial" panose="020B0604020202020204" pitchFamily="34" charset="0"/>
                <a:cs typeface="Arial" panose="020B0604020202020204" pitchFamily="34" charset="0"/>
              </a:rPr>
              <a:t>Hall 3D </a:t>
            </a:r>
            <a:r>
              <a:rPr lang="en-US" sz="1900" b="1" i="1" dirty="0" smtClean="0">
                <a:latin typeface="Arial" panose="020B0604020202020204" pitchFamily="34" charset="0"/>
                <a:cs typeface="Arial" panose="020B0604020202020204" pitchFamily="34" charset="0"/>
              </a:rPr>
              <a:t>magnetometers</a:t>
            </a:r>
            <a:endParaRPr lang="da-DK" sz="1900" b="1" i="1" dirty="0">
              <a:latin typeface="Arial" panose="020B0604020202020204" pitchFamily="34" charset="0"/>
              <a:cs typeface="Arial" panose="020B0604020202020204" pitchFamily="34" charset="0"/>
            </a:endParaRPr>
          </a:p>
        </p:txBody>
      </p:sp>
      <p:sp>
        <p:nvSpPr>
          <p:cNvPr id="7" name="Text Box 15"/>
          <p:cNvSpPr txBox="1">
            <a:spLocks noChangeArrowheads="1"/>
          </p:cNvSpPr>
          <p:nvPr/>
        </p:nvSpPr>
        <p:spPr bwMode="auto">
          <a:xfrm>
            <a:off x="272732" y="5298440"/>
            <a:ext cx="8598535" cy="735756"/>
          </a:xfrm>
          <a:prstGeom prst="rect">
            <a:avLst/>
          </a:prstGeom>
          <a:solidFill>
            <a:schemeClr val="accent4">
              <a:lumMod val="40000"/>
              <a:lumOff val="60000"/>
            </a:schemeClr>
          </a:solidFill>
          <a:ln w="19050">
            <a:solidFill>
              <a:schemeClr val="tx1"/>
            </a:solidFill>
            <a:miter lim="800000"/>
            <a:headEnd/>
            <a:tailEnd/>
          </a:ln>
          <a:effectLst/>
          <a:extLst/>
        </p:spPr>
        <p:txBody>
          <a:bodyPr wrap="square" tIns="90000" bIns="900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800" dirty="0">
                <a:latin typeface="Arial" panose="020B0604020202020204" pitchFamily="34" charset="0"/>
                <a:cs typeface="Arial" panose="020B0604020202020204" pitchFamily="34" charset="0"/>
              </a:rPr>
              <a:t>Measurement accuracy </a:t>
            </a:r>
            <a:r>
              <a:rPr lang="ru-RU" altLang="ru-RU" sz="1800" dirty="0">
                <a:latin typeface="Arial" panose="020B0604020202020204" pitchFamily="34" charset="0"/>
                <a:cs typeface="Arial" panose="020B0604020202020204" pitchFamily="34" charset="0"/>
              </a:rPr>
              <a:t>0</a:t>
            </a:r>
            <a:r>
              <a:rPr lang="en-US" altLang="ru-RU" sz="1800" dirty="0">
                <a:latin typeface="Arial" panose="020B0604020202020204" pitchFamily="34" charset="0"/>
                <a:cs typeface="Arial" panose="020B0604020202020204" pitchFamily="34" charset="0"/>
              </a:rPr>
              <a:t>.</a:t>
            </a:r>
            <a:r>
              <a:rPr lang="ru-RU" altLang="ru-RU" sz="1800" dirty="0">
                <a:latin typeface="Arial" panose="020B0604020202020204" pitchFamily="34" charset="0"/>
                <a:cs typeface="Arial" panose="020B0604020202020204" pitchFamily="34" charset="0"/>
              </a:rPr>
              <a:t>1% </a:t>
            </a:r>
            <a:r>
              <a:rPr lang="en-US" altLang="ru-RU" sz="1800" dirty="0">
                <a:latin typeface="Arial" panose="020B0604020202020204" pitchFamily="34" charset="0"/>
                <a:cs typeface="Arial" panose="020B0604020202020204" pitchFamily="34" charset="0"/>
              </a:rPr>
              <a:t>with</a:t>
            </a:r>
            <a:r>
              <a:rPr lang="ru-RU" altLang="ru-RU" sz="1800" dirty="0">
                <a:latin typeface="Arial" panose="020B0604020202020204" pitchFamily="34" charset="0"/>
                <a:cs typeface="Arial" panose="020B0604020202020204" pitchFamily="34" charset="0"/>
              </a:rPr>
              <a:t> </a:t>
            </a:r>
            <a:r>
              <a:rPr lang="en-US" altLang="ja-JP" sz="1800" b="1" dirty="0" err="1">
                <a:latin typeface="Arial" panose="020B0604020202020204" pitchFamily="34" charset="0"/>
                <a:ea typeface="MS PGothic" panose="020B0600070205080204" pitchFamily="34" charset="-128"/>
                <a:cs typeface="Arial" panose="020B0604020202020204" pitchFamily="34" charset="0"/>
              </a:rPr>
              <a:t>MSL-3DM1</a:t>
            </a:r>
            <a:endParaRPr lang="en-US" altLang="ru-RU" sz="1800" dirty="0">
              <a:latin typeface="Arial" panose="020B0604020202020204" pitchFamily="34" charset="0"/>
              <a:cs typeface="Arial" panose="020B0604020202020204" pitchFamily="34" charset="0"/>
            </a:endParaRPr>
          </a:p>
          <a:p>
            <a:pPr algn="ctr" eaLnBrk="1" hangingPunct="1"/>
            <a:r>
              <a:rPr lang="en-US" altLang="ru-RU" sz="1800" dirty="0">
                <a:latin typeface="Arial" panose="020B0604020202020204" pitchFamily="34" charset="0"/>
                <a:cs typeface="Arial" panose="020B0604020202020204" pitchFamily="34" charset="0"/>
              </a:rPr>
              <a:t>is better than</a:t>
            </a:r>
            <a:r>
              <a:rPr lang="ru-RU" altLang="ru-RU" sz="1800" dirty="0">
                <a:latin typeface="Arial" panose="020B0604020202020204" pitchFamily="34" charset="0"/>
                <a:cs typeface="Arial" panose="020B0604020202020204" pitchFamily="34" charset="0"/>
              </a:rPr>
              <a:t> 0</a:t>
            </a:r>
            <a:r>
              <a:rPr lang="en-US" altLang="ru-RU" sz="1800" dirty="0">
                <a:latin typeface="Arial" panose="020B0604020202020204" pitchFamily="34" charset="0"/>
                <a:cs typeface="Arial" panose="020B0604020202020204" pitchFamily="34" charset="0"/>
              </a:rPr>
              <a:t>.</a:t>
            </a:r>
            <a:r>
              <a:rPr lang="ru-RU" altLang="ru-RU" sz="1800" dirty="0">
                <a:latin typeface="Arial" panose="020B0604020202020204" pitchFamily="34" charset="0"/>
                <a:cs typeface="Arial" panose="020B0604020202020204" pitchFamily="34" charset="0"/>
              </a:rPr>
              <a:t>35% </a:t>
            </a:r>
            <a:r>
              <a:rPr lang="en-US" altLang="ru-RU" sz="1800" dirty="0">
                <a:latin typeface="Arial" panose="020B0604020202020204" pitchFamily="34" charset="0"/>
                <a:cs typeface="Arial" panose="020B0604020202020204" pitchFamily="34" charset="0"/>
              </a:rPr>
              <a:t>for</a:t>
            </a:r>
            <a:r>
              <a:rPr lang="ru-RU" altLang="ru-RU" sz="1800" dirty="0">
                <a:latin typeface="Arial" panose="020B0604020202020204" pitchFamily="34" charset="0"/>
                <a:cs typeface="Arial" panose="020B0604020202020204" pitchFamily="34" charset="0"/>
              </a:rPr>
              <a:t> </a:t>
            </a:r>
            <a:r>
              <a:rPr lang="en-US" altLang="ja-JP" sz="1800" b="1" dirty="0">
                <a:latin typeface="Arial" panose="020B0604020202020204" pitchFamily="34" charset="0"/>
                <a:ea typeface="MS PGothic" panose="020B0600070205080204" pitchFamily="34" charset="-128"/>
                <a:cs typeface="Arial" panose="020B0604020202020204" pitchFamily="34" charset="0"/>
              </a:rPr>
              <a:t>Model 460</a:t>
            </a:r>
            <a:r>
              <a:rPr lang="ru-RU" altLang="ru-RU" sz="1800" dirty="0">
                <a:latin typeface="Arial" panose="020B0604020202020204" pitchFamily="34" charset="0"/>
                <a:cs typeface="Arial" panose="020B0604020202020204" pitchFamily="34" charset="0"/>
              </a:rPr>
              <a:t> </a:t>
            </a:r>
            <a:r>
              <a:rPr lang="en-US" altLang="ru-RU" sz="1800" dirty="0">
                <a:latin typeface="Arial" panose="020B0604020202020204" pitchFamily="34" charset="0"/>
                <a:cs typeface="Arial" panose="020B0604020202020204" pitchFamily="34" charset="0"/>
              </a:rPr>
              <a:t>(</a:t>
            </a:r>
            <a:r>
              <a:rPr lang="en-US" altLang="ru-RU" sz="1800" dirty="0" err="1">
                <a:latin typeface="Arial" panose="020B0604020202020204" pitchFamily="34" charset="0"/>
                <a:cs typeface="Arial" panose="020B0604020202020204" pitchFamily="34" charset="0"/>
              </a:rPr>
              <a:t>LakeShore</a:t>
            </a:r>
            <a:r>
              <a:rPr lang="en-US" altLang="ru-RU" sz="1800" dirty="0">
                <a:latin typeface="Arial" panose="020B0604020202020204" pitchFamily="34" charset="0"/>
                <a:cs typeface="Arial" panose="020B0604020202020204" pitchFamily="34" charset="0"/>
              </a:rPr>
              <a:t>) and</a:t>
            </a:r>
            <a:r>
              <a:rPr lang="ru-RU" altLang="ru-RU" sz="1800" dirty="0">
                <a:latin typeface="Arial" panose="020B0604020202020204" pitchFamily="34" charset="0"/>
                <a:cs typeface="Arial" panose="020B0604020202020204" pitchFamily="34" charset="0"/>
              </a:rPr>
              <a:t> 1% </a:t>
            </a:r>
            <a:r>
              <a:rPr lang="en-US" altLang="ru-RU" sz="1800" dirty="0">
                <a:latin typeface="Arial" panose="020B0604020202020204" pitchFamily="34" charset="0"/>
                <a:cs typeface="Arial" panose="020B0604020202020204" pitchFamily="34" charset="0"/>
              </a:rPr>
              <a:t>for</a:t>
            </a:r>
            <a:r>
              <a:rPr lang="ru-RU" altLang="ru-RU" sz="1800" dirty="0">
                <a:latin typeface="Arial" panose="020B0604020202020204" pitchFamily="34" charset="0"/>
                <a:cs typeface="Arial" panose="020B0604020202020204" pitchFamily="34" charset="0"/>
              </a:rPr>
              <a:t> </a:t>
            </a:r>
            <a:r>
              <a:rPr lang="en-US" altLang="ja-JP" sz="1800" b="1" dirty="0" err="1">
                <a:latin typeface="Arial" panose="020B0604020202020204" pitchFamily="34" charset="0"/>
                <a:ea typeface="MS PGothic" panose="020B0600070205080204" pitchFamily="34" charset="-128"/>
                <a:cs typeface="Arial" panose="020B0604020202020204" pitchFamily="34" charset="0"/>
              </a:rPr>
              <a:t>THM1176</a:t>
            </a:r>
            <a:r>
              <a:rPr lang="ru-RU" altLang="ru-RU" sz="1800" dirty="0">
                <a:latin typeface="Arial" panose="020B0604020202020204" pitchFamily="34" charset="0"/>
                <a:cs typeface="Arial" panose="020B0604020202020204" pitchFamily="34" charset="0"/>
              </a:rPr>
              <a:t> </a:t>
            </a:r>
            <a:r>
              <a:rPr lang="en-US" altLang="ru-RU" sz="1800" dirty="0">
                <a:latin typeface="Arial" panose="020B0604020202020204" pitchFamily="34" charset="0"/>
                <a:cs typeface="Arial" panose="020B0604020202020204" pitchFamily="34" charset="0"/>
              </a:rPr>
              <a:t>(</a:t>
            </a:r>
            <a:r>
              <a:rPr lang="en-US" altLang="ru-RU" sz="1800" dirty="0" err="1">
                <a:latin typeface="Arial" panose="020B0604020202020204" pitchFamily="34" charset="0"/>
                <a:cs typeface="Arial" panose="020B0604020202020204" pitchFamily="34" charset="0"/>
              </a:rPr>
              <a:t>MetroLab</a:t>
            </a:r>
            <a:r>
              <a:rPr lang="en-US" altLang="ru-RU" sz="1800" dirty="0">
                <a:latin typeface="Arial" panose="020B0604020202020204" pitchFamily="34" charset="0"/>
                <a:cs typeface="Arial" panose="020B0604020202020204" pitchFamily="34" charset="0"/>
              </a:rPr>
              <a:t>)</a:t>
            </a:r>
            <a:endParaRPr lang="ru-RU" alt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238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866577" y="995052"/>
            <a:ext cx="5593723" cy="16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tabLst>
                <a:tab pos="6457950" algn="r"/>
              </a:tabLst>
              <a:defRPr sz="2400">
                <a:solidFill>
                  <a:schemeClr val="tx1"/>
                </a:solidFill>
                <a:latin typeface="Times New Roman" panose="02020603050405020304" pitchFamily="18" charset="0"/>
              </a:defRPr>
            </a:lvl1pPr>
            <a:lvl2pPr marL="742950" indent="-285750" eaLnBrk="0" hangingPunct="0">
              <a:tabLst>
                <a:tab pos="6457950" algn="r"/>
              </a:tabLst>
              <a:defRPr sz="2400">
                <a:solidFill>
                  <a:schemeClr val="tx1"/>
                </a:solidFill>
                <a:latin typeface="Times New Roman" panose="02020603050405020304" pitchFamily="18" charset="0"/>
              </a:defRPr>
            </a:lvl2pPr>
            <a:lvl3pPr marL="1143000" indent="-228600" eaLnBrk="0" hangingPunct="0">
              <a:tabLst>
                <a:tab pos="6457950" algn="r"/>
              </a:tabLst>
              <a:defRPr sz="2400">
                <a:solidFill>
                  <a:schemeClr val="tx1"/>
                </a:solidFill>
                <a:latin typeface="Times New Roman" panose="02020603050405020304" pitchFamily="18" charset="0"/>
              </a:defRPr>
            </a:lvl3pPr>
            <a:lvl4pPr marL="1600200" indent="-228600" eaLnBrk="0" hangingPunct="0">
              <a:tabLst>
                <a:tab pos="6457950" algn="r"/>
              </a:tabLst>
              <a:defRPr sz="2400">
                <a:solidFill>
                  <a:schemeClr val="tx1"/>
                </a:solidFill>
                <a:latin typeface="Times New Roman" panose="02020603050405020304" pitchFamily="18" charset="0"/>
              </a:defRPr>
            </a:lvl4pPr>
            <a:lvl5pPr marL="2057400" indent="-228600" eaLnBrk="0" hangingPunct="0">
              <a:tabLst>
                <a:tab pos="6457950" algn="r"/>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457950" algn="r"/>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457950" algn="r"/>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457950" algn="r"/>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457950" algn="r"/>
              </a:tabLst>
              <a:defRPr sz="2400">
                <a:solidFill>
                  <a:schemeClr val="tx1"/>
                </a:solidFill>
                <a:latin typeface="Times New Roman" panose="02020603050405020304" pitchFamily="18" charset="0"/>
              </a:defRPr>
            </a:lvl9pPr>
          </a:lstStyle>
          <a:p>
            <a:pPr marL="0" indent="0" eaLnBrk="1" hangingPunct="1">
              <a:spcAft>
                <a:spcPts val="1000"/>
              </a:spcAft>
              <a:tabLst>
                <a:tab pos="4033838" algn="l"/>
                <a:tab pos="6457950" algn="r"/>
              </a:tabLst>
            </a:pPr>
            <a:r>
              <a:rPr lang="en-US" altLang="ru-RU" sz="1800" b="1" dirty="0">
                <a:solidFill>
                  <a:schemeClr val="accent5">
                    <a:lumMod val="75000"/>
                  </a:schemeClr>
                </a:solidFill>
                <a:latin typeface="Arial" panose="020B0604020202020204" pitchFamily="34" charset="0"/>
                <a:cs typeface="Arial" panose="020B0604020202020204" pitchFamily="34" charset="0"/>
              </a:rPr>
              <a:t>Requirement specification</a:t>
            </a:r>
            <a:endParaRPr lang="en-US" altLang="ru-RU" sz="1800" dirty="0" smtClean="0">
              <a:latin typeface="Arial" panose="020B0604020202020204" pitchFamily="34" charset="0"/>
              <a:cs typeface="Arial" panose="020B0604020202020204" pitchFamily="34" charset="0"/>
            </a:endParaRPr>
          </a:p>
          <a:p>
            <a:pPr marL="182563" indent="-182563" eaLnBrk="1" hangingPunct="1">
              <a:spcAft>
                <a:spcPts val="400"/>
              </a:spcAft>
              <a:buFont typeface="Arial" panose="020B0604020202020204" pitchFamily="34" charset="0"/>
              <a:buChar char="•"/>
              <a:tabLst>
                <a:tab pos="3860800" algn="l"/>
                <a:tab pos="6457950" algn="r"/>
              </a:tabLst>
            </a:pPr>
            <a:r>
              <a:rPr lang="en-US" altLang="ru-RU" sz="1600" dirty="0" smtClean="0">
                <a:latin typeface="Arial" panose="020B0604020202020204" pitchFamily="34" charset="0"/>
                <a:cs typeface="Arial" panose="020B0604020202020204" pitchFamily="34" charset="0"/>
              </a:rPr>
              <a:t>Magnetic </a:t>
            </a:r>
            <a:r>
              <a:rPr lang="en-US" altLang="ru-RU" sz="1600" dirty="0">
                <a:latin typeface="Arial" panose="020B0604020202020204" pitchFamily="34" charset="0"/>
                <a:cs typeface="Arial" panose="020B0604020202020204" pitchFamily="34" charset="0"/>
              </a:rPr>
              <a:t>field </a:t>
            </a:r>
            <a:r>
              <a:rPr lang="en-US" altLang="ru-RU" sz="1600" dirty="0" smtClean="0">
                <a:latin typeface="Arial" panose="020B0604020202020204" pitchFamily="34" charset="0"/>
                <a:cs typeface="Arial" panose="020B0604020202020204" pitchFamily="34" charset="0"/>
              </a:rPr>
              <a:t>induction …………………</a:t>
            </a:r>
            <a:r>
              <a:rPr lang="ru-RU" altLang="ru-RU" sz="1600" dirty="0">
                <a:latin typeface="Arial" panose="020B0604020202020204" pitchFamily="34" charset="0"/>
                <a:cs typeface="Arial" panose="020B0604020202020204" pitchFamily="34" charset="0"/>
              </a:rPr>
              <a:t>	0</a:t>
            </a:r>
            <a:r>
              <a:rPr lang="en-US" altLang="ru-RU" sz="1600" dirty="0">
                <a:latin typeface="Arial" panose="020B0604020202020204" pitchFamily="34" charset="0"/>
                <a:cs typeface="Arial" panose="020B0604020202020204" pitchFamily="34" charset="0"/>
              </a:rPr>
              <a:t>.</a:t>
            </a:r>
            <a:r>
              <a:rPr lang="ru-RU" altLang="ru-RU" sz="1600" dirty="0">
                <a:latin typeface="Arial" panose="020B0604020202020204" pitchFamily="34" charset="0"/>
                <a:cs typeface="Arial" panose="020B0604020202020204" pitchFamily="34" charset="0"/>
              </a:rPr>
              <a:t>5 </a:t>
            </a:r>
            <a:r>
              <a:rPr lang="en-US" altLang="ru-RU" sz="1600" dirty="0">
                <a:latin typeface="Arial" panose="020B0604020202020204" pitchFamily="34" charset="0"/>
                <a:cs typeface="Arial" panose="020B0604020202020204" pitchFamily="34" charset="0"/>
              </a:rPr>
              <a:t>T</a:t>
            </a:r>
            <a:endParaRPr lang="ru-RU" altLang="ru-RU" sz="1600" dirty="0">
              <a:latin typeface="Arial" panose="020B0604020202020204" pitchFamily="34" charset="0"/>
              <a:cs typeface="Arial" panose="020B0604020202020204" pitchFamily="34" charset="0"/>
            </a:endParaRPr>
          </a:p>
          <a:p>
            <a:pPr marL="182563" indent="-182563" eaLnBrk="1" hangingPunct="1">
              <a:spcAft>
                <a:spcPts val="400"/>
              </a:spcAft>
              <a:buFont typeface="Arial" panose="020B0604020202020204" pitchFamily="34" charset="0"/>
              <a:buChar char="•"/>
              <a:tabLst>
                <a:tab pos="3860800" algn="l"/>
                <a:tab pos="6457950" algn="r"/>
              </a:tabLst>
            </a:pPr>
            <a:r>
              <a:rPr lang="en-US" altLang="ru-RU" sz="1600" dirty="0">
                <a:latin typeface="Arial" panose="020B0604020202020204" pitchFamily="34" charset="0"/>
                <a:cs typeface="Arial" panose="020B0604020202020204" pitchFamily="34" charset="0"/>
              </a:rPr>
              <a:t>Magnetic field </a:t>
            </a:r>
            <a:r>
              <a:rPr lang="en-GB" altLang="ru-RU" sz="1600" dirty="0" smtClean="0">
                <a:latin typeface="Arial" panose="020B0604020202020204" pitchFamily="34" charset="0"/>
                <a:cs typeface="Arial" panose="020B0604020202020204" pitchFamily="34" charset="0"/>
              </a:rPr>
              <a:t>homogeneity ……………. </a:t>
            </a:r>
            <a:r>
              <a:rPr lang="ru-RU" altLang="ru-RU" sz="1600" dirty="0">
                <a:latin typeface="Arial" panose="020B0604020202020204" pitchFamily="34" charset="0"/>
                <a:cs typeface="Arial" panose="020B0604020202020204" pitchFamily="34" charset="0"/>
              </a:rPr>
              <a:t>	4·10</a:t>
            </a:r>
            <a:r>
              <a:rPr lang="ru-RU" altLang="ru-RU" sz="1600" baseline="30000" dirty="0">
                <a:latin typeface="Arial" panose="020B0604020202020204" pitchFamily="34" charset="0"/>
                <a:cs typeface="Arial" panose="020B0604020202020204" pitchFamily="34" charset="0"/>
              </a:rPr>
              <a:t>-4</a:t>
            </a:r>
            <a:r>
              <a:rPr lang="ru-RU" altLang="ru-RU" sz="1600"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T</a:t>
            </a:r>
            <a:endParaRPr lang="ru-RU" altLang="ru-RU" sz="1600" dirty="0">
              <a:latin typeface="Arial" panose="020B0604020202020204" pitchFamily="34" charset="0"/>
              <a:cs typeface="Arial" panose="020B0604020202020204" pitchFamily="34" charset="0"/>
            </a:endParaRPr>
          </a:p>
          <a:p>
            <a:pPr marL="182563" indent="-182563" eaLnBrk="1" hangingPunct="1">
              <a:spcAft>
                <a:spcPts val="400"/>
              </a:spcAft>
              <a:buFont typeface="Arial" panose="020B0604020202020204" pitchFamily="34" charset="0"/>
              <a:buChar char="•"/>
              <a:tabLst>
                <a:tab pos="3860800" algn="l"/>
                <a:tab pos="6457950" algn="r"/>
              </a:tabLst>
            </a:pPr>
            <a:r>
              <a:rPr lang="en-US" altLang="ru-RU" sz="1600" dirty="0">
                <a:latin typeface="Arial" panose="020B0604020202020204" pitchFamily="34" charset="0"/>
                <a:cs typeface="Arial" panose="020B0604020202020204" pitchFamily="34" charset="0"/>
              </a:rPr>
              <a:t>Accuracy of relative </a:t>
            </a:r>
            <a:r>
              <a:rPr lang="en-US" altLang="ru-RU" sz="1600" dirty="0" smtClean="0">
                <a:latin typeface="Arial" panose="020B0604020202020204" pitchFamily="34" charset="0"/>
                <a:cs typeface="Arial" panose="020B0604020202020204" pitchFamily="34" charset="0"/>
              </a:rPr>
              <a:t>measurements ……	≤ </a:t>
            </a:r>
            <a:r>
              <a:rPr lang="ru-RU" altLang="ru-RU" sz="1600" dirty="0">
                <a:latin typeface="Arial" panose="020B0604020202020204" pitchFamily="34" charset="0"/>
                <a:cs typeface="Arial" panose="020B0604020202020204" pitchFamily="34" charset="0"/>
              </a:rPr>
              <a:t>0</a:t>
            </a:r>
            <a:r>
              <a:rPr lang="en-US" altLang="ru-RU" sz="1600" dirty="0" smtClean="0">
                <a:latin typeface="Arial" panose="020B0604020202020204" pitchFamily="34" charset="0"/>
                <a:cs typeface="Arial" panose="020B0604020202020204" pitchFamily="34" charset="0"/>
              </a:rPr>
              <a:t>.</a:t>
            </a:r>
            <a:r>
              <a:rPr lang="ru-RU" altLang="ru-RU" sz="1600" dirty="0" smtClean="0">
                <a:latin typeface="Arial" panose="020B0604020202020204" pitchFamily="34" charset="0"/>
                <a:cs typeface="Arial" panose="020B0604020202020204" pitchFamily="34" charset="0"/>
              </a:rPr>
              <a:t>1</a:t>
            </a:r>
            <a:r>
              <a:rPr lang="ru-RU" altLang="ru-RU" sz="1600" dirty="0">
                <a:latin typeface="Arial" panose="020B0604020202020204" pitchFamily="34" charset="0"/>
                <a:cs typeface="Arial" panose="020B0604020202020204" pitchFamily="34" charset="0"/>
              </a:rPr>
              <a:t>%</a:t>
            </a:r>
          </a:p>
          <a:p>
            <a:pPr marL="182563" indent="-182563" eaLnBrk="1" hangingPunct="1">
              <a:spcAft>
                <a:spcPts val="400"/>
              </a:spcAft>
              <a:buFont typeface="Arial" panose="020B0604020202020204" pitchFamily="34" charset="0"/>
              <a:buChar char="•"/>
              <a:tabLst>
                <a:tab pos="3860800" algn="l"/>
                <a:tab pos="6457950" algn="r"/>
              </a:tabLst>
            </a:pPr>
            <a:r>
              <a:rPr lang="en-US" altLang="ru-RU" sz="1600" dirty="0" smtClean="0">
                <a:latin typeface="Arial" panose="020B0604020202020204" pitchFamily="34" charset="0"/>
                <a:cs typeface="Arial" panose="020B0604020202020204" pitchFamily="34" charset="0"/>
              </a:rPr>
              <a:t>Radiation </a:t>
            </a:r>
            <a:r>
              <a:rPr lang="en-US" altLang="ru-RU" sz="1600" dirty="0">
                <a:latin typeface="Arial" panose="020B0604020202020204" pitchFamily="34" charset="0"/>
                <a:cs typeface="Arial" panose="020B0604020202020204" pitchFamily="34" charset="0"/>
              </a:rPr>
              <a:t>load </a:t>
            </a:r>
            <a:r>
              <a:rPr lang="en-US" altLang="ru-RU" sz="1600" dirty="0" smtClean="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	to be </a:t>
            </a:r>
            <a:r>
              <a:rPr lang="en-US" altLang="ru-RU" sz="1600" dirty="0" smtClean="0">
                <a:latin typeface="Arial" panose="020B0604020202020204" pitchFamily="34" charset="0"/>
                <a:cs typeface="Arial" panose="020B0604020202020204" pitchFamily="34" charset="0"/>
              </a:rPr>
              <a:t>defined</a:t>
            </a:r>
            <a:endParaRPr lang="ru-RU" altLang="ru-RU" sz="1600" dirty="0">
              <a:latin typeface="Arial" panose="020B0604020202020204" pitchFamily="34" charset="0"/>
              <a:cs typeface="Arial" panose="020B0604020202020204" pitchFamily="34" charset="0"/>
            </a:endParaRPr>
          </a:p>
        </p:txBody>
      </p:sp>
      <p:sp>
        <p:nvSpPr>
          <p:cNvPr id="7" name="TextBox 9"/>
          <p:cNvSpPr txBox="1">
            <a:spLocks noChangeArrowheads="1"/>
          </p:cNvSpPr>
          <p:nvPr/>
        </p:nvSpPr>
        <p:spPr bwMode="auto">
          <a:xfrm>
            <a:off x="782621" y="1656645"/>
            <a:ext cx="1698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ru-RU" altLang="ru-RU" sz="1600" b="1" dirty="0" smtClean="0">
                <a:solidFill>
                  <a:schemeClr val="accent5">
                    <a:lumMod val="75000"/>
                  </a:schemeClr>
                </a:solidFill>
                <a:latin typeface="Arial" panose="020B0604020202020204" pitchFamily="34" charset="0"/>
                <a:cs typeface="Arial" panose="020B0604020202020204" pitchFamily="34" charset="0"/>
              </a:rPr>
              <a:t>:</a:t>
            </a:r>
            <a:endParaRPr lang="ru-RU" altLang="ru-RU" sz="1600" b="1" dirty="0">
              <a:solidFill>
                <a:schemeClr val="accent5">
                  <a:lumMod val="75000"/>
                </a:schemeClr>
              </a:solidFill>
              <a:latin typeface="Arial" panose="020B0604020202020204" pitchFamily="34" charset="0"/>
              <a:cs typeface="Arial" panose="020B0604020202020204" pitchFamily="34" charset="0"/>
            </a:endParaRPr>
          </a:p>
        </p:txBody>
      </p:sp>
      <p:pic>
        <p:nvPicPr>
          <p:cNvPr id="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239" y="2813940"/>
            <a:ext cx="4625133" cy="364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7"/>
          <p:cNvSpPr txBox="1">
            <a:spLocks noChangeArrowheads="1"/>
          </p:cNvSpPr>
          <p:nvPr/>
        </p:nvSpPr>
        <p:spPr bwMode="auto">
          <a:xfrm>
            <a:off x="440923" y="5756841"/>
            <a:ext cx="2239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600" b="1" dirty="0">
                <a:solidFill>
                  <a:schemeClr val="accent5">
                    <a:lumMod val="75000"/>
                  </a:schemeClr>
                </a:solidFill>
                <a:latin typeface="Arial" panose="020B0604020202020204" pitchFamily="34" charset="0"/>
                <a:cs typeface="Arial" panose="020B0604020202020204" pitchFamily="34" charset="0"/>
              </a:rPr>
              <a:t>Multi-Purpose Detector (</a:t>
            </a:r>
            <a:r>
              <a:rPr lang="en-US" altLang="ru-RU" sz="1600" b="1" dirty="0" err="1">
                <a:solidFill>
                  <a:schemeClr val="accent5">
                    <a:lumMod val="75000"/>
                  </a:schemeClr>
                </a:solidFill>
                <a:latin typeface="Arial" panose="020B0604020202020204" pitchFamily="34" charset="0"/>
                <a:cs typeface="Arial" panose="020B0604020202020204" pitchFamily="34" charset="0"/>
              </a:rPr>
              <a:t>MPD</a:t>
            </a:r>
            <a:r>
              <a:rPr lang="en-US" altLang="ru-RU" sz="1600" b="1" dirty="0">
                <a:solidFill>
                  <a:schemeClr val="accent5">
                    <a:lumMod val="75000"/>
                  </a:schemeClr>
                </a:solidFill>
                <a:latin typeface="Arial" panose="020B0604020202020204" pitchFamily="34" charset="0"/>
                <a:cs typeface="Arial" panose="020B0604020202020204" pitchFamily="34" charset="0"/>
              </a:rPr>
              <a:t>)</a:t>
            </a:r>
            <a:endParaRPr lang="ru-RU" altLang="ru-RU" sz="16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0" y="0"/>
            <a:ext cx="9144000" cy="837904"/>
          </a:xfrm>
          <a:prstGeom prst="rect">
            <a:avLst/>
          </a:prstGeom>
          <a:noFill/>
        </p:spPr>
        <p:txBody>
          <a:bodyPr wrap="square" lIns="0" tIns="144000" rIns="0" bIns="0" rtlCol="0">
            <a:spAutoFit/>
          </a:bodyPr>
          <a:lstStyle/>
          <a:p>
            <a:pPr algn="ct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Mapping of </a:t>
            </a:r>
            <a:r>
              <a:rPr lang="en-US" sz="2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MPD</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detector magnetic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field</a:t>
            </a:r>
          </a:p>
          <a:p>
            <a:pPr algn="ctr"/>
            <a:r>
              <a:rPr lang="en-US" altLang="ru-RU" sz="1900" b="1" i="1" dirty="0">
                <a:latin typeface="Arial" panose="020B0604020202020204" pitchFamily="34" charset="0"/>
                <a:cs typeface="Arial" panose="020B0604020202020204" pitchFamily="34" charset="0"/>
              </a:rPr>
              <a:t>Proposal for future </a:t>
            </a:r>
            <a:r>
              <a:rPr lang="en-US" altLang="ru-RU" sz="1900" b="1" i="1" dirty="0" smtClean="0">
                <a:latin typeface="Arial" panose="020B0604020202020204" pitchFamily="34" charset="0"/>
                <a:cs typeface="Arial" panose="020B0604020202020204" pitchFamily="34" charset="0"/>
              </a:rPr>
              <a:t>collaboration</a:t>
            </a:r>
            <a:r>
              <a:rPr lang="en-US" sz="1900"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9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839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924127" y="2386286"/>
            <a:ext cx="73445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5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a:t>
            </a:r>
            <a:r>
              <a:rPr lang="en-US" altLang="ru-RU" sz="5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altLang="ru-RU" sz="5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attention!</a:t>
            </a:r>
            <a:endParaRPr lang="ru-RU" altLang="ru-RU" sz="5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61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140200" y="-130966"/>
            <a:ext cx="4851400" cy="1143000"/>
          </a:xfrm>
        </p:spPr>
        <p:txBody>
          <a:bodyPr>
            <a:normAutofit/>
          </a:bodyPr>
          <a:lstStyle/>
          <a:p>
            <a:pPr eaLnBrk="1" hangingPunct="1">
              <a:defRPr/>
            </a:pPr>
            <a:r>
              <a:rPr lang="en-US" altLang="ru-RU" sz="2800" b="1" dirty="0" smtClean="0">
                <a:solidFill>
                  <a:srgbClr val="C00000"/>
                </a:solidFill>
                <a:effectLst>
                  <a:outerShdw blurRad="38100" dist="38100" dir="2700000" algn="tl">
                    <a:srgbClr val="C0C0C0"/>
                  </a:outerShdw>
                </a:effectLst>
                <a:latin typeface="Arial" charset="0"/>
                <a:ea typeface="Arial" charset="0"/>
                <a:cs typeface="Arial" charset="0"/>
              </a:rPr>
              <a:t>IBR-2 Reactor</a:t>
            </a:r>
            <a:endParaRPr lang="ru-RU" altLang="ru-RU" sz="2800" b="1" dirty="0" smtClean="0">
              <a:solidFill>
                <a:srgbClr val="C00000"/>
              </a:solidFill>
              <a:effectLst>
                <a:outerShdw blurRad="38100" dist="38100" dir="2700000" algn="tl">
                  <a:srgbClr val="C0C0C0"/>
                </a:outerShdw>
              </a:effectLst>
              <a:latin typeface="Arial" charset="0"/>
              <a:ea typeface="Arial" charset="0"/>
              <a:cs typeface="Arial" charset="0"/>
            </a:endParaRPr>
          </a:p>
        </p:txBody>
      </p:sp>
      <p:graphicFrame>
        <p:nvGraphicFramePr>
          <p:cNvPr id="5" name="Объект 4"/>
          <p:cNvGraphicFramePr>
            <a:graphicFrameLocks noGrp="1"/>
          </p:cNvGraphicFramePr>
          <p:nvPr>
            <p:ph idx="4294967295"/>
          </p:nvPr>
        </p:nvGraphicFramePr>
        <p:xfrm>
          <a:off x="4267200" y="1074738"/>
          <a:ext cx="4686300" cy="5016504"/>
        </p:xfrm>
        <a:graphic>
          <a:graphicData uri="http://schemas.openxmlformats.org/drawingml/2006/table">
            <a:tbl>
              <a:tblPr/>
              <a:tblGrid>
                <a:gridCol w="2743200"/>
                <a:gridCol w="1943100"/>
              </a:tblGrid>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Average power, MW</a:t>
                      </a:r>
                    </a:p>
                  </a:txBody>
                  <a:tcPr marL="0" marR="0" marT="0" marB="0" anchor="ctr"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2</a:t>
                      </a:r>
                    </a:p>
                  </a:txBody>
                  <a:tcPr marL="0" marR="0" marT="0" marB="0" anchor="ctr" horzOverflow="overflow">
                    <a:lnL>
                      <a:noFill/>
                    </a:lnL>
                    <a:lnR>
                      <a:noFill/>
                    </a:lnR>
                    <a:lnT>
                      <a:noFill/>
                    </a:lnT>
                    <a:lnB>
                      <a:noFill/>
                    </a:lnB>
                    <a:lnTlToBr>
                      <a:noFill/>
                    </a:lnTlToBr>
                    <a:lnBlToTr>
                      <a:noFill/>
                    </a:lnBlToTr>
                    <a:solidFill>
                      <a:srgbClr val="DFEEFD"/>
                    </a:solid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Fuel</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PuO</a:t>
                      </a:r>
                      <a:r>
                        <a:rPr kumimoji="0" lang="en-US" altLang="ru-RU" sz="1600" b="0" i="0" u="none" strike="noStrike" cap="none" normalizeH="0" baseline="-25000">
                          <a:ln>
                            <a:noFill/>
                          </a:ln>
                          <a:solidFill>
                            <a:schemeClr val="tx1"/>
                          </a:solidFill>
                          <a:effectLst/>
                          <a:latin typeface="Arial" charset="0"/>
                        </a:rPr>
                        <a:t>2</a:t>
                      </a:r>
                      <a:endParaRPr kumimoji="0" lang="en-US" altLang="ru-RU" sz="1600" b="0" i="0" u="none" strike="noStrike" cap="none" normalizeH="0" baseline="0">
                        <a:ln>
                          <a:noFill/>
                        </a:ln>
                        <a:solidFill>
                          <a:schemeClr val="tx1"/>
                        </a:solidFill>
                        <a:effectLst/>
                        <a:latin typeface="Arial" charset="0"/>
                      </a:endParaRPr>
                    </a:p>
                  </a:txBody>
                  <a:tcPr marL="0" marR="0" marT="0" marB="0" anchor="ctr" horzOverflow="overflow">
                    <a:lnL>
                      <a:noFill/>
                    </a:lnL>
                    <a:lnR>
                      <a:noFill/>
                    </a:lnR>
                    <a:lnT>
                      <a:noFill/>
                    </a:lnT>
                    <a:lnB>
                      <a:noFill/>
                    </a:lnB>
                    <a:lnTlToBr>
                      <a:noFill/>
                    </a:lnTlToBr>
                    <a:lnBlToTr>
                      <a:noFill/>
                    </a:lnBlToTr>
                    <a:no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Number of fuel assemblies</a:t>
                      </a:r>
                    </a:p>
                  </a:txBody>
                  <a:tcPr marL="0" marR="0" marT="0" marB="0" anchor="ctr"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69</a:t>
                      </a:r>
                    </a:p>
                  </a:txBody>
                  <a:tcPr marL="0" marR="0" marT="0" marB="0" anchor="ctr" horzOverflow="overflow">
                    <a:lnL>
                      <a:noFill/>
                    </a:lnL>
                    <a:lnR>
                      <a:noFill/>
                    </a:lnR>
                    <a:lnT>
                      <a:noFill/>
                    </a:lnT>
                    <a:lnB>
                      <a:noFill/>
                    </a:lnB>
                    <a:lnTlToBr>
                      <a:noFill/>
                    </a:lnTlToBr>
                    <a:lnBlToTr>
                      <a:noFill/>
                    </a:lnBlToTr>
                    <a:solidFill>
                      <a:srgbClr val="DFEEFD"/>
                    </a:solid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Maximum burnup, %</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9</a:t>
                      </a:r>
                    </a:p>
                  </a:txBody>
                  <a:tcPr marL="0" marR="0" marT="0" marB="0" anchor="ctr" horzOverflow="overflow">
                    <a:lnL>
                      <a:noFill/>
                    </a:lnL>
                    <a:lnR>
                      <a:noFill/>
                    </a:lnR>
                    <a:lnT>
                      <a:noFill/>
                    </a:lnT>
                    <a:lnB>
                      <a:noFill/>
                    </a:lnB>
                    <a:lnTlToBr>
                      <a:noFill/>
                    </a:lnTlToBr>
                    <a:lnBlToTr>
                      <a:noFill/>
                    </a:lnBlToTr>
                    <a:no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Pulse repetition rate, Hz</a:t>
                      </a:r>
                    </a:p>
                  </a:txBody>
                  <a:tcPr marL="0" marR="0" marT="0" marB="0" anchor="ctr"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5; 10</a:t>
                      </a:r>
                    </a:p>
                  </a:txBody>
                  <a:tcPr marL="0" marR="0" marT="0" marB="0" anchor="ctr" horzOverflow="overflow">
                    <a:lnL>
                      <a:noFill/>
                    </a:lnL>
                    <a:lnR>
                      <a:noFill/>
                    </a:lnR>
                    <a:lnT>
                      <a:noFill/>
                    </a:lnT>
                    <a:lnB>
                      <a:noFill/>
                    </a:lnB>
                    <a:lnTlToBr>
                      <a:noFill/>
                    </a:lnTlToBr>
                    <a:lnBlToTr>
                      <a:noFill/>
                    </a:lnBlToTr>
                    <a:solidFill>
                      <a:srgbClr val="DFEEFD"/>
                    </a:solidFill>
                  </a:tcPr>
                </a:tc>
              </a:tr>
              <a:tr h="8128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a:ln>
                            <a:noFill/>
                          </a:ln>
                          <a:solidFill>
                            <a:schemeClr val="tx1"/>
                          </a:solidFill>
                          <a:effectLst/>
                          <a:latin typeface="Arial" charset="0"/>
                        </a:rPr>
                        <a:t>  Pulse half-width, µs:</a:t>
                      </a:r>
                      <a:br>
                        <a:rPr kumimoji="0" lang="en-US" altLang="ru-RU" sz="1600" b="0" i="0" u="none" strike="noStrike" cap="none" normalizeH="0" baseline="0" dirty="0">
                          <a:ln>
                            <a:noFill/>
                          </a:ln>
                          <a:solidFill>
                            <a:schemeClr val="tx1"/>
                          </a:solidFill>
                          <a:effectLst/>
                          <a:latin typeface="Arial" charset="0"/>
                        </a:rPr>
                      </a:br>
                      <a:r>
                        <a:rPr kumimoji="0" lang="en-US" altLang="ru-RU" sz="1600" b="0" i="0" u="none" strike="noStrike" cap="none" normalizeH="0" baseline="0" dirty="0">
                          <a:ln>
                            <a:noFill/>
                          </a:ln>
                          <a:solidFill>
                            <a:schemeClr val="tx1"/>
                          </a:solidFill>
                          <a:effectLst/>
                          <a:latin typeface="Arial" charset="0"/>
                        </a:rPr>
                        <a:t>    fast neutrons</a:t>
                      </a:r>
                      <a:br>
                        <a:rPr kumimoji="0" lang="en-US" altLang="ru-RU" sz="1600" b="0" i="0" u="none" strike="noStrike" cap="none" normalizeH="0" baseline="0" dirty="0">
                          <a:ln>
                            <a:noFill/>
                          </a:ln>
                          <a:solidFill>
                            <a:schemeClr val="tx1"/>
                          </a:solidFill>
                          <a:effectLst/>
                          <a:latin typeface="Arial" charset="0"/>
                        </a:rPr>
                      </a:br>
                      <a:r>
                        <a:rPr kumimoji="0" lang="en-US" altLang="ru-RU" sz="1600" b="0" i="0" u="none" strike="noStrike" cap="none" normalizeH="0" baseline="0" dirty="0">
                          <a:ln>
                            <a:noFill/>
                          </a:ln>
                          <a:solidFill>
                            <a:schemeClr val="tx1"/>
                          </a:solidFill>
                          <a:effectLst/>
                          <a:latin typeface="Arial" charset="0"/>
                        </a:rPr>
                        <a:t>    thermal neutrons</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
                      </a:r>
                      <a:br>
                        <a:rPr kumimoji="0" lang="ru-RU" altLang="ru-RU" sz="1600" b="0" i="0" u="none" strike="noStrike" cap="none" normalizeH="0" baseline="0">
                          <a:ln>
                            <a:noFill/>
                          </a:ln>
                          <a:solidFill>
                            <a:schemeClr val="tx1"/>
                          </a:solidFill>
                          <a:effectLst/>
                          <a:latin typeface="Arial" charset="0"/>
                        </a:rPr>
                      </a:br>
                      <a:r>
                        <a:rPr kumimoji="0" lang="ru-RU" altLang="ru-RU" sz="1600" b="0" i="0" u="none" strike="noStrike" cap="none" normalizeH="0" baseline="0">
                          <a:ln>
                            <a:noFill/>
                          </a:ln>
                          <a:solidFill>
                            <a:schemeClr val="tx1"/>
                          </a:solidFill>
                          <a:effectLst/>
                          <a:latin typeface="Arial" charset="0"/>
                        </a:rPr>
                        <a:t>240</a:t>
                      </a:r>
                      <a:br>
                        <a:rPr kumimoji="0" lang="ru-RU" altLang="ru-RU" sz="1600" b="0" i="0" u="none" strike="noStrike" cap="none" normalizeH="0" baseline="0">
                          <a:ln>
                            <a:noFill/>
                          </a:ln>
                          <a:solidFill>
                            <a:schemeClr val="tx1"/>
                          </a:solidFill>
                          <a:effectLst/>
                          <a:latin typeface="Arial" charset="0"/>
                        </a:rPr>
                      </a:br>
                      <a:r>
                        <a:rPr kumimoji="0" lang="ru-RU" altLang="ru-RU" sz="1600" b="0" i="0" u="none" strike="noStrike" cap="none" normalizeH="0" baseline="0">
                          <a:ln>
                            <a:noFill/>
                          </a:ln>
                          <a:solidFill>
                            <a:schemeClr val="tx1"/>
                          </a:solidFill>
                          <a:effectLst/>
                          <a:latin typeface="Arial" charset="0"/>
                        </a:rPr>
                        <a:t>340</a:t>
                      </a:r>
                    </a:p>
                  </a:txBody>
                  <a:tcPr marL="0" marR="0" marT="0" marB="0" anchor="ctr" horzOverflow="overflow">
                    <a:lnL>
                      <a:noFill/>
                    </a:lnL>
                    <a:lnR>
                      <a:noFill/>
                    </a:lnR>
                    <a:lnT>
                      <a:noFill/>
                    </a:lnT>
                    <a:lnB>
                      <a:noFill/>
                    </a:lnB>
                    <a:lnTlToBr>
                      <a:noFill/>
                    </a:lnTlToBr>
                    <a:lnBlToTr>
                      <a:noFill/>
                    </a:lnBlToTr>
                    <a:noFill/>
                  </a:tcPr>
                </a:tc>
              </a:tr>
              <a:tr h="8128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Rotation rate, rev/min:</a:t>
                      </a:r>
                      <a:br>
                        <a:rPr kumimoji="0" lang="en-US" altLang="ru-RU" sz="1600" b="0" i="0" u="none" strike="noStrike" cap="none" normalizeH="0" baseline="0">
                          <a:ln>
                            <a:noFill/>
                          </a:ln>
                          <a:solidFill>
                            <a:schemeClr val="tx1"/>
                          </a:solidFill>
                          <a:effectLst/>
                          <a:latin typeface="Arial" charset="0"/>
                        </a:rPr>
                      </a:br>
                      <a:r>
                        <a:rPr kumimoji="0" lang="en-US" altLang="ru-RU" sz="1600" b="0" i="0" u="none" strike="noStrike" cap="none" normalizeH="0" baseline="0">
                          <a:ln>
                            <a:noFill/>
                          </a:ln>
                          <a:solidFill>
                            <a:schemeClr val="tx1"/>
                          </a:solidFill>
                          <a:effectLst/>
                          <a:latin typeface="Arial" charset="0"/>
                        </a:rPr>
                        <a:t>    main reflector</a:t>
                      </a:r>
                      <a:br>
                        <a:rPr kumimoji="0" lang="en-US" altLang="ru-RU" sz="1600" b="0" i="0" u="none" strike="noStrike" cap="none" normalizeH="0" baseline="0">
                          <a:ln>
                            <a:noFill/>
                          </a:ln>
                          <a:solidFill>
                            <a:schemeClr val="tx1"/>
                          </a:solidFill>
                          <a:effectLst/>
                          <a:latin typeface="Arial" charset="0"/>
                        </a:rPr>
                      </a:br>
                      <a:r>
                        <a:rPr kumimoji="0" lang="en-US" altLang="ru-RU" sz="1600" b="0" i="0" u="none" strike="noStrike" cap="none" normalizeH="0" baseline="0">
                          <a:ln>
                            <a:noFill/>
                          </a:ln>
                          <a:solidFill>
                            <a:schemeClr val="tx1"/>
                          </a:solidFill>
                          <a:effectLst/>
                          <a:latin typeface="Arial" charset="0"/>
                        </a:rPr>
                        <a:t>    auxiliary reflector</a:t>
                      </a:r>
                    </a:p>
                  </a:txBody>
                  <a:tcPr marL="0" marR="0" marT="0" marB="0" anchor="ctr"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
                      </a:r>
                      <a:br>
                        <a:rPr kumimoji="0" lang="ru-RU" altLang="ru-RU" sz="1600" b="0" i="0" u="none" strike="noStrike" cap="none" normalizeH="0" baseline="0">
                          <a:ln>
                            <a:noFill/>
                          </a:ln>
                          <a:solidFill>
                            <a:schemeClr val="tx1"/>
                          </a:solidFill>
                          <a:effectLst/>
                          <a:latin typeface="Arial" charset="0"/>
                        </a:rPr>
                      </a:br>
                      <a:r>
                        <a:rPr kumimoji="0" lang="ru-RU" altLang="ru-RU" sz="1600" b="0" i="0" u="none" strike="noStrike" cap="none" normalizeH="0" baseline="0">
                          <a:ln>
                            <a:noFill/>
                          </a:ln>
                          <a:solidFill>
                            <a:schemeClr val="tx1"/>
                          </a:solidFill>
                          <a:effectLst/>
                          <a:latin typeface="Arial" charset="0"/>
                        </a:rPr>
                        <a:t>600</a:t>
                      </a:r>
                      <a:br>
                        <a:rPr kumimoji="0" lang="ru-RU" altLang="ru-RU" sz="1600" b="0" i="0" u="none" strike="noStrike" cap="none" normalizeH="0" baseline="0">
                          <a:ln>
                            <a:noFill/>
                          </a:ln>
                          <a:solidFill>
                            <a:schemeClr val="tx1"/>
                          </a:solidFill>
                          <a:effectLst/>
                          <a:latin typeface="Arial" charset="0"/>
                        </a:rPr>
                      </a:br>
                      <a:r>
                        <a:rPr kumimoji="0" lang="ru-RU" altLang="ru-RU" sz="1600" b="0" i="0" u="none" strike="noStrike" cap="none" normalizeH="0" baseline="0">
                          <a:ln>
                            <a:noFill/>
                          </a:ln>
                          <a:solidFill>
                            <a:schemeClr val="tx1"/>
                          </a:solidFill>
                          <a:effectLst/>
                          <a:latin typeface="Arial" charset="0"/>
                        </a:rPr>
                        <a:t>300</a:t>
                      </a:r>
                    </a:p>
                  </a:txBody>
                  <a:tcPr marL="0" marR="0" marT="0" marB="0" anchor="ctr" horzOverflow="overflow">
                    <a:lnL>
                      <a:noFill/>
                    </a:lnL>
                    <a:lnR>
                      <a:noFill/>
                    </a:lnR>
                    <a:lnT>
                      <a:noFill/>
                    </a:lnT>
                    <a:lnB>
                      <a:noFill/>
                    </a:lnB>
                    <a:lnTlToBr>
                      <a:noFill/>
                    </a:lnTlToBr>
                    <a:lnBlToTr>
                      <a:noFill/>
                    </a:lnBlToTr>
                    <a:solidFill>
                      <a:srgbClr val="DFEEFD"/>
                    </a:solid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MMR and </a:t>
                      </a:r>
                      <a:r>
                        <a:rPr kumimoji="0" lang="ru-RU" altLang="ru-RU" sz="1600" b="0" i="0" u="none" strike="noStrike" cap="none" normalizeH="0" baseline="0">
                          <a:ln>
                            <a:noFill/>
                          </a:ln>
                          <a:solidFill>
                            <a:schemeClr val="tx1"/>
                          </a:solidFill>
                          <a:effectLst/>
                          <a:latin typeface="Arial" charset="0"/>
                        </a:rPr>
                        <a:t>АМ</a:t>
                      </a:r>
                      <a:r>
                        <a:rPr kumimoji="0" lang="en-US" altLang="ru-RU" sz="1600" b="0" i="0" u="none" strike="noStrike" cap="none" normalizeH="0" baseline="0">
                          <a:ln>
                            <a:noFill/>
                          </a:ln>
                          <a:solidFill>
                            <a:schemeClr val="tx1"/>
                          </a:solidFill>
                          <a:effectLst/>
                          <a:latin typeface="Arial" charset="0"/>
                        </a:rPr>
                        <a:t>R material</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nickel + steel</a:t>
                      </a:r>
                    </a:p>
                  </a:txBody>
                  <a:tcPr marL="0" marR="0" marT="0" marB="0" anchor="ctr" horzOverflow="overflow">
                    <a:lnL>
                      <a:noFill/>
                    </a:lnL>
                    <a:lnR>
                      <a:noFill/>
                    </a:lnR>
                    <a:lnT>
                      <a:noFill/>
                    </a:lnT>
                    <a:lnB>
                      <a:noFill/>
                    </a:lnB>
                    <a:lnTlToBr>
                      <a:noFill/>
                    </a:lnTlToBr>
                    <a:lnBlToTr>
                      <a:noFill/>
                    </a:lnBlToTr>
                    <a:no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MR service life, hours</a:t>
                      </a:r>
                    </a:p>
                  </a:txBody>
                  <a:tcPr marL="0" marR="0" marT="0" marB="0" anchor="ctr"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55000</a:t>
                      </a:r>
                    </a:p>
                  </a:txBody>
                  <a:tcPr marL="0" marR="0" marT="0" marB="0" anchor="ctr" horzOverflow="overflow">
                    <a:lnL>
                      <a:noFill/>
                    </a:lnL>
                    <a:lnR>
                      <a:noFill/>
                    </a:lnR>
                    <a:lnT>
                      <a:noFill/>
                    </a:lnT>
                    <a:lnB>
                      <a:noFill/>
                    </a:lnB>
                    <a:lnTlToBr>
                      <a:noFill/>
                    </a:lnTlToBr>
                    <a:lnBlToTr>
                      <a:noFill/>
                    </a:lnBlToTr>
                    <a:solidFill>
                      <a:srgbClr val="DFEEFD"/>
                    </a:solidFill>
                  </a:tcPr>
                </a:tc>
              </a:tr>
              <a:tr h="2714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Background, %</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a:ln>
                            <a:noFill/>
                          </a:ln>
                          <a:solidFill>
                            <a:schemeClr val="tx1"/>
                          </a:solidFill>
                          <a:effectLst/>
                          <a:latin typeface="Arial" charset="0"/>
                        </a:rPr>
                        <a:t>7.5</a:t>
                      </a:r>
                    </a:p>
                  </a:txBody>
                  <a:tcPr marL="0" marR="0" marT="0" marB="0" anchor="ctr" horzOverflow="overflow">
                    <a:lnL>
                      <a:noFill/>
                    </a:lnL>
                    <a:lnR>
                      <a:noFill/>
                    </a:lnR>
                    <a:lnT>
                      <a:noFill/>
                    </a:lnT>
                    <a:lnB>
                      <a:noFill/>
                    </a:lnB>
                    <a:lnTlToBr>
                      <a:noFill/>
                    </a:lnTlToBr>
                    <a:lnBlToTr>
                      <a:noFill/>
                    </a:lnBlToTr>
                    <a:noFill/>
                  </a:tcPr>
                </a:tc>
              </a:tr>
              <a:tr h="10842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a:ln>
                            <a:noFill/>
                          </a:ln>
                          <a:solidFill>
                            <a:schemeClr val="tx1"/>
                          </a:solidFill>
                          <a:effectLst/>
                          <a:latin typeface="Arial" charset="0"/>
                        </a:rPr>
                        <a:t>  Thermal neutron flux density from the surface of the mode-  rator:</a:t>
                      </a:r>
                      <a:br>
                        <a:rPr kumimoji="0" lang="en-US" altLang="ru-RU" sz="1600" b="0" i="0" u="none" strike="noStrike" cap="none" normalizeH="0" baseline="0">
                          <a:ln>
                            <a:noFill/>
                          </a:ln>
                          <a:solidFill>
                            <a:schemeClr val="tx1"/>
                          </a:solidFill>
                          <a:effectLst/>
                          <a:latin typeface="Arial" charset="0"/>
                        </a:rPr>
                      </a:br>
                      <a:r>
                        <a:rPr kumimoji="0" lang="en-US" altLang="ru-RU" sz="1600" b="0" i="0" u="none" strike="noStrike" cap="none" normalizeH="0" baseline="0">
                          <a:ln>
                            <a:noFill/>
                          </a:ln>
                          <a:solidFill>
                            <a:schemeClr val="tx1"/>
                          </a:solidFill>
                          <a:effectLst/>
                          <a:latin typeface="Arial" charset="0"/>
                        </a:rPr>
                        <a:t>    - time average</a:t>
                      </a:r>
                      <a:br>
                        <a:rPr kumimoji="0" lang="en-US" altLang="ru-RU" sz="1600" b="0" i="0" u="none" strike="noStrike" cap="none" normalizeH="0" baseline="0">
                          <a:ln>
                            <a:noFill/>
                          </a:ln>
                          <a:solidFill>
                            <a:schemeClr val="tx1"/>
                          </a:solidFill>
                          <a:effectLst/>
                          <a:latin typeface="Arial" charset="0"/>
                        </a:rPr>
                      </a:br>
                      <a:r>
                        <a:rPr kumimoji="0" lang="en-US" altLang="ru-RU" sz="1600" b="0" i="0" u="none" strike="noStrike" cap="none" normalizeH="0" baseline="0">
                          <a:ln>
                            <a:noFill/>
                          </a:ln>
                          <a:solidFill>
                            <a:schemeClr val="tx1"/>
                          </a:solidFill>
                          <a:effectLst/>
                          <a:latin typeface="Arial" charset="0"/>
                        </a:rPr>
                        <a:t>    - burst maximum</a:t>
                      </a:r>
                    </a:p>
                  </a:txBody>
                  <a:tcPr marL="0" marR="0" marT="0" marB="0" horzOverflow="overflow">
                    <a:lnL>
                      <a:noFill/>
                    </a:lnL>
                    <a:lnR>
                      <a:noFill/>
                    </a:lnR>
                    <a:lnT>
                      <a:noFill/>
                    </a:lnT>
                    <a:lnB>
                      <a:noFill/>
                    </a:lnB>
                    <a:lnTlToBr>
                      <a:noFill/>
                    </a:lnTlToBr>
                    <a:lnBlToTr>
                      <a:noFill/>
                    </a:lnBlToTr>
                    <a:solidFill>
                      <a:srgbClr val="DFEEFD"/>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a:ln>
                            <a:noFill/>
                          </a:ln>
                          <a:solidFill>
                            <a:schemeClr val="tx1"/>
                          </a:solidFill>
                          <a:effectLst/>
                          <a:latin typeface="Arial" charset="0"/>
                        </a:rPr>
                        <a:t/>
                      </a:r>
                      <a:br>
                        <a:rPr kumimoji="0" lang="en-US" altLang="ru-RU" sz="1600" b="0" i="0" u="none" strike="noStrike" cap="none" normalizeH="0" baseline="0" dirty="0">
                          <a:ln>
                            <a:noFill/>
                          </a:ln>
                          <a:solidFill>
                            <a:schemeClr val="tx1"/>
                          </a:solidFill>
                          <a:effectLst/>
                          <a:latin typeface="Arial" charset="0"/>
                        </a:rPr>
                      </a:br>
                      <a:r>
                        <a:rPr kumimoji="0" lang="en-US" altLang="ru-RU" sz="1600" b="0" i="0" u="none" strike="noStrike" cap="none" normalizeH="0" baseline="0" dirty="0">
                          <a:ln>
                            <a:noFill/>
                          </a:ln>
                          <a:solidFill>
                            <a:schemeClr val="tx1"/>
                          </a:solidFill>
                          <a:effectLst/>
                          <a:latin typeface="Arial" charset="0"/>
                        </a:rPr>
                        <a:t>~ 10</a:t>
                      </a:r>
                      <a:r>
                        <a:rPr kumimoji="0" lang="en-US" altLang="ru-RU" sz="1600" b="0" i="0" u="none" strike="noStrike" cap="none" normalizeH="0" baseline="30000" dirty="0">
                          <a:ln>
                            <a:noFill/>
                          </a:ln>
                          <a:solidFill>
                            <a:schemeClr val="tx1"/>
                          </a:solidFill>
                          <a:effectLst/>
                          <a:latin typeface="Arial" charset="0"/>
                        </a:rPr>
                        <a:t>13</a:t>
                      </a:r>
                      <a:r>
                        <a:rPr kumimoji="0" lang="en-US" altLang="ru-RU" sz="1600" b="0" i="0" u="none" strike="noStrike" cap="none" normalizeH="0" baseline="0" dirty="0">
                          <a:ln>
                            <a:noFill/>
                          </a:ln>
                          <a:solidFill>
                            <a:schemeClr val="tx1"/>
                          </a:solidFill>
                          <a:effectLst/>
                          <a:latin typeface="Arial" charset="0"/>
                        </a:rPr>
                        <a:t> n/cm²·s</a:t>
                      </a:r>
                      <a:br>
                        <a:rPr kumimoji="0" lang="en-US" altLang="ru-RU" sz="1600" b="0" i="0" u="none" strike="noStrike" cap="none" normalizeH="0" baseline="0" dirty="0">
                          <a:ln>
                            <a:noFill/>
                          </a:ln>
                          <a:solidFill>
                            <a:schemeClr val="tx1"/>
                          </a:solidFill>
                          <a:effectLst/>
                          <a:latin typeface="Arial" charset="0"/>
                        </a:rPr>
                      </a:br>
                      <a:r>
                        <a:rPr kumimoji="0" lang="en-US" altLang="ru-RU" sz="1600" b="0" i="0" u="none" strike="noStrike" cap="none" normalizeH="0" baseline="0" dirty="0">
                          <a:ln>
                            <a:noFill/>
                          </a:ln>
                          <a:solidFill>
                            <a:schemeClr val="tx1"/>
                          </a:solidFill>
                          <a:effectLst/>
                          <a:latin typeface="Arial" charset="0"/>
                        </a:rPr>
                        <a:t>~ 10</a:t>
                      </a:r>
                      <a:r>
                        <a:rPr kumimoji="0" lang="en-US" altLang="ru-RU" sz="1600" b="0" i="0" u="none" strike="noStrike" cap="none" normalizeH="0" baseline="30000" dirty="0">
                          <a:ln>
                            <a:noFill/>
                          </a:ln>
                          <a:solidFill>
                            <a:schemeClr val="tx1"/>
                          </a:solidFill>
                          <a:effectLst/>
                          <a:latin typeface="Arial" charset="0"/>
                        </a:rPr>
                        <a:t>16</a:t>
                      </a:r>
                      <a:r>
                        <a:rPr kumimoji="0" lang="en-US" altLang="ru-RU" sz="1600" b="0" i="0" u="none" strike="noStrike" cap="none" normalizeH="0" baseline="0" dirty="0">
                          <a:ln>
                            <a:noFill/>
                          </a:ln>
                          <a:solidFill>
                            <a:schemeClr val="tx1"/>
                          </a:solidFill>
                          <a:effectLst/>
                          <a:latin typeface="Arial" charset="0"/>
                        </a:rPr>
                        <a:t> n/cm²·s</a:t>
                      </a:r>
                    </a:p>
                  </a:txBody>
                  <a:tcPr marL="0" marR="0" marT="0" marB="0" horzOverflow="overflow">
                    <a:lnL>
                      <a:noFill/>
                    </a:lnL>
                    <a:lnR>
                      <a:noFill/>
                    </a:lnR>
                    <a:lnT>
                      <a:noFill/>
                    </a:lnT>
                    <a:lnB>
                      <a:noFill/>
                    </a:lnB>
                    <a:lnTlToBr>
                      <a:noFill/>
                    </a:lnTlToBr>
                    <a:lnBlToTr>
                      <a:noFill/>
                    </a:lnBlToTr>
                    <a:solidFill>
                      <a:srgbClr val="DFEEFD"/>
                    </a:solidFill>
                  </a:tcPr>
                </a:tc>
              </a:tr>
            </a:tbl>
          </a:graphicData>
        </a:graphic>
      </p:graphicFrame>
      <p:pic>
        <p:nvPicPr>
          <p:cNvPr id="3098" name="Picture 2" descr="http://flnp.jinr.ru/img/250/836_pv_IBR-2_schema_eng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338"/>
            <a:ext cx="3429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429000"/>
            <a:ext cx="3911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TextBox 3"/>
          <p:cNvSpPr txBox="1">
            <a:spLocks noChangeArrowheads="1"/>
          </p:cNvSpPr>
          <p:nvPr/>
        </p:nvSpPr>
        <p:spPr bwMode="auto">
          <a:xfrm>
            <a:off x="539750" y="6216650"/>
            <a:ext cx="7200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ru-RU" sz="1800" b="0">
                <a:ea typeface="맑은 고딕" charset="0"/>
              </a:rPr>
              <a:t>Reactor operation for physics experiments, hr/year ~2500</a:t>
            </a:r>
          </a:p>
          <a:p>
            <a:pPr algn="ctr" eaLnBrk="1" hangingPunct="1">
              <a:spcBef>
                <a:spcPct val="0"/>
              </a:spcBef>
              <a:buFontTx/>
              <a:buNone/>
            </a:pPr>
            <a:endParaRPr lang="ru-RU" altLang="ru-RU" sz="1800" b="0">
              <a:ea typeface="맑은 고딕" charset="0"/>
            </a:endParaRPr>
          </a:p>
        </p:txBody>
      </p:sp>
    </p:spTree>
    <p:extLst>
      <p:ext uri="{BB962C8B-B14F-4D97-AF65-F5344CB8AC3E}">
        <p14:creationId xmlns:p14="http://schemas.microsoft.com/office/powerpoint/2010/main" val="1628715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gAAZABkAAD/7AARRHVja3kAAQAEAAAAHgAA/+4ADkFkb2JlAGTAAAAAAf/bAIQAEAsLCwwLEAwMEBcPDQ8XGxQQEBQbHxcXFxcXHx4XGhoaGhceHiMlJyUjHi8vMzMvL0BAQEBAQEBAQEBAQEBAQAERDw8RExEVEhIVFBEUERQaFBYWFBomGhocGhomMCMeHh4eIzArLicnJy4rNTUwMDU1QEA/QEBAQEBAQEBAQEBA/8AAEQgB4QIBAwEiAAIRAQMRAf/EALoAAQADAQEBAQAAAAAAAAAAAAAEBQYDAQIHAQEAAwEBAQAAAAAAAAAAAAAAAQIDBAUGEAABAwIEAQYICgYKAwEAAwEBAAIDEQQhMRIFQVFhcSITBoGRodEyUhQ1scFCcqKyI1NzFfDhYoKSVPHC0jODs9MkNFVDkxbiY6N0JREAAgECBAMGAwYFBAEFAAAAAAECEQMhMUESUWEEcYGRIjITobHB8NFCUiMz4WJykgXxgqIUQ7LiU2Nz/9oADAMBAAIRAxEAPwD9AREQBERAEREAREQBERAEREAREQHiEgZoqHvFbdrNFKInzzQwy+yxm3FxC+VxjIY8kO0V0AV6uFesECL9F4K0xz4r1AEREAREQBERAEREARFyluIIKdtKyPVg3W4NqeaqAqLSHchv77i6hox8MjBI15cxrGyN7NgGkUNMTzk8KBXa+Q9hFQ4EHIgr6wQM9REQBERAeICCKjLgo1+IjaSiaJ1xEW0khYNTntOYDQRXDhxyUTYI3xWszCwsj7eR0JMZgDmO0uq2F2LBqJHPTVxQaFqiIgCIiAIiIAiIgCIiAIiIAvEVbuV3fW1xCIDE5srmNZAWudNKS/7UghzQxrGdbVQ8/OBZoiIAiIgCIiAIiIAiIgCIiAIiIAiIgCIiAIiIAiIgCIiAIiIAiIgCIiAIi+SQBU4AZoD1Q2blbPujbNdjkH/JLuQLNd4e83barKwdSE9WWcfL/ZbyN5+PRnA2y5lc3s5MWj0HnP5vOoqi/typWmDVe7ifoC9VVte59sBbzn7UYMcflcx51aKSh6iIgCIiAIiIDxY/eLN7nSwPJc9prG5xqTxbj0LYKp3221RtuWjFnVf805eVCUzCC1lHWeNAFA6uYHKriwAiZ2bCag6s/KORfdxD2oJGdCCOUci4WL9LnRHMZE5kcPJ5VlVxuUeUsjt2wudO5RxnbpXjSufYbe0nFxbxy8XDrfOGB8q7Km2K4xfbO+e34HK6WpwsIiIDxFW7huctnP2YjDgQHBxJVHvO7Xc8cYB7KGtHtYSNVer1j0GtFEntTfA0tWncnGCaW7VmpNxbtdodKwOrTSXAGvQuqxkTi5jXE4kYnn4rVbfce02rJDi4DS/5wUlJR2trg6eBKREQgIiIAiIgCIiA8RFHvpzb2kkoNHAUaec9UfCgJChzbZaTXQvHiQXDWhgcyaWMaWnUGlsb2tIryhQWXF3Btj7987nyVOlrw0tNSGtwABz5CuFp3jubqRkDLZvaudo16zpNPSOnTh41Vyimk9TSNm5KLlFVUcG60p4mhRVNnud3c3gh0xiMVLiNRNBxGPKrZWMz1ERAEREAREQBERAEREAREQBERAEREAREQBERAEREAREQBERAEREB4q7eTdC3+x/uj/ekelTzKyXhAOByQH59PtjHSGRnoHF0fPzJHqtpA14wGDa8/wAfIfBnnpNz2sxVuLcVjzewfJ5xzKolibK0td4D0qk4VxTo1lwOqxfUVsmqwlnxXM+mPDgHtPQeNVotrvxcx9lIft2fSHKsgx8ltJofi04A/wBPkPHLNWEEzo3NmidRzcWlTCe7k1mit+w4Oqe6EsYy0Zr0Ueyu2XcIkbg4YPbyHzKQrHOeoiIAiIgC5yxtljdG/FrwQV0RAZK4gkt5nRPzac+BHAqsummGUTNwGZPNXHxHHoqtfu1l28XasH2sY/ibxCzc0faMLaVPBVuR3RdM1iu06Omu7LibxjLySXJneyuezmiuBkDiObJwWsBDgHDEHEFYOyk0kwuOXok+TyDxha7Z7jtrQNJ68XVPR8nyJCW6Kfj2leote3ccdM0+KeTLBERWMSq32HVAyYZxuoeh36ws5dxiSBzT+nL5CtlcQieF8JyeCK8/A+NZSRhBdG8UIq1w8hUNVTXFGlqe2SkvwtPwI1jIXw45jEjpz8tVpthdW1kbyPJ8YCylmSyZ8R5T5et8OpafYHdWdvIWnx18yradYLisH3GvWRUbsqZSpJdki4REVzmCIiAIiIAiIgPFVb7KRFFAM3uqf3f6VaqmuP8Adb1HHm2KleTq9c+ZCUR+8Lxbbfb2uVOs7oYPjJVdscZj7W5cMYIia/8A8knVHwlfXeWbttwMQybpi/rvXW3b2O1VyddSk9LI8PrLBea7yid/7fRpa3Pr/CpZbBFjLMeZgPlPxK6UHaYuzsWcr6vPhy8imrc89nqIiAIiIAiIgCIiAIiIAiIgCIiAIiIAiIgCIiAIiIAiIgCIiAIiIAiIgPFT7hs9azWgxzdF/ZVyvEBjJoWyNLXihGGPBQ43yW0miTFpw8fx8h45HFbG+2yK6GtvUm4O4H5yzt5ZvYTDO3S8ZVxB/UqThXzRwkvjyZ02LySdu4t1uWa4PijtY3rraVsrDqY7BzfWHnWnikZLG2Rhq1wqCsJHI+2fofUsOH6efjkVebTuIgcGPNYJDn6p5ejlUwnuXBrNFb9hwdU90ZYxlxRo0Xi9VjAIiIAiIgPFnt2svZ5u1YPspD4Gu4j41oVyuIGXELon5OHiPAoEYa6aYpRM3AZn4/EcfGrvY7oNuGitGTDSfncPLgoV7avY58Dx12nDkPJ4CodhK6N5irQtIcw8eb4PIs15blNLnzO1/rdPXOdjB84PJm9RcbaYXEEcw+WKnp4jxrstDiCzu82/ZXXaAdWYV/eHpedaFQd2t+2tHEDrxdcdA9LyISjHS/ZXrX5B+fgx/tLR7C77aVvK0HxH9az+4NoxsvqnE8wz8lVc93pK3Arm6Mg9IIr8CzhhOceyS7zrv+axauapO2+2OKNIiItDjCIiAIiIAiIgPlzg1pc7ICp6AqbaSHz3N7JgACST+0S4+KinbrN2VjJyv6g/ez8irXu9l2B7sn3B0iv7Z0/VFVDdE3wLQjuaj+ZpGdnlM926V2Z1SEc8h/pV3dxFj7eyaOtFGxhA9d+LvhVXtEHtO4RtOTpKmvqxYkfRKubP/d7t2ubQ5z/A30fiWVheqXFnb10qOFtfgWX24Yl8xgYxrG5NAA6AvtEWxwBERAEREAREQBERAF4ipNy3Vxf2Vq7S1p60g+URwHMgLtc5hM6Jwgc1kpHVe9pc0HlLQW18aibdukN59kXAXLBV7OUcoU9AfkP/ANr3p/nz/wCuL+wi/T//AJ/Yv+ttf/RH/ZRRQtujwLBERSVCIiAIiIAiIgCIiAIiIAiIgCIiAhbvLJDtlzLE4skZGS1wzBCz+3WveLcLOO7j3HQyTVRria9VxbwHMr3fPdF5+E5cO63uO2/xP8x6Fl6e8hflHeX/ALMfS8y+JNi3+Wgl3Bj6ZagT8LVpkQjc+XgZV3djdX/3tzC8D5JbSvNg1Vk8N5Zz+zSSGE6gNZAePKMekfDnvVB3PbIdwhLHUbI30H0r4DzLOcPxRwkvjyOizfSTt3Vuty8Yviioi2rvC6Nrot0aYyBoLa0pwpgvv8n7y/8AZjy+ZWG32/5ZG22kcXscerKSaaz8kgnCpy5eOOdkrrFYqnFGM6Juj3R0dM0Z38o7y/8AZ/D5k/KO8v8A2nw+ZaJFJXdyXgZ38o7y/wDafD5k/J+8v/afD5lokQbuzwM7+Ud5P+0+HzJ+T95P+0+t5lokQbny8DMv2DfZXapL9j3DCrm1w8IUXe7B233EN2wAsIBfh1dTaa8OQ+l41sFD3O0beWUkTqAgamOOQcMvMqTjWPNYrtRr09727ibxi8JLinmVHsG7Xf8AudtvW29pKA6OEV6mADhgM9QKfk/eX/sx9LzLhsO5SWcb7aRhdEHNLHE0DWOwJ4k5eTnWpCi3dhcrRpuNNyWjIvQ9u5KKo1o+KeKM7+Ud5f8Asx9LzJ+Ud5SKHcwQc8/7K0aLQz3Pl4GSuO7u6shfJLcxyxxtLnMDaEgDGnVXHadu3e5h7W1ufZgzqVc0gkjBxa6nKFsiott1Lq5h4VbK0cAHjSR/Ewnwqrj5lLk0bRuv2Z26L1KafDRqhT/lHeX/ALMfS8yflHeX/sx9LzLRorGO58vAzn5R3l/7MfS8yflHeX/sx9LzLRog3Pl4Gc/KO8v/AGY+l5k/KO8v/Zj6XmWjRBufLwM5+Ud5f+zH0vMn5R3l/wCzH0vMtGiDc+XgY7cLHfGPjt5r7ti+jmtxoPkjgm5tvLG0js7ycXD2F0wIrg0NDWN4cjlbj/db3XNkR/yx/aVJv04uNxkAPVDxGOiPF3lCzuukHzwOro47ryrlFVZ02mF7LO7ma7TJHCImP/bkw1eRNt2re5Q+W3vRFTqk41PHk6FJY3sNnhbk65kdIfmt6o+JXm1RdlYx1zfV5/ey8im3GkUjPqLjldm+dPDMqPyjvL/2Y+l5k/KO8v8A2Y+l5lo0VzHc+XgZz8o7y/8AZj6XmT8o7y/9mPpeZaNEG58vAzn5R3l/7MfS8yflHeX/ALMfS8y0aINz5eBnfyjvN/2Y+l5lwvbLvHZ2st0/ctTYm6iATU+RalV+/wDua7/D+MISnlgvA82Cea42i3mneZJXB2p5zNHuHxKxVV3Z9x2vQ/67l13a99nh7Jh+1kHibxKEPNkTdNz1VtoD1cpHjj+yFQXV12Q0Mxk+BdpnObE4tz5eTnVQ/UXEVryv6eRQ5JYamsLTa3fhWb4dp9RzyxzNlheWPYa9oM68g+PxLc7Puf5hbB7xombg9vA/tN5isbaWvaUe8UjGQ5afEtXs+3ujpcyAtJFI2ZUHKUinqVuOLokqJZce8uERFJmEREAREQBERAEREARF4TQVQBFT7Hu1xuFHTgME0LLiGPs3RuDH1yc5zg8DAV6vLShCuEB6iIgCIiAr9890Xn4Tlw7re47b/E/zHrvvnui8/CcuHdb3Hbf4n+Y9NSfw95boiIQEREBzexsjSx4DmuFHA5ELgx77d4ilJdE40ilOdeDH8/IePHHOUvh7GyNLHgOa4UIORCEp6PI+0UVj3W7hFKS6NxpFKc6nJj+fkPHI45ykIap9GFGvxdm2c6zcG3EdHsBppfpxMbuQOGFRlmpKZoChj3ueO1dfSt1tntJtwgiJDRHFCIuzjJAzcH6nHGhwGCi3G8bjENygEv20jn/lziBVgj/vgMOt2bQH451or+XbtvmjjimtYZIoRpiY+NrmsbTTpaCKAUFMF9GztHGpgjJ62JY2v2go/h8oZ8qE1XApHXl7LaX16bx1u+waCyLTHoOmBk2qUOaXHtC7gRhlQ4q+AE0IErBR7RqjdjmMiuUm32EkrJpLaJ8sQAje6Npc0N9HSSMKcF5uEs8Ns6SCmpvpE40bxIHMqTkoxcnioptpKrohnkZ++t3Ws5BxEXH1oncfB8SlR7rctgbbsoHMFBKesS35NBlhzqLM97n9tI4vdk9zser+pcWfZks+69H8M+b4udfP++4Sm7DduMqpcaV+jOmm6Cri7fyf2+JpduuTc2wLjWRnVk6RkfCFLWf2+59numkn7OWjH/1T4CfKtAvZ6O/71mMn6o+WXavvOecaNhUu67tDYX8VWPfJoc0taAAQ/rNNSf2CrpZnvhb9S3uwdIYXMeRQE/8AkYMfmldcUm6Pt8MSqbTVPxeT+7CvcaOGVk0TJmYskaHNPM4VC+1U927ls+1saDq7Bzoq54DFv0SFbJJUbXBkRdUnxPURFBJ4viSQRxukIJDAXEAVOArgF9ogM1J3yiwNvaue3lkeGfVD1z/+xnr/AMRtPxD/AGFRXMHstzPbZCGRzG19UHqn+Gi48F3RsWqJ0rXmzx5dZ1Ck1upR0yRbM3zsi98TXwSv+WC2bDEkHU1lKmnAqKyOW5uHGFwnc1pcQ2oeS849V1HGlOAUT4VZd2YTLu7HcIe0l6QAIm/WqsOo6W20mqpqrzqqI7+g/wAlfju3KE06Qq1R1lzX8qkWVw/t328DGOjDGMiax4o4HnC0rGtYwMbgGgAdAVbum4bdYyRG4aHzuIIDRV4bWmvoHl4Kfbzw3MLZ4Hh8TxVrh+maxo6J0w4nQ7kZScU1uWLVcVU5XO5bdayiG5uYoZCA4Mke1ho4loPWPEhdHXdqyQROmY2QvEYYXAHW5pe1tOUtFaKuu2Xce43Ukdk+7iurWGFpDoms1sdcFzZO0ka6lJRk0qAO71y8wW9wC+KOWEvna4B32NlJB2zcagiUtpxrjkoLYGjbLG/XpeD2Z0yUPomgdQ8mBUX832rsu3F5D2WoM1iRpbqI1Bta5kCqg2FrvEcNybtsTi+WR0sOgP8AaWiNkbTGe1a2PXpycDnQ8qjR7fuV1Jb3EsMtlde0MfNIDblsUTYLiNjIgHyghpkodQqS6oAGDQoi9hvLS40GCeOUSBzmaHB2oRkNeRTPSXAFd1VW21vtNxglY580Yiuu3nkLdTpp5Ld4q1gaMRGcm0wVqhAVfv8A7mu/w/jCsFX7/wC5rv8AD+MISs0R9gmZB3et5ZDRrQ8n+N2Cqrm4dPK+eQ0r4gOAXK1unHabW39GOIOc7nLnOd5AVDmmdM/s460BxP6cebhmeCrKaiuLeS4m1mzK5J6JYylokJpXzv7OOoaOTP8Ap+BdG2TKNDjgMS0ZeBdbe3DAABV7sABiegcqv9v2cNpNdCrs2x5gfOVYw/FPGT+BpdvpL27XlgvGXNnHadsD9NxM2kbf7tlM+foV4i9WhyBERAEREB4iKgtt2v5W3ErnjTE66DY/ZZQykDpGM/3GvQfQBPiQUL9FnYN33mWFz4WC4rA2QPNtLbhkjnMGhvbPAl6rnEBpHo0r1gujd5u2xsBeySQzvidWKSCRrG2s1w3XFIag6o8wSCMkJoXyKtlv7k2lh2WhtzuBYwPcC5jCYnzvdpDgTgwgCuahXO77nZzNtjGy6lZcNa8xtLTJbuhmnOhmp1JB2RwrjhlXAKGgXihbZfi/bPKxzXxNl0wvZk5hYx7T9JTUIItrt1nZvc63YWlwDBVznBrASQxgeSGtxybQKFuW6OhnbBbPGuPGXI4nJp8CmblfM2+ylun/ACB1Gn5Tz6I8a/OHXUz53TueRNI4uc7KpdiVDaReFuU6tY08fDgb+13qGWjJx2T/AFvkHzKyDg4Ag1ByIxWFsbh8sYE3pn0SBmArSz3Ce0PVOqI+lGcvByFSmnliJQcc1SuPcadFHtbyC7ZqidiPSYcwpCFCBvnui8/CcuHdb3Hbf4n+Y9d9890Xn4Tlw7re47b/ABP8x6ak/h7y3REQgLxFTXc24jdL1lpocxtnA4tke9ga4vuuswNa7E6cegIC5RYsPv32k9zqfojZa6rwXEwfbh1vC58vYN6r2tLi91XY41BVjBHcyy7hd+lHHJOI5hczBzdLOqGwAdnTw86E0NA9jXsLHgOa4UcDkQuDHvt3iKYl0biBFKc68GP5+Q8eOOdPs09u65shYXTrkPtnOvm9s64ax1I9Bdqe/Q/USKcceTCz3a9isrRzpGiQydRkZycSOPMiTeRK4PFPxqebvug2yKN+gSvlcWtYXaeGquRKoLnvLuLwQHR27TkWirqfOfUeRVU8kk8hdcPc8uoGyEmo5G1z6PPnxcxjHkgYjS6uZzo7FdELcUscWs66dxp7e2lca5PRmosO9URijbdxPDgA10rSHAkdUvI6ueeFV23PvFBHCG2DxLNIK66YRj9oH5XID0nkOWkJDaNPWNAEjLSKAUIwLeIKn2Y1r8NCNiNPsm+drps7x32uUUp+X+y79rk5enO9c0OBa4VBwIOVFi9r2qXcpcOpbsP2sv8AVbyu+DM8h2bGhjQ0VIaAASSThyk4lY3VFS8veuBSSSeBnLmA20z4DiG4tJ4sd6PmUR9WAOzdDnzxnP4PIr/d7btIe3aOvDiedh9LxZqkkwpIPk5/N4r5vq7Ps32kvJPzR780b2p5POmDXFahgHWjOIHo87StBttybi2Gs1lj6j+emTvCFmm/Z1YP/FiznjPDwU8gVht9z7PctcT9nJRj+T9k+A/CVbob3tX0m/Jdon2/hZF2GaWNMU+KeKNCq/fbft9rnAFXRjtWjPGPrEDpAIVgvCAQQcQcwvfTo0+GJzNVTXEy3dGd7Z57Z+Ac0FgrXGI6D4SHBalYawptu+sjc8l0UvZmpzDyYSSBzaXLdcVe4lVNar5YEJtt83v/ALvM13N0PURFQsEREBie9Fv2W7OkFdM7Gvrw1N+zI8TQqnitf3qsTPYi6YKyWhLjzxu9PxUDvAseu+xLdbXGOH3Hi9Zb2XpcJ+Zd+YJo0nmNBz0wVns+4xbXb3Mwo+6fohgYeGkVc53N1h05c6rDm3idQJ6B+uiAAVUyjvbTyVF9X44CM3atwcfVNyn3emL7V5jpNNNPK+aZ5kkkNXvOZKm7Nu8m2z4mtrIR2zOThrbzgeNV2RoveOCs4RcdrWBjG5KM1NPzVrXj2n6S1zXtDmkFpFQRkQV9LOd09wMkT7CQ1dF14a+oT1h+64+VaNefOLjJxeh7lq4rkFNa/B6oIuVxPDbQumneI42CrnFfbHskY17CHMcA5rhiCDiCFU0PtERAeKv3/HZ7sD7v4wpznBrS5xo0CpJyACye+b0btxt7c6bdmLnctPlH4h4SqzmortyXE1sWZXJ0WCWLbySKpj5DDHA3AtADuOPn/pVjY2Ej3COJuqQ+JoOdSvvZtsddsbKwaYznIenhykrU21rDbR9nE2g4niTylVhF13Sxb+BtfvRS9q1hBZvWT4s4WO2xWgDj15jm/k5mqaiLQ5D1ERAEREAREQHigM2axY55aJg2QvLo/aJ+yJl1F/2XaaMS48FPRAcJbO2ltfZJGVgo0BtSCNBBYQ4HUCCAQa1riuA2rbmMq5jnaXGQvkkke7UY3Qkue9xceo8jE0HBQroNj3Oe5ZJK1lhbm4mHayvje+QPDG9jr00a1hNAMyKL72Pc5txN1HOWSCIs0uYG4tkbUg9nJM3MHJ3MhP2ZIZs1gyAwASui6paHzzPLDH6Jjc+QlhH7JC6RbZZQljmMJfHIZg973veZCx0Opz3uJd1HaceHQF77CyPG1c63I+SzFh/w3dUeCizdzu2/WnaQXTaGYlrXEEadValh5hliVFcUqPzOmGKNI2t6k4zXlVWpeWVOS1NRaWVrZtkZaxiNssjpXgE0L34uOOVeZd1hjve6RsEYuXaGdcuIBcA3IaiMa862Vm+V9rE+ZzXSuY0vcyhbqpjSnCqvKDjnTEo4tZlT3jhfcNZFJG427etrGWvLhlRZaTaXiQaCHxnMHA0+NfopAIocRxVfdbPbzVdF9k/m9E+Dh4FVqpMJ7WnwdTHi2njGuKoAwDCTUAcnEfpgukV6QQ2UUPPgfMfh5la3O33VvUvYS0fLbi39XhUOWGKUEPbieP6ZrP23H0SpyeTOr/swuYX4KS0lHCSOkM+lwkgfRzciDiFe2O7smpHcUZJwd8l3mKybraeE6onagOGNfOPL0L7ivcQ2UUJy4E/EfB4kVymE1sfwfeVl0u5OVmSux4LCS7Ua3fPdF3+E5cO63uO2/wAT/MeqiTcZXbbcW+rtI3ROAJzbhX9Kq37re47b/E/zHq5zNNJpqjqW6IvCQBU4AcVJU9RfIc0gEEEHIr2o86A9RfNQcjlmvpAeLJd5bgy7j2IPVt2AU/af1nHxaVrVje8EbmbvOTlIGPb0aQz4WlaWfX3MtDMriAQQRWua4yBgIbISQahpFakGnVNP0+Pq57W5noGZXzGySe5jiYwapSGBrj67g0E50xXQ+OVPtibKVKp4p/Dmj4ElXFwBNMAMgOc1XSOGad9Yw57hhpiaXYHlpmtTtm0w7e0MvY45ZJHVbOWh2l1A0R6nCvDA8enPzet23HbZQ6KKMWhADZHgnr4kjquFPCsvdq6RVe10KN40WNcnozzuzFdWzJop4nQxPIdFrGkl1KOwPWyAV8sDLuO53EkVxLOe1jA0YBuk5mmmg/TFaLaO8D7ueO0uIgyZwNJGuq1xaNXo0FMAq3LcvVhjnTQrKLzLs4hZ27tvZrh0PyPSj+acvFktGoG62xmt+0aKyQ1cOUt+UPj8C87run96y6Lzw80fqiISo+0zzwWUcMXQ485jPpDwU8i+2UxjzbSreQtK9kIbST1fKDmF8RgMd2ZNGsIcwjE9kcwPm+ZeCvMjqzjzh/6X9xo9tuTcW4DzWSPqP5TTJ3hCmKNZ2tvbs1Q9bWATITUuHDmp0KSvprSmrcVco5JJNrJnI6VwMb3otnxbn2sYoLloq4nI07M0/hatVY3HtVnDcYVkYC4DIOp1h4CqjvdbdpYx3AJDrd2JyoHj+0Gr67p3LJNvdA12rsH1by6ZOuPKXLoeNuv5f9PuKZNd6+O5d7rLwL5ERZlgiIgOUzoWwvdOQIQ09oXejp415l+cyCMSPbCS6JrnCJzsCWV6pPgVz3p3GZ91JZV029vpc5o+U4tD+t0VwVFp1DU4mp4AkAeJdnTwcY7m/VoeT1t5TlsS/bbVeeqPr5VRkBQ9JNT8ATpXw3qHMljyS2uNOTHoX2toemv5sfHIx6jC5s/+NK33xwl/yqe0K7Wlnc3snZWsZkcKajk1teLnZBcMOK80MpSlRyHH4VLrTB0ZlHbXzJtcsPia7admtNrkbcXVy03RGkNDtDG6vkjGrvD4lfL8yc1oadLQDTAr9MjcHMa4fKAPjXFfg4tNy3OVdKZHq9HdhOMowhsUaa1rUyPe+G9bcRzSyGSzdhG3IRv5DTlHHwcFVwb5uVpai0gl0QgkhwFXNr8mprhVTe9O4uu702rT/t7U0oDgZPlO8GXj5VRHVTS7jkVgzmvzpem4SktHj40JZ3C/cauupieUyO86k2feDdbV+E5nZxjl64P7x6w8BVYDUU4jMITjpGfLmBzlRWhnCd3dhOVebwpz5GuuN0dvdiIrIuZctBfPbZ9Uca4ascgPCF8y7M2x2S6mmFbl0Z59FT5TynxYZ1OxbZuk1zFeWbezbG7UZ5MGng4UzdUVGHRULWb97mu+Xs/jCbVXc8z2bHVXJ2VbptjuxdKOfM+O7PuO16H/AF3K0VX3Z9x2vQ/67laKxLzfaeoiIQEREAREQBERAeIipdx7zWlnI+3habm4ZUPa0hrGkcHOPxA86mMZSdEqlJ3IQVZtRRdVXOaVsETpXBxa3MRtdI7wMYC4+ALIHvfubntLI4GsdiGlrnHlz1j4FKh74F8UjJ4hFLQtjmaS5mulAXNoXAV5NXQtHYuJVpXsMo9XZbpup2qiLu13exu3hkL3a3doA2SN8RrC5jJBSRrcnSAf0FNz2uLcWMbJI+MxklpaRSpFOs05qsn2c3NtZi0ZBcwxWk1vrmcfTm7L7YUY+p6jq5HHNXDpXWzI2vZJK0No6Vo1GowqWg6jXmBWSbWOVDpWLW3GuRlWd3L598bWUObC4k+0AdUxs9H5WBJ4Vqu7tq3zbHGSzkMjAa0aa16W5+Ry0YvrMsL+2YGg6XEmmkng7k8K6G5t9WjtWB+nXp1Cun1ujBRc/UabeMVRNM2hfuW8NqcXnGUap+JnrbvTJEdG4QkUwL2YU6QcPHToV3abnZXgHYStLjkw4O8RX1PZ2V60OljbKCOq8Z0OIo5uKpbruo3F9lKWO9V2HlA+Fqp+pHhNeDL16W5mpdPJ8PND7zRqJcbbZz1LmaHeszA+ZZ4XneDaerO0yxD1+sOajq/1vArGz7z2M5DLgG3k5DUj4K+SnOpVyOT8r4PArLpbqW6FLseNt18UfFxslxHUwkSjkyd5lVXFmCSyaMsfxBFD4Qc1r4pY5mh8Tw9hyc01HkXskMUzdMrA9vIRVXaTVHiZRnKLqm4tdzMFJbTRNdpOphBBxOVMccx8CvO7O4gRs20s0hmpzHEgYOJfTnxPBdt32q3jsLi4hJbpjcdOYNRTBfXdq2gfscWuNru1LjJUV1Fr3BtegLNQ2vyui4PFG8+ojct/qwUpZKawfay8Vbv0Zk2qZnZulqYy6NrTIXNEjS7qNBJw5l37G5gxt39pGP8Awyk4fNkxPjr4F9RXccjxE8GKb7p+DsOTg790lXrxwOfbrHzJY4ZmfuNuju5ZG2NvLa2EslqDoifbETMkkc+Zkbmtc0tbpq4tocORTdsO8Ce7MtuztTMxkskjnRse1kTG9tCGsfqDqV01FD1aq8UHddxbt1t22nXI4hsbK0qePgAxUpVdFqRWuBWd2be4gJbLEWvNvELmR0Jhd7QC7W3UadrnXXjy1IOGhVXYb/Y3hEbndhOaDs3kUJPquyPw8ytFLTWDwDzCyfea4tri6jjhNZIQ5kzxlmOpXlBz5Ms8tPPG6aF8TXuiLwWh7MHDnCxF3ZzWM5t5hQt9EjJzeBbzK9lLdVvLJEwpUiACIk06h+VxHMeb4FZd3YTLusLiPR1SOB4AN0t8rgvLPZr3cIXSw6WRjAOeSNZ4htAcuXwZ1pZ7HY3G3yXNzdQPZ2UYaxraOLgTqdp0n9kLWc40kk8cqdpeTVHjifLt8k9qvLa9c1kA7SOLSzUdTHEAUJx1BUMsssrezne6RmNNTiaF2fhPl6c/mTRczyzuBJfI51HHVm6o6cCvPR6rsWnAE458D+nlzpOy8Jwe2cUqLR8UzWzKEaxmqxnnxT4o9a4ghrsz6J5f1r7YJu3h9nr23aNEek0Op3VGPSeK5kfJOIOR414Z8ef489Xtfd6yhihnlcbicFsgkD3aARQt0gEVApx/UivxcXVUksHF5p8yL0Pbp+KMvTJZNFtbicQMFyWunoO0LBRteaq6oixOYjQWNrbvL42DVU0ccdIPBvIOhUO52ptJzoHVYS+MDjGfSZ4PiC0yh7laOuYQYxWaM1ZwqD6QquTq+mU7NIRSlDzRSVK8V3mlu44yTeOj5rVHHZ7oSRG3JqY8YzyxnzeZWay21yG1vmtm6oaSNOQa1x00PLodgeFMc1qQnRXHKzSTrK29r40WVRdhtnhininxTyIm523tdhPbganPYdAPrjrM+kAs13UuSy/dEeqyZpY0VqSWfaM8TCVsFhLjTte/Oc59Gwy9oGig6hNSP4H0XfbxTjxX2+NDGWTfCj8H9E5G8ReL1ZljxEXC7immt5IoJDDI5pDZB8klCH4mF36US7neOBrqfoHS1rY/iUFxla01aHVwBaaYnAYHn51cR91txeJnOaI5IKCJpIIlP7LuSmVfPSsdHIZxbhju3Y6pjAJfVvDT0ru3R2OMZLBKHjgmeTG3N3lOdt7XJ3HGSzUfM496RyBDiGgEBtKg4UoMAvvJfLATV5+VjTkGS+1sjlk6ur7+08RCaCtCeYJWjWvILWvrpJBANM6E54oRRnj/AEHHmK/S426I2s9UAeILAbXbG63G2gzBkDn8mlnXd4w2i/QVydU8Yrgm/E9L/HRe2ctG0vD/AFMNN3Y3xz3yOjZI97i5xa8YlxqfSouLu7O9kUNr4pI/7a027d4rfbrhluG9tJUGYNPoM/tcyibr3ibJG2HbX6jIKulFRQHgOI5/FmuSUlFVZva6G1euu3CUtyxljlzeBkp7e5tp3Qzt7OZmDmmhoMDV2k8a8Frtk7tWTIIbu5BuJZWNk0PHUaXAH0flHp8QUjbrGG/gjutxtmvnBq2Z3pSDlc3k5AfBgrtIqvm45cjSPSxtSlDyySefFr6AAAUGSr9/9zXf4fxhWCr9/wDc13+H8YVjZZo592fcdr0P+u5Wiq+7PuO16H/XcrRA832nqIiEBERAEREB5mmCr2bsz2mW3uIJLYQR9rJNK6Lsw0u0tqWSOpqoSKjgV2pa38TZY5NcdTpkieW4g6XCrCMiKEFCUscfFYlT3m3aS2ayxtnFkszdT5ASHNZXJh5Ty8PDVZFw00c0Yt4DiFpO9bJI4LaF0xma97ntEgbhobTAsDT8risyS5gqSHDkrl4XU+NdnTtKHparrStTy+stuV5pXISol5W9tK/1UrXkeVAI5ASR0Eal63ADVk3PnccV8NYJBrcSwH0a0Ap0uzRjnEkZ6TSopXyrZSTyafYzmnanFLdGUa/mTXhUu9g3d9hctimd/tp3BpYT/duJoHjx9bx8FtyvzCjgCAzPPUcT8K/RdsmfPt1rNIaySRMc88ri0V8q5epgk1Ja5nb0NxtStt124rs4HLdNoh3JrRI4xvjroe3n5ePiKxl7ZTWb3RXDHgF50veMHMbxByPVHA4LV79cU7GBspidUzFplNs2djAWuibOxzXNeNQeOWmOFaQ491sJTDY3TTfvMMdxA1zAbhxmL3xs0ZAtjaNbnEDlzWEGoy3Uq2qPsPUV2exQbbgnVLh2EXad8dtkAtLu2c0NcXOcKgguOo1BrlXjRaC03awvAOxmbqdk12B8Fc/AvJpdtuJRaXYYLjsTO6GSmuOMEBzi5tQ2hNPS6FX3Xda0lrJaSGJxxAzaeTEY+OqzbuJt4Tq68GaV6a56lOxLivNF9qeJfUrnkq272HbboGsfZO5WYfRyVPo7x7T6JM8I4em2g8o8TVKte9kBoy8idC7IvGLa/pyEqN8XhNbf6lh4krp70fPYmri423j3xzI0mwbrYvMthOXgcASHUGOIJx/i8C+oe8t9bO7PcYC6mbgNLh0inxDpWht721um1t5WycSAcR0jML2e2guWaJ42yN5Dw6ORNlMYSp8UP+xu8vUW1N8abZrvKm7lL9inZ8htnG4cvWa6vwLt3X9x23+J/mPUHcdxigsZdplGib2ZjI+NXacWqb3Xp+SW44tLwRxH2jldNN01WZjKElFNxajJ1Teq7SXuG4xWAZra6R8pIYxpY30RUkulcxoHDE8QuTNx269lfZS0bM1zW9hNQPcXRMuBRta4B3kPIvrcdt9sfBMx0bZrcv0GWPtmFsjdDgWamfCotrsD7ZzI23Idaskhl0GP7Uut4Y4G/aa6UPZgnq8ykoqZ1o0TuyuoP7h/bRj/AMUp6w+bJif4q9IWS3jd2396RQxxwVjY11M69c1aSM6DOmC0+935srFxYaTy/ZxcoJzd+6PKsRKyGgDsDwp6WHwrWzB+pdiTyNbbTxmv9yw+H27Tx4jEp1mmoCjsscVZWO9blYUYHe0QDDs35gD1TmP0wVZA3Sw6SHV9Njsxzf0rxjoi8sJLGjAMOAqM/NyLV7XhJUrx+jLyt1Ta865ZrtRuNv36wvw1rXdlM7ARSYEnkacj8PMpV5YW18xrLlmoMNWkEgjlFRwPFY7brH267jtqfZnrS04Rt9Lx5eFbkANAaMAMAOZYXIqEsG+PYYSVHgyut92s3SSwMYYoLYPBmJjbE0Qu7NwoH6mgEGhLQMDTnmW9zb3UZkt5GysBLSWmtHDMHnVTJ3fLO2fHctgZ/uHxvEdHtNy8Sv7SQPGpophTSaUxqKqFZbzZbU64iDpL03E/adrG2jK9myMtDppnPd/d11E4qqTeSqRSuWZy3zbJYL6aeCB5t5AJHOjaXNa6lHejllVUzpIy0iuJBoDhw51sbHvHt17I2MF8D3kCMSgND65Uc0uFeYmql2222dpNJPBGGyS5nkHqt5BXHD4gtVdcVSSyWBZSawaK207uWp24RznVcStDjL6hp6LRycvLnyUhWV9dbJdexXoJtyeq7OlcnNPEH9Mc9Uoe4bfBfwGKUUPyH0qWk/piueacnvXq+fJmlq8knC4t1uWfGL/NEkseyRgewhzXCrXDIhfaytle3WyXRsr0F1uT1TnSvFp4j9M89PHIyRgexwcxwqHDIhIz3cms1wK3rLtvPdCWMZLJo6IiKxkZzf7YwPN4xhcw9Z2kcTRrgeZwp4VbbVci5sIZtWsltCecYY8/9KkTQsnifDIKskBa4cxWe2OV+3bjNtM56riXRHhXm6R8QXPG1G3dc1X9XPgmdEUrlmS/HZxXODzXcaVZPvbb6LuC5a0ETDQ/gKtNMSOXWPEtYqbvRbCfanvBLTA4PqOQ9Q+AB1fAuqDpJUz+uhzYa+nKXY8JfAl7LcG52y3kdi4N0OPK6PqE+GinLOd0LhroZ7dtaNLZW1rXrijh1uQt8q0aTSUnTLNdjyIjXalLCSwl2rBnqIiqWOcsjYo3SPwawFzjzAVKx20iS63psmoh2rU8jDKsjsuBqAtFv0/Y7bIAaOlIjHhxd9EFVfdKDUZro8RRv751nxABZTxuQjwxZ2WPJ0965rKltd+pE7y7Z7Lde2RD7G5cdQ9WXM/xZ9NVSZr9Fu7WK8tpLaYVZIKGmYOYcOcHFfn91by2lxJbTCkkRoaZHiCOkYr0unubltecfij53rbGye+K8s/g/wCJyUqyv7iykLoiHMf/AHsL+tHIOccvP8Si9Kn7RtMu5XFBVlvGR20vJx0t/aPkz5jrNx2vdkc1pTc0rdd2lDT7LFts8Y3K1tPZZHgxuAFBgRq0hvVIqMwFx7wb83b2ez2xBvHjpETT8o1zPIPCeQ3McbIo2xRtDWMAa1oyAGQWM7zwWYvtdpUzu1G4YMW6uUc/redebOSxbdFpV17Ee07V529lmO6dKy2qna+BSOc9zi5xLnuJLnE1JJzcSu1lcMtbhkz4xNG01kiOAf8Ap/SuApSoNa/p4lY7Ns826T6MWW7D9rLyfst5z5M+ZUpV4o863OcZqPTt7q4zWDl/7f8AV8FubK9gvrdtxbu1Ru4ZFp9Vw5VIXK3t4bWFkEDQyKMUa0fpmuqueqq0Vc9Qq/f/AHNd/h/GFYKv3/3Nd/h/GEJWaOfdn3Ha9D/ruVoqvuz7jteh/wBdytEJeb7T1ERCAiIgCIiArZdqMkdyO1pLcTx3LZC2oa6AxuiaW6sWjshXEVxyKl2sU0UWmeRsspc5znMYI29Y1oG1dkOUldkQGH70Nmbuj2TPfJE4CS3YXEtDXCjqDIdZp8ipi0cGhpOQGfhdwW+3vaxuVtpYQ24i60L3ZVObTTGjv1rDTwSwTG3nY6OUf3gcKGnxg8KLtsTUoJZOOn1PJ6u1KFxyxcZ4p/Q4B0jRpaQW8KjHIu5eZBAwg0wNceQnl8K+xiWu9Z5P0SAgJa2tfQ6rugZLVxTzSfaYq5OPolKDee10O+3W0D7yKKZwjjedJLtTmkkaWj7MsIqTxWgn3Pddsk9nZABaQhsUQIJBDQBXU7Scekr67v7C9r23963TSjoInZ19dw4cw8eK03SuHqKSdISkkudVXvPX6CbhHdetW5OWXlUXTtiZxneq0kbovbctbhXItr0PDR5V2dNtVyRNaXLYLr2gXeuUEgv7PsCDUtwMfVwOCsptq2+evaQMqcy0aT420VbP3TsnEmCR0Ljjy/V0nxlc/wCouE14M769JLS5Zf8AcvvEO2S2V4y+7V99E6G4ddO0sLnSPELuoGDUQ7sqNb1qCgBpRS9k2xlhZxks7O5lbruGNJDBJITI8NZXSNJdQUGSp3d395tXF1pNq+a7SafQ+Fefm3eCxwuYy9owq9uHj6v1k9ynqi4/FfAn/rbv2rtu5yrtfgzWKJdbZY3dTNE0uPyx1XeMKoh73Q4C5hdHykHCv79B5VZQb5tk4FJw0nGj+r5Th5VKnCWFU+TMpWL9p1cJx5r70VVx3VdGddhOWEYhrurToIFPo+FcfzDvBtfVumdtEOLhXP8AbBP1vAtSx7XtDmEOaciDUIQHAgioOBBUe2s4tx7MvAuuqm8LsY3l/OvN/cjJbxNZuZEJ4z7VJbRvEpdUOcR6Lw/Dh0qLY2l6Y2z2UwZOa6oGv64ofVdSo+aVL3u4YDFHNCDK62jPa0cC1xrmG4U6R4VXW1rbzQtLLlsU1SHNyZxpQjU3LlAWU/W8m+T2yOyxX2Y4zinxW+D7VoW0HeTcbV/ZX8PaUzIBa/win9Xwq4tN9267A0Shjzhofga9OXlWbdLutvGBOwXVtwLqSMx9V1XDxOC4F213Dhqa+0mOAIq5vgrR/iLlKuSWFa8p4PxKy6a1NV27f5rD3Lvg8TZ3dja3sei5jEgHonIt+a4YhZy+7rXMBdLYO7ZpxLHUD/iDvBRcLeXd7MarKcXMIzYDrAHO2mpv8I6VZWneuI0ZfRGJxwL2+jXo/WVtC/TjHk8vE530t2NXbaupflz74szMjaOLJ2mKVuGNWlp5OBHhXjYo5ImkihLQajPJbeSLat4jodExAwcDSRoP0gqv/wCVcy5jDJQ+zr1w7qvDR8nq4GuVcF0xuxkseHamYqbTxrFruZ9d3duurG0N00NlNxQiM9VwjHo6XZY508qnw79t08z7Z7uye06SJKBruXHLPD4FZgACgyGFFT3/AHcs7kF0P2EmdBiyvRw8C5puWcceTJhK3OT96sa5Shp2rUqO8l09k/5fbPLrdoa58TjUdo7rBocRqoG40rTGipHltWGpEgdjUDXiDgAp99tN9Yv1SsLmVqHjEHDT6XRyqE/ruA04txaMi08p5uha2rsabfRL8ssm+TOl2fLVP3Y/nt5/7o/btPI2ARUDesBR7DkTTEHgtZsO8sksJTezAC00kzyGgMT/AEC9x41BHiriss3VGKHrD1uNecebxKw2iGSS1vI4R2szhbmKJrmgydlIZH6dbmjAcpUzuwknFpxnHSSo+4yu2JKKlVTh+aOK7zWx7lt8sfaxXUT4y8RamvaR2jqaWZ+ka5Zru2SN7nsa4F0ZAeAalpIDgDyYGqobvbLjdLl809o6GCU20ckEjo9ZbC6Vz5Hdk9wFO0Gmjq+Rd9ts95gluTPJHjM37Rze0dcQsjYwOGmSPs3mmNQRXIUWZzUXEkXDNs3mGSCOaOZ0fyo3NeY3HloeNFT2d5dbHdex3gLrdx6pzz4tP6eNWezxXHbSz3Vm+zkLGRRRVi7GKGMnRHH2MjzxxJA5AKBTNw2+C/gMMox+S/i0qko1pJYSXx5M2tXVGtua3W5ZrWL4xJEckcrGyRuDmOFWuGRC+1lbS8u9iujaXYLrdxwOfhaf08a08ckcsbZI3B7HCrXDIqYy3cms1wK3rLtutd0JYxksmj7KoO81m8Nj3KAETW5GojPTXDy/pgr9fEkbZY3RvFWPBa4cxSUdyp9qkWbjt3FNKtM1xTzRw2+8Ze2kdyynXHWA4O4rrPCyeCSB3oytcw9DhRUGzPftm5zbTMfs3kuhJ5f1j4gtIkJVVdVg+1E37ahNpYwkt0XxjLIxXd6aS13dkUtG63PheOQnrj6Qounea8un7i+0dKYreNo0MGAdqaHFzuXk8GHFR98jFhvcszGkuwuIuPWrqrzdbUr+Nm2d4oe2lhIfESytaOANHDFufhyOXKupNJxuNVVKPlw+Bx3U5OUFKjlSceekv+SZkXtPXBlcQQKitKc/BaDupe3TrmazkkMkLWa26qksI0toCeWuXhClTd3dgtm65yYmOIaC+QtFRwGPMpu2N2iEGDbnxvdTU4NeHuoMMcchVTduxlCii+2hnaszhOspL+mpV97Z69lbNJBoXHpedDT4MVZ7Db9htseFDITIfDg36ICzu7Pde7yY2evoZ+7SIeNxJWxjjbHG2Ngo1gDWjmAoFwwxuTlwwPXv+TprNvWVbj+5n2qHvPtZuYBewtrPAKPAzfFmf4c/Gr5FvGTjJSWhwXLauQcJZP7VMTtWwXV/plkrBanEvPpuH7DfjPlWwtraG1hZBA3RGwUaKk8+ZXWip973ltk029udV0/DD5Ffj/pS7ecsZOiWhHS9GotQtrdOWcn9sEfO+b0LUG1tjquHYEj5FfjULZNlM7hd3YrGTUA/LP8AZXmy7M+6f7Xd1MZNaH5Z/srTgBoAGAGQWEYub3Sy0R6Fy5GzF2bTq3+5Pi+CKPdu7EN7M2e2eLd7iO2AFWuHFwHrK3s7OCyt2W1u3TGweEniSeUqktd03CW6dFNqZHHLeezmjf8AeOgmlY2EH5IYwD9p1K5NNfH3l9BaWd429dcOvo3l8ZbHoB7CScPh0tBAY5oGJOGdXYrU4Y2oqTkklKWb4mkXiqbq+u4odpfEHSvuJWtmjbpaZAbeaQir6AdZoPgVbd7xubI754c63fELzRG7Q4s7G2iljxbqBo5xPwoXoahV2/8Aua7+YfhCh3V9cbTNIx0771ptXzMZIGl7ZmvjiijHYsbXtXSUFRWowXB95Lcd37+C5e6S5tasfJJGYXSMdR8b+zc1pFQaZZg0QJZMsO7PuO16H/XcrRVfdn3Ha9D/AK7laIHm+09REQgIiIAiIgCIiA8Ua8sLS+j7O5ibIBlXMfNcMR4FXnfw2W6gfCWyW8zI4quwmjc+OJz2mmbHPxHRyr4t9/fM6bC2AhM47ETkz0gL2/3fZ8dFc8kT4YMOFU01VM+ZO6O2OcCx80TW5Ma4Ecny2uPlUyy2HbLN4kihDphj2jyXuqOIrgPAFH2/vAy6fR/YOhEDriSa3mMzYdOnqS9RukkOJGPA4KZtW4Ov4HPliNvPG7TLATqLNTWyMqaDNj2nyKznJqjk33masW4uqhBPsXwJ6LxFU0PUREAXi9RAQ5tr2+fGSBlTm4DSfG2hVZP3TsXkuge6Fx8PwaT5VfIVVwi80maQv3Yeico9+HgZR3d7eLVxdaT6uSjtLqfR+svn807w2OFxGXsGFXtqPH1frLWrwiooVX26emUo99V4G3/bcv3bdu73Ufiij3AQXO0S3UjAbsWschkpkSC4aeTGqr9t2CPcdshu+0LJ366kjDquc0ULdJGStdweyTZ7qXKV9qxz2j0QCHFtPKvruv7jtv8AE/zHqzjGWaTMoXrltVhJxx4lLJsu9WJMlu5zgPlRkuw5KDS/4VEkuXkll9ateflFo0PHiDa+FpW7XKa3guG6Z42yAZagCqO1+WTXJ4o3j1rr+pBSf5o+WXijDMZZvdW1uHQPGIZJkOgtr9ULrI+9a0uuYm3UYwMraOOPK9p+F3gWguu7FhP/AHdYjwHpt8TsfKquXu5uds7XaSF9Mix1HeJ/xOWbtyWn9n3M6Y9TZnTzUf8A9qxX++JWM9lLgbaV9tIMQx1aDooK+JvhVlb75u1mAJwLmEUGsdbn9Jp+MnmUCc3LPs722a88paWP6cdNT01XNpgDqwTPtn8Gy1I/iGJ8AVU2snR+HwZvKEbi8yVxc/P/AMo+b4Gqs+8m33J0vcYJOLX5V6eHhorVr2vaHtIc04gg1B8KwL2SEVmhEjW0+0iIq0fu5Hxle2t3cW7tVnclrhQmN5p4+b5y0V5r1KvwfgzludBF1duW3k/NH+5fU3paHAhwqDgQclUX/dyyuquh+wkzAA6lejh4FBte9UsdG38OH3jMPDyfAru13SxvABDKNRyY7qu8Rz8C03QmqZ8nmcrt9RYe5Jx/mjin3ox99tN9ZGsrC6MZPGLfHl46LvDBtl1GwWkzrO+ja0ObMerI4fKJwpX+hbMgOBBFQcCFUX/duyuquhHYSZig6tejh4FWUJUonvSyjLTsZtb6uLfnXtyec7awf9cNSFb77fbdILbdonEDAScacodk7w+Mq/t7q3umdpA8PbxpmOYjMLKzxbrtrOxuoxdWfqv6zf3XYaT4lGheGSdttkxikbnbSGjhzNdkegjoCqpuODq+T9X8S8+mhcW6G2L/ADQxtvtWcX8DdIqDb+8rHu7C+b2MowLqUH7zeHgV6x7HtD2ODmuFQ4YgjmW0ZKWTqcNy1O26TjTg9H2MjX9hBfwGGYfMfxaVn7W7u9iuja3QL7Z5wOY6W8/w8cVq1Ev7GC/gMMw+a7i0qso180cJL48mXs3lFO3cW63LNaxf5oneKWOaNssbg5jhVrhkV0WUtbq72G7NtcgvtnnA8vO3n+HpWniljmjbLE4Pjdi1wyUxlXk1miL1l22mnuhLGMlk0U3eWze6KPcLevb2pBJGZbX4j5+Cs9uvGX1nHcsp1x1gODuIXd7GSMcx41NcNLgciDgQs/tD3bXus21yn7KU64HHl/T4goflmnpPB9uheP6thx/HY80ecH6l3Znx3vtjS1um0FHGN5OOBxHiGpQe7U9/GJobJjJJHsjeRK4gN0lwcQOOY4rR7/bC52m4YRUtb2g/c6x8YBCzfdWaK2u3yS0jZ2TgXgdVzi9p0ilcsV0wl+nKL7Uuw45xbcJKuDcW+UlVLxTO/eEbybaJ96YhH2nVZES06tLsy4O4V4rj3ZkfFeXEjGGTRbvLIwQ53pR862Q0vaDmMwom5zx2tjNLUMdoIaeNTgKeFVd39NwpTmhGxuvRknjVKnHQzXd6MXO7do7HshqNeJaM/wCJ/kWyVN3Yt+y2tkpHWnc6Q81TSiuVhaVIrnj4nb1k916SWVv9Nf7cKheL1Ve87qywt6ROBuZB9k0DV4fN5qqzaSbehhCEpyUYqrkfG9b02xYYIOtdOwAz0V+Pk8ZwzrNm2eS8k9svKmMknGtXmuI6K5nivNn2eW+lN3eE6K1IJ6zietp5acSePwalrWtaGtFGgUAGAACzSc3ulglkvqzquTjYi7Vp1m/Xc+iPWtDQGtFAMABgAF9Ii1OM4+zWxDWmJmljzK0aRhISXF45HFziarnHt1hE+SSO1hZJMHCVzY2gvDsXBxpjXipKICLb7Zttsa21pBAQ4OBjjYzrAOaHdUDHS4jwlfb7O0fr7SCN3aatdWNOrW0Mfqwx1NAB5sF3RARYdt263aW29pDE0ua8tZGxoLmGrXdUZjgo2/Rxjar2UNaJHRBrngDUWtNWtJzw1GnSrNV+/wDua7/D+MISs0c+7PuO16H/AF3K0VX3Z9x2vQ/67laIHm+09REQgIiIAiIgCIiArbjY7K5bSQvqLgXbXggObIC0low9E0oQfhXkezmNskTb249mlMpdbkQ6Pty9zqO7HXm8kdZWaICsn2S0nDQXyMAiFvKGFtJomlrgyWrTUYEYUwc7lXa12yzs55J7SMQCVrWPija1kZLC4h+lo9LrUryU5FMRBVhF6iAIiIAiIgCIiAIiIDMbtve1mC9tY3uEzo+wDNFGgsLhn4VYd1vcVt/if5j1l4mMfud/raHUlfSor8tysI5ZImBkb3MYMmtJA8QQu1hQ1yLJ+03P3r/4intNz96/+IoVpzNYiyftNz96/wDiKe03P3r/AOIoKczSSXFhI0sllie05tc5pHiKrbna9jnBpIyInPQ9tP4XVCqF6jinmqloylHGMnHsYn2JsJ1Wl5E6mQa9sbq8wJLVXzsnYSy4YyalcXYGvLrbmfCrBeU8KydmOjcfivA6odbdXqpcpq8JeKKvU1uT3xZYSjWzwvC80EdYNIBx1xHUOkt/UtizZtvubSFzo9DzG2r2dU1oMaZeRV1z3TIJdayivI6rD/EzPwhZuzJZUkdVvr7UvVWD5qq+H1qVtnvu42uDJBPGM2OxI8BNR4x0K7s+9NnNRlw0wv5cXDxel5FQ3e07hb4zxF4GOtwr/wD2R5KE5pAo4GnI4do3Dnbj41CnOP3MvLp+mvKqpV6239NfA/Q45oLmMuie2VhwNCCOgqrv+7lnc1fCOwk4afR8XDwLIw3E8DtcEjmkfKaS4eNvWHwK5s+9N3HhcNE7BgXNz/iaPhar+7CWE1T5HNLor9p7rM68sn2cyJfbduFmA26jMsTfRkGJHzX8OatF82O63di6sLy+P5Ubhy8rfNj0rUWu+bbeNp2gYXYaZKAH970fKuN93bsroa4fsJOBb6Pi4eBPb/FCVe/6krql+31Nvb3Yf2/cdNv36zvQA53Yy+q44E8zlarB3u031i7VKwlgylZx5K/JPhopm295Li2pHc/bQtw1HBzfHiOh3jUxu0dJqj4lLvRKS39PL3I8K18Gaa+sIL6AwzDP0XcWnlCz1tc3ew3fs1yC+2ecDy87ef4citHaXtteR64HhwHpNyc3pC+b6xgvoHQzioPou4tPKFeUa+aLo1k9HyZz2ruytq7Fu3LNaxf5lzO0M0c0bZYnB8bhVpCoe9TQ0W1xE1wuWOJY8YCjfkk8vIq2O9vdouJLVkgewOpUirSeThj+ma7f7ndSCdUrjiP2fiAUV3xccpL5mitvp7kLld1t5NaprJokx7uy/wBvkiuXAT1D4yAQHNr5Kc6r4uq+SPLrawOZ3/6BXSy2m7i3E2T2lrXAv7SlW0zwyrifLzL43OKXb78RGjw5mDstXyhhzUcinSKcs4uj+RaVpO5OFqjjct+5HFUosfHMvrPdraO2jZMSHsGk0FcBl5FUd4t0F40WkNDDVtSQQ4uNa/RKkmztGCIyXejtmCRv2ZODsq0OCgna/at3bbRPDoQNZnYARlx0njiM0uusaReLaXiV6SKjc9yaaVuMpptYVj8y42zdbKKxijOphYNNDV2XPzqX+c2PrO/hKit7vBrQBPgBQdT/APSgbvZ/l0LXh7nl50h2mjQfGceRXqoxq9EYbfcuUj+NuneTNy7xQxQltpV07sASMG15jmeQeEqm2uOF937TfnWwEktNTUnHw4+ly+RRoIHSO7STAefh08qmgACgwHBZxTm1KWCWS+rOmcoWIO1bxnL1y+iNF+dWPrO/hK9/ObH1nfwlZ1FtQ5KGi/ObH1nfwlPzmx9Z38JWdRKChovzmx9Z38JT86sfWd/CVnUSgoaWHdLSeVsUbiXuyFCFLWUtZ/Zrhk+nVor1a0zBHxqy/wDoD9x9P/8AKgihcqu3/wBzXf4Z+EKP/wDQH7j6f/5Ue/3X22zltey7PtW6derVTwUQJYomd2fcdr0P+u5WqwTLO7jaGR3sjGDJrS5oFeYOX17Nf/z838Tv7adxLjnibtFhPZ7/APn5vG7+2ns1/wDz83jd/bTuG3mbtFhPZ7/+fm8bv7a4Xft9tEJfbZn1cG01OGYJr6XMncNvM/Q0REKhERAEREAREQBERAEREAREQBERAEREBgoPed/+K/67lMUOD3nf/iv+u5TERozTDbLGg+xb5fOn5ZY/ct8vnUoZBEMyL+WWP3LfL50/LLH7lvl86lIgKb/58/f/AEP/ANJ/8+fv/of/AKVyiE1Zk7qD2ed8NdWg0rSlahTbTZzdW7J+20a69XTXIlvLzKPuf/Pm6R8AVntt9aQ2Ucckga9uqoxw6xKEnRlhesYGMvCGtADRoGAHhXvsW4fzp/gHnXX80sPvh5fMn5pYffDy+ZCpxdabmBWO71EZBzQB8arbl0YkLNys2Oece0Z1HHn1DNXH5nYffDxHzKFulzZXNqQyQOlYQWDGuePkSnHEtFyTqqp8sPkVL9o2y561vcdnJwbOKH/2NyUO57v38PXDC9vyXs+0w6W0er2PZe2to5YpKOe0EtcMKnnC4m03SyNYw6nLGdQ8I84WbswelOw6bfW3oUpLclpL6GYdHOxxJbU8SPSw5aUPjBUi03m+szSOVwAzY7L+HLyBXrr9s3Vvrdk9MC4jS8eELk/btnuv7uV1u4/IlGtngPnKzdiUcYy+h1x6+1Nbb1rDxR1tO9kMoDLuOmrDUzI14aTn4CvufaNp3MGSwlbHMAeq3Dxt9JvgVVcd2LprTJEO0YR6ULtVf3TiegKtMF/avo0nU35DqscD0HLwKHOawuR3LiTGxYk9/S3/AGZcG8O8mzWe6bPKHtBaAeq5po09BGH6eirG372yuj7OSMGYAhxrpOWB0/p4FBtu817A3srtvaRHAtlGoEcetn8KivFreylzQ2NryXChxb+yDh4lEZUa9uWf4WXuWtyb6u2sFhet4p9yzLOKxduk1KkF41PeRXDldyqXZ12CJz75xLpa9lG11QSOXn5/BmvnaLTddseZZGme1e0HRG4dpy10mmrTxpTwr63F+zbnIZHXRidEAxwLD1hWvonGo1fqWr/NTbPngcaTq7bl7tjPdbW5rguRI3K+mn2lm42f2b431Gv0m4lmHDGvHlVRu+4wblaw3DAW3EABlFMC3CpB4cRjyqfYWDprH2W5nLrWR2q0lZwcKijq8pOXxrs3btr2/tbS5/up26mPcesQCNbOrljQ/wBChqUlwUlR146MtCVq1LJylbm5R26wfqi6/bMh2VjcX9s2Vj2uMJ7PS4lpAbi0DA8qWG33L7/XIxwYZKa82hsVajUDh1qtU2w3TbrSyEYaW9kCJHBo6xj6pceminWM8DNvY9zwdIrKRj9o86nYZ4uOSK1FuLedKspLqLkVciktspbIqmPOlCXLKyGMySGjR0k1JoAAMSScgFH9mF0C+8YCHAhkJxEYPGo+UeXhkOU/cUT5Hi4nFHCvYxZiMHCppm4jPkyHEleXkdpFrfi44MZxcVrn9xyV24LPVrQz9+xrLuVjAGtaaNAwAAAwXSw2+S8fU1bC30n/ABDnX3a2k25XDppOrGTV7hh+61X8cTImCONuljcgFIb8TM3lnLaSaH4tPoPGTh51wWsngjuIzFK2rT4weULP+wQunMMdy0u1FrQWuB+CikJkNF4c16hIREQBWe27ZBd25lkc8ODi3qkAUAHKDyqsVxtF5bQWpZLIGOLyaHkoEIZ2/IbT15PG3+yn5DaevJ42/wBlSPzOx++b5U/M7H75vlUEYkf8htPXk8bf7KfkNp68njb/AGVI/M7H75vlT8zsfvm+VBiR/wAhs/Xk8bf7KfkNn68njb/ZUj8zsfvm+Vd4popma4nB7cqhCMSl3HbILS3EsbnlxcBRxBHHkAWe3b/iN/EH1XLW75/wh88fAVkt2/4jfxB9VyaFo6G/REQqEREAREQBERAEREAREQBERAEREAREQGCg953/AOK/67lMUOD3nf8A4r/ruUxEaM2AyCKjG/y/dN8ZXv5/L9y3xlClC7RUn5/L9y3xlPz+X7lvjKChdoqT8/l+5b4yn5/L9y3xlBQibn/z5vnD4Avu32q5uIWzRuYGPrQEkHAkcijXE5uJ3zEBpeakDmC0G0e7of3vrOQnKhWfkN568fjd/ZT8hvPXj8bv7Kv0Qipn37Jdsa55fHRoJOLuH7qr1rLj+4k+Y74Fk1JKZqLD/hQfMb8CkKPYf8KD5jfgUhQVIG7xg2pLYu0lJABDdRaOJVXZ7ZJdxveHBmk6QHA4nj0LRqLuU/YWcjwaOI0s6XITUp3WO5Wh1Rh3zoiT5M/Ipe3vmvtcV4xkscYze0V1Hh4l87LLcPdI6SVxhjaMHGoBJ5+YKyju7aWQxRSB7wKkDHDpyQVfhqV133dsJWkxl0GGNOs3xO+JZyLZY7iZrGO7OR7qB7MAB0La3R02sx4iNx8hVDtAruER5NX1SqO3B5xRvb6u/BPbca+2tSojg3i0vqQg3EtqcqOBoOGHBw8hUq9thfRQXJtxZXEhIlJrG2hODtZ6vg8hWwoM0oMlHtKjVW09HiaPrpOUZbIxlHDdF7W1qmlhTuKZ2vatuET2NuYSKBzcHFzsTqZ8rlqPEqKWZ83WLzI8EGN7jjqH/jfXIkYfrVvvlpDH2PYgw6tRd2ZoCeriW4tJ6Qq6wghn3CKG4cx4dUH5LyKEhrhjUEqWmqLTIi3KL3SzeM3hRvi+FO9dhEfI3FlepO5jh0Owc3p6vjKmW0ssU7bgYFp6jDl+9zkKLad59wg3EC5AZa6yyS2DA3swDQ0wrVvlWh25t9f3H5jcufb22VtaAkVb68tM68ii21KrVcHTFUNOrtzs7YyUVuipJqW7BqlPge2+639y8shhY5wFTmBTxqPdW9y6U3G4EMj4BpBJ/YYK/pmrm5uYbSIySHoaM3HkCowLrdbqpwaP4WN860OFEqxvruZwgtoY2RNzNHENHPjifhVyuNtbRW0QiiFAMzxJ5SuyEBZu296t/FPwlaRZu296t/FPwlCVqT/yCD713iCfkEH3rvEFaogqyq/IIPvXeIJ+QQfeu8QVqiCrKr8gg+9d4gn5BB967xBWqIKsqvyCD713iCfkEH3rvEFaogqyq/IIPvXeIJ+QQfeu8QVqiCrM5uVgyy7PQ4u16q1phpp51ZbK5osqEgHWcz0KP3gzg/f/AKqiw7RdzRNlYWaXioqTWh8CDQsd6c02dAQTrGR5isnu3/Eb+IPquV1cbVc20LppC3S2laEk4mnJzql3b/iN/EH1XJoWjob9ERCgREQBERAEREAREQBERAEREAREQBERAYKD3nf/AIr/AK7lMUOD3nf/AIr/AK7lMRGjNQLCyoPsGfwhPYLL7hniCkcEQzI/sFl9wzxBPYLL7hniCkIgI/sFl9wzxBPYLL7hniCkIgMvuDGR3srGANa0ijRgMgrzaPd8X731nKl3P/nzfOHwBINsu7iJssYBY6tKmhwNPiQtojSkgCpNBxUabc7KH0pQ48jOt8GCpxst8T6LR+8pUWwcZ5elrB8bvMhGHE8uN8a9jmRRGjgRqcaZ8w86p1potrsosow48r+t5Dgm4ubFYS5AFukAftdVBU+7D/hQfMb8CkZKhbvMkVvHDDGAWNDS92OQ4BQ5ry6uDSWRzh6uTfEEFC/n3OzgwMmt3qs6x8yp9x3E3mljW6I2EnE1JK+YNrvJ8dHZt9Z+HkzVlb7HbsxmcZDyei3yYoMEUjGyyHs2Bzq46RU+RdreR9jch7xR7Kh0fHEZFXz5rGwZRzmQDPTgCfBmVnd13SwluTJFqcSACKU1U4jN30VEpxWbSNLdu5cdIwciVc7vcztcwUjjcCCBiSDwJKi2V3Db3kb3vADT1uYHqn4VFgubu5Dra2tGukkBGt1SWtwFQKkDpNFGfY3LZOzmDg9po4ei0cDiM/Gs3deGyLlXuOiPSRVfenCFNE03TiWN53nu5HFkJbC01oGjW/Dp8ymbFuW5XTXWwYH9nUuuJXVIDvR6oqXY14qFBtFm8NbDI6d7gC6CFrQ5rjnre46WDpxPCqsIds22yBdfysBLetbB5LC3OjgetJ4tJ9WqRjcrWboibk+m2OFqG56Np5/btPjcop7+L/bPdePiJJe37O3b6waW9Z/QC7KhIVEyCj2Pa6r6/ZvA0tB4ujaMmjlzdlWmettbmLdIdTBos24OYaAyED0TTJg+l830o79shu+0vy7sNeLMOqIx8o/O9Lhwrkr1T9OFddWu0yjOUKqecPw0wUn/AC8ftnlVG8klmcJWRSuYGFr5I2udUVA1EivBczvm6wTukkmrHJw0ijacACMP0zUuLb4H3crG3cRNIw2hHWJ1ZYrnuW2vtSO1o+KTAvGFDy8xClfVkS27trjWsI8nkm6MkQbsZ5GOudMsWOrqNLgCOGCnW+5bdbRCKIPAGZpiTynFZOktnLQYsOIHAjm83hCmwzMmaHNz4hWMpRS1rF5NGstdwtrpxbESHDHS4UNOZSVmNt7MXsZlfoANQcqngKrTqCrCzdt71b+KfhK0igR7TCy4FwHuLg4uphSp8CBFYd4v6nrj+ELz85v/AFx/CFCOZRSTRcCb+c3/AK4/hC+4903OV2mI63Z0DQTTxKvVjsX/ADXfhn4WqB3HT2re/u3f+v8AUntW9/du/wDX+pXaIRUpPat7+7d/6/1J7Vvf3bv/AF/qV2iCpSe1b3927/1/qT2re/u3f+v9Su0QVMzfS30mg3bS2ldFW6eSqvtv/wCFB8wKv7wZQfv/ANVWG3/8KD5gQaI5bv7vl/d+s1Y7dv8AiN/EH1XLY7v7vl/d+s1Y7dv+I38QfVcmhMTfoiIVCIiAIiIAiIgCIiAIiIAiIgCIiAIiIDBQe87/APFf9dymKHB7zv8A8V/13KWiNGbJFQfn116kfid50/Prr1I/E7zoUoy/Xiofz669SPxO86Hfbogjs48enzoKMvdTeUJqbyhZBEG3mSdzP+/mI5R8AV1tLmjb4qkD0vrOWcRSTQ13axnJzT4QnaRjAuAPSFGG1WFP7keN3nT8q2/7keN3nUFTu+aGNut72tbykhVF5Jcbk4R2rCYGGus4Bx5ceCnNstsbIYxHG6SlTG7rHTy6XE4KqvN32/bXzWltZsje6rZBpawP/cYKuFCoclFVbNLduc5bYRcnn3cSRb7IzAzygn1GH4z5lLL9r270nMicOXF/xuWRdcSSyh1vbRQOB6hijbEQTh1Swa/GVKt9g3O66zwY2nElx7PyCr1n7rfpi5fI6f8AqKON66ocliy1u+9NrES2CMyO4Fx016Giriqqbe92vDojJjByawFp8Gmr/GQri07r2cOMzjKcy1o0NPTTreVWcNlaQscyKFjGvGl4DR1hyO5c023JZy28kR7vS2/27buPjPLtoZW32Dcbo6pnaA7E6jpJ/dbV9ekq3te7e3W/987tTxb/AHbfE3HyqcbPabL/AHJt7e30ZS6GMIJwwdTjWijS2UW4yGQWcUTX+lczwsdO8ZdVj24YcX/w0Vo2orGlebKT6u9PDdsjwiqL4Ep0tjt7GsaGx9p6EUbavef2WtxPOfGoO42V3ucHaP8A9u2OpbCxwMzhxD5GmjehnH5SmR7PtjIxG63jlAp1pWiR2AoMX1wAyGQyGC9mZt23WsruxjihcKPjYxoElerp0gY1yxV6pZaaswVW1Ssm34lNte4QbYx0LgGwmrgxuero/aXxuFg7eHu3Cw+0hfpa9pIBc4ADAcAP15Z1To3XkrjAxzoy4hoa0AmoqG6W4BtBw5ORTrfdJNrgdGwNL3dYkgmh/TgsXLfVyVILXVs7ladlx9t7r0sKaJa1LyGFwtbfbXNDXaAbkCmDeQ09d2H8Sm3kbprSeJnpvjc1vAVc0gKs2vdreSF01yeznkdWTMjAUaG04AYKRd7vbst3utpA6cCrGlrqE+JaKlK8vgck1L3NuFVLHhub4mb2u0nk3jsg0aoHsdJjkI3dai2U0Mc8ZjlaHsOYKxtjeXNvuUtyANUpAkqMAHuq6mK1X5tt/wB79F3mVLK8rwaxZv11Xcg8H+nHJ60xK6+2i27CSIN0ujBkjdU9ZgzHMWeZZzsnxSaKhrzjG/Jr+Y8h/TJa643GwkjwlAkZ1mHS49bxcRgVnZHwXbpAGGNpcS1hPWaK4UPKFqnR0euRhFSabpVL1cq601+3I+YZxJ1XDTIMHNOBqOZX21bnWltcHHKN54/slZvR1xDO7RJ/4Z6YEDg+nDlAyzbyDrHM9jzDONEg6KHnBGBBrgVZoq19vrzT/wBTcIqWx3lrIuzuqlzfReMSRzqT+d2X7fi/WqlKGfOZRDiUUlwp2zyxRXZdK4MboIq40FatUFEBqfbrL7+P+IJ7dZffx/xBZ+3266uY+1iaC2pGJAxXX8mvvVb/ABBQVouJd+3Wf38f8QT26y+/j/iCpPyW/wDVb/EFzuduubWB9xMGtjjFXkGpp0BBRcS/9usvv4/4gnt1l9/H/EFjPzKy+8+i7zJ+ZWX3n0XeZMOJO1l9vc8Mwh7J7X6dVdJBp6KtNv8A+FB8wLG/mVl959F3mUhneHs2BjLkhrcGjSeH7qDazS7v7vl/d+s1Y7dv+I38QfVcpcveBszDHJcFzDSoLTjj0Ku3G8t57cRxO1ODw4ihGFHDj0oTFNUP0VERCgREQBERAEREAREQBERAEREAREQBERAfn9zHuNpe3k4tZOydI9xkcx4bp1O62qlKYq92fb49w2+K7lc5j5NVWtpTquLePQrPffc95+E5cO63uO2/xP8AMeoLN1VT6/ILb7x/k8yfkFt94/yeZWiKSKsq/wAhtvvH+TzJ+Q2/3j/J5laLwkAVJoBxKCrKL8huvXj8Z/sp+RXX3jPL5lOud6sbdpOvtSOEeP0vR8qp59+uNeszGEH0Yw0GnNi3FZTvwhm93JY+Jva6a9cyjRc8K9hIOzyte2N00QkfXS0k1NM6Ci53e3OsoXTSyMcWNc5sIdpdIWioY2o45KDc3s1xK64gjdHK4AueSYxqb1SW/LxFPOvGbZf3ETrq4cWQBpe+V50N0gatRr1suKz/AOw22oQ3PThTRs2XRqKUrt1W1qnnVPFKhcXXea0i6sLTI7gT1QegZlVU+9bnd4MJYw5Bv2YP9avMVaWvdi2ixmeXk0Ja0UBpynM+CitYLS1tsYYmsOWrN3hccU2X5+qXtrgiPd6S1+3bd5r8VzBeBntq23cDMyWYPbFiJKHsatPOOvWuOCtJtg2+S47cgsFAHMbgHEcXOzVnRYz8xv8AZO8Mg3GZ81vLQPc7Edi4ns5GtFA3RiHAD1sMl0WOmTTjHzOK3Ueb40Oa/wBZcclP0bqR8mEVwbNCLvZtuuobFpjiuZyGtYKasfR1u4V4VOJyUu6vLazhdPdSNhiZm53LyDlPMFld27ssF7LdG5jtdsl+1lle7rMeT1mtrnqPo44ZUwFZtx7H3m2yWKze513YmsL5QGucaUBOXVlAPDPGmC39u35GpNxdN72+k53Obc6pbsdlZYyIN334cbxjbSOltG6sgcKyTN4gcGco4nCtMQtHHuDr1jXba3tI3gEXUgLYQD6owc89GHAuBX5kIbhzRZsic6R7i0ADr6q1I0elqC/Q+7FhuFhYuivdLWl2uGEHU6MHFwc4YYuxoPGa4bdTZtQjFxonwbxaepnYuTlKW5VVXR6IsIbFjJBPO83FwK0kkp1K5iNo6rOTDE8SVKRcLu7hs4XTTOo0YAZlx4ADlXG3xOjFuixqeXd1DZwummNGjADi48A3nWVe68369DRhEMh8lrfNy8vQvJJLzfr0NaPsxUNb8lrOOPJynj0LU2FjDYwCKIVJ9N/FxWWNx8IL4nYqdNGrpK9JYfyL7zna2trtdq41o1o1SyHMkDPj4AslKJNwvpTGDJV5fpNNRqeqMMMBSvjyCvu8e5+zxi0iAfJJTW05UOTTTlXx3b2+BsYvKudICWgEUoflHw1/Uokt0lBZRzLWZO1blfnjO5hGuvMQ937lkbWmVlRnmcT4F5dbLNFbTSOkaQxjnEAHg0laFZrvHNcsutDJHthMQ1hpcGmpcDWmC0k1GPLI57SlcuLHFvcUtnF2t62MUaXvjbXkqVpPyB/GYfwnzrLwEidxjLtYILS0mtQK4LXd35J5LSQzue5wkIBeSTTS31llZea41Z1dfB1jOuCjFU7UcvyB334/h/Wq7c9r/L3snbM0h5o9pGk09YDGvPTpWrVfu23Nv4KNoJmGsbjlzg8y1mm1hmsUclm5tmtz8rwfCj4lRZ7bb7pC+kxaWOxaW9Yeq4EP/QrszYwYjZXsh7bUTZ3DRhQVqOni5uXJ8pNvZZ7XuItJNTp3ijZjVrcaUYG8anj0K6uYe3gfEHaXOGD6V0kGoOYyPOkZOmOazJupRnhXY8YvXHVGUZG6zuvZNyJiHyJWjU0jlHKD5PHS6bsULmhzZy5rhVrgAQQeOar2SUedo3wVFfsbmuLa/K1ch5eHHDBvsVzfbBMLe5rNZOJ7N45OYnI839J0f25mbrpnwWvOP3f6Kx/IIvvneIL38gi++d4grGCeK4jbLC8PY7EEfpgV0VSteZVfkEP3rvEE/IIfvXeIK1RCas4Wlq20hELXFwBJqc8VIREIPFX7/wC5rv8AD+MKwVfv/ua7/D+MIFmjh3ajjOyWpLQTR+JA9dyteyi9RviCre7HuO16H/XcrRCXmz57KL1G+IJ2UXqN8QX2iEHx2UXqN8QTsovUb4gvtEAREQBERAEREAREQBERAEREAREQBEXiAL1R5L20i9OVoPJWp8QUWXfLRnoB0h5hQfSogPrfPdF5+E74Fw7r+47b/E/zHqDum8PuLKeERhjHxuFSSTkcsl5sW8WVnttpaTuLZSXg1FA0ue5zak8teChtLNpGkbc5RajFyx0VdDSqHcbpZW9dUgc4ZsZ1jXkPAeFZ653C8unOBD3NqRpcezYMctNATTnCiOhlc4a3A1waxvVpzcXeJcs+rxpCPe/uOy3/AI/Ct2ajyWLLe67yOApAwRg5OfiT0DLxVVXPe3dyayOc+uIDjpHgaR8DFLtdkupOs2Pswc3PqwnpzerW32G2jxmcZDxa3qN8nW8qptv3c6pc8F4GnudHY9K3yXe/t3mbbbzSu0mrifktB1EeDU/yhT7fYrrSP9s0Vze4ip53DErSxQQwt0wsbG05hop411WkekivU2+zBGM/8jceEIqKKyLZLZts2F+DtXaPczCrqUpllRdr6zL9pubK2bQvgkiiaThVzC1oqecqaoe7ySRbVeyxOLJGW8rmPbm1zWOIIXQoRjkksKdyOOU5Sfmk3jXlV6k1ERWKnipu8u0HcrLVCK3dvV8GQ1VHXjx9YDx0VyimMnGSksHF1RWUVJOLxUlRmP2GeDeNsk2K8PXiZW0kp1gxuDSK8Yzh83DlXG3Nn3YmL7iR15uZaGvt4DpjijdRx1OdmaCorzYAdZfXeSwm2vco93seq2R+qvBk+JNafJkFa+HHEKwn2uy7zR2u5wyG3LhouNIBfRtasxFA5rq0OVOBwXW3HCVWrN3GSWkloYJSypF3bapGUtYvUt7O127U7cbONmu8AkdO0YvDgPEDQHpxzU1R7Ozt7G3Za2zdETPRbic8ySeVfVzcxWsLppjpY3xk8g51xyfNtLV50R0pN0SWL0XE8urqG0hdNM7S1uXKTwAHKsnNLeb9ehjBRmIa35LW8ank5TxyXs895vt6I4x9mKhra9VreJJHDlPgC0+37fBYQdnHi4+nJShcR8AHALLG46ZQXxOxKPTRq6SvSWC0guPaNvsIbCARRYk+m/IuPm5Aul3cx2tu+eT0WDLlPAeErusp3j3B1xcCyhPVjJBp6+Tj+7WnSrTkoRw7EjGzbleupPGuMny1OG3W8u8bo6afrRgl0hxp0Dp9Ec1VqrS2NuJQSCJJXyCnAOOSj7Pt4sbNsdKSvo6TmPBvgC6bcx7G3GtpbquJXNqKVBOBHMluO1Y5yxZPU3fcnSOEIeWK5LUmKv333VP+59dqsFX777qn/c+u1TLJ9jM7X7kP64/My20T9luzCMxIwHokGhblfnTHFl2XtNDwPO0NcF+hxvbIxr25PAcOg4rOw8JLgzs/yMaSty/Nbj8D7REWxwFRv9iy4tHXA6s1uNTXUJq3iMF87JuxvGdhNhcMGB9cDAnp5VbkAgg48oWS3K1k2m/bPB1YydcR5OVp6PgWc6xakssn9502aXIO1J+ZVdt8OKNDuW3Q7hB2b+rI3GOQZtPmVDb7i6DVte5RieBhLC+tS0DDq0z0+TyDRWN4y9tmzswrg5talruIUHeNmbetM0ApctzGXaUyx4OHA+A82sWtdcjmdV5Wsn3p8UUM0d3tk9YZH+zuPaW72moLRk4U6rsDQinNTSVodr3iO+aI5KR3BFaA9V4HFnmVFZXjYtVjftLrZxNQQQ6N3F7eII+UF83+3TWD2zwntLZ51RSsNM8agjJ3kOeavRPB932+3Iq6t548a4S5t6Pn4mzTgqPaN9bPpt7tw7U4MlppDj6rhwd+mavFRqhKfKjWaeafBnqIigk8Vfv/ALmu/wAP4wrBV+/+5rv8P4whKzRz7s+47Xof9dytFV92fcdr0P8AruVogeb7T1ERCAiIgCIiAIiIAiIgCIiAIiIAiIgOckkcbdUjgxvK40UGferSOojrK7mwHjKpu8t0LTcGgtLu1Y11a0aMS0jyKAb2JrdT+qcqfrUOSWboaW7M5+mLlpgXE29Xch+zpE3mFT43KHLczSAmWVzhx1OwVc69ld/dsoDxOHld8QXyILmY1eSB4vK6p8QCo7q/DFz+XidEejcVW7OFpc3V9lESZLuGMVLq+QeM/EuDryV3922g5Th5XY+ILpHYxtOp3pcoz/iOJU6026Wc/YR4cXnAfxKKXZZtQXLPxLb+lt+mLvPjLBeBUuiuHMdJITRjS40qMAK5uqfFRXWxbJaXVpFfyl1ZCaMGHoOLes/0jlVSL7aY7ba7qaRxfKInUpg0YKV3X9x23+J/mPUq1FOr8z4vEzudXdlFqLVtZUgqYczvPtFrPP2xLm19NrSKOPLlVeudte2Bpe6K27Tqtc8gOdTEjU7Eqcq3crK6uruzfBK+3bF2pfNH2Zc3U0Bo0zNeDU8ysoRTbSSbzdDnc5tKMpNpZKuB2fu+1xsjkfeQhkwLondo2jw00Jaa4gHBdYry0mLmxTMeY2te8NcCWtkGpjncgIxCz8e37pbyW7uxuNcbLhk8tq+2rLJLK2XtaXLsBJi6g9E4ZLpLte4SXktwyJzW3ui3udbmB4t3Rx9o92hxGtpY5opxdUYYqxFFxLyO9tJWGSOZj42sErntcCBG4EtfXkNDiubt12xs3YOu4WyktboL2g1eAWDPMhwpyqlgsNytLN9u20dK65sYrcaXxhsUsbZWESanjq9cYt1ccMq/UuzbgG3hY974XTwv9iBjay5ijgt439cjWxxcwgVeBhjgaoKLiaNR7+49lsbi50iQQRPk0E01aGl2njnRSFHv2QSWNzHcuMdu+J7ZnjAtYWnUeOQQg8udwsbRzWXVxHC5wLgJHhp0jM48F8S7ttcLmtlu4WOe0SNBe3FjvRcMcjTBRdw2+/ub/trW4faUtnxtmYI3jtC8Foc2RrjTDhTpVfb2W42szHxWt3DF7Lbw9lbSWrwHQmXU17rl9T6QoRnxxQmiL2TcbCKcW8tzEyckAROe0Oq70RSvHhyr7ku7WJz2SzMY+NnayNLgC2OpbrI5KjNUt1bbqyK7tra3c99zM6aO4+wdE7WBpbcNmOqjCAOq04AUPBfUe37q3cRup0Fz7hzX29B2gtn6YQO17TTQBjJdIbnUZ5hREu5vNl3KxuI5LqGS200mdrbpZjRpJrgQ4Yc667XtVptVv2FsDjQySONXPdT0jw8SrnbZf3EEdkWsjhN1d3M5lAlY5rp5XwsLGSMJ1CQPzw048in2Mk1ltbBuTqSW4Mb5SQe0EZ0MkwJxe0A0zxop3NLbV7c2tK8SNqbTSq8uZKuLiK2idNM7SxufmHOspcXF3vt4IogeyFdLa4BvEuPwnwBe3V1d77eCGFpEIJ0N4UGbnH4fEFpNu2+Cwg7OPF5p2j6ULj5hwCxbdx0WEFm+J2JLpo7pUleksF+Tm+Y2/b4dvg7OMVeado+lC4+YcApiLwuDQXONAMSStEklRYJHI25NturZA3e/FjaOcDSZ/Vj5jxd4FR93LA3V0b2UVjjILK8XZtHgrqPgUfcrmXdtxEUQJYSGxtx9GuFfnHPmWssrVlpbsgZkwYnlccz41kvPOv4YZc2dkv0LG3/yXs+KjwJCjWU75xNrp9nNJG2nqtOCkqPaOgcJewbpAleJK8X16xWxxEhV+++6p/3PrtVgq/ffdU/7n12qssn2Mva/ch/XH5mHqe0c4/Jkb9IaPjW72eXtdtt3cjdH8B0fEsKGlwuAM+HTTBa7uzMJLFza10PNPmuAd51hYfna4o9L/IRrajLWDiu5oukRF0nlHii39my9tnQPwJxY71XcCpSI1oE2mmnRrFGR2u8l2u+dBcVbGTplafkng7wfAtaCCKjIqk7xbb2sftsQ+0jH2lOLR8rwfB0Lzu9uXax+xSn7SMfZE8Wj5PS34OhZxe17HlodV1K7BXo5rC4vqdt52YXjTPANNy3MDDXTL94cD4Cqna9zNqXWd63XbPqHMIrpxxcGnn9JvhHPrVTb1szbppubcUuBi4DN9OI/a/oWyejOT5fLmis3TZnW9buzPaWrxq5QB+0Rm2mTuHFSNo34sIt7wksybI70mHkfyjn+LKPs+7yWUns1zUwGuFDVmOLm83rN4fWk7psbXN9r27FpGrs2Y4HGrOUH1fFwVuTxrqRwrg1k88NO2Py+BoQQQCDUHEFe0WT2nepLNwgmBdb56a1Lf2mco5R+h1MUsc0YlicHxuxa4ZKjVOZNdGqP7Yp6o6Kv3/3Nd/h/GFYKv3/3Nd/h/GFBZZo592fcdr0P+u5Wiq+7PuO16H/XcrRA832nqIiEBERAEREAREQBERAEREAREQHiqrPejdbnLt/ZNb2Xa4h5c9vYvayr26QBr1VbRxwzVqoFvtMNvci4bLI4NMrooXadEbrh3aSkaWhxq71nFCVQqu+lr2llDcitYX6XU9WQecBUVjbskaJCDQimrMkjhU4rc3lu25tJYC0O1twBy1DFufOFVQbFM4DtniNvqtxPmCq4JtN40NrXUThCUYum77aFSyJjPRaAeXM+NSrayubk/ZMOni84N8fmV7BtlnDiGa3es/reTJSxgFbswMpTbxbbfFlda7LBFR0/2rxw+T4uPhViAGgNaKAZAYBer1CpX757ovPwnLh3W9x23+J/mPXffPdF5+E5cO63uO2/xP8AMempP4e8t0REICIiAIiIDxRdzgkudtu7eLGSaGSNlcBqe0tHwqWvEBEm3K2hkdE9sxc2lSyCZ7cRXBzIyD4CvuW9hiiZK8SFklC0Nike7EV6zWMLm+EKQiAjw3sM0b5GCQNjxdrikYcq9Vr2Au8C+Idyt5pGxME2p2RfBMxvhc+MAeErtPPHBGZJDpaPKeQLy2uY7mISxGoOY4g8hUVVaVVc6a0Jo6bqOlaV0rwOFzulnbPcybtW6KBzuxlLMcuu1mnyrM7juFxu0+iNrxbMPVYxrnHncRGHE8/iC77pLf7pf+xNaWxMcQxoODqGhdq+PhlnVX+27bDt8OhtHSEDW+mfMOYLN1m2lhFZvjyOuKh08VN0lekvKs1Fce04bTFZ2to90LZCWCsr3QyMc6gr1WPYHHmAHlUmHcbaaRsTGzBzq0L4JmNwFcXPjDR4SpaLRKmCwockpOTbbbbIc2420Upje2YubgdMEz2+BzIyD418Xl/YC2cZdUsT6sc2Nj3uqR6DgwVYTWnWom63/scGmP8A5EvVi5uVx6FmmPkbOHRE6oiKEYufIfRHPiePHoWN2+oSUabq58uB09P0ruRc29ijjXjTPEt9msLS3Ml8O0LmglzHxSNLDSrtAewOfhgKDylWUO4208giYJg51aa4JmNwFcXPjaB4Su8QlEbBKQZKDWRlqpjTwrotkklRYHPcnKcnKTq8u5ZUIku5W0Ujo3iYubgdNvM9vgcyMg+Ar6s4eybIa1E0jpRUFpAfjQh2NVJRSVCr9991T/ufXarBV+++6p/3PrtVZZPsZe1+5D+uPzMTFXtJaesK+JX/AHRl0vmg/ZFP8NxZ/WVNt8fa3MzKVJDyOlsRcPKpmxXMdrulZXtjjdWrnEAUc3lP7TVzwwlF8W0et1NJWrkeFuE/A2iKNBuNlcymG3nZLIBqIY4OwrStRhxUldR4ydT1ERAfJAIocQc1kd0s5NrvmzQEtjcdcTh8kg4t8HwLXqLf2bL22fA/AnFjvVcMiqzjuXNZGti77c8cYywkuR5t96y+tmzMFDk9vquGYUtY/bbuXar50UwLYydEzeSnyh0Z9C1zSHNDmmoOIIxrVISqsc1mL9r25YYxljF/Qpt72YXDTc2wpM3F7W5up8pv7Xwqv2beHWj/AGa5xgOPzf2m83rDhn06tUe97KJw66tgRKOs9jc3EfKb+18Pw6RlXBmL+Hy/gfW67JFeNNzaUE56/VIo/naeBPLx48qp9v3K62ycxuB0k0fE7qhx8Pov/TokbNvLrUi2uDWE4gj5P7Tf2eUcPhuNz2q33GLW2jZ6dSTNrhyOpmOfgprTB4r7Zkcu/DSusXz+JLtbuG7hE0DqtOBGRafVcOBUXf8A3Nd/hn4Qs3HNfbRdEOqxwpqDsQRwD+Ucjh/Tc3+4wX2xXbmdWRsf2kRzaa+UfpmqyjTFY/QlPFV1yej/AI8iR3Z9x2vQ/wCu5Wiq+7PuO16H/XcrRQWeb7T1ERCAiIgCIiAIiIAiIgCIiAIiIAiIgCIiAIiIAiIgK/fPdF5+E5cO63uO2/xP8x67757ovPwnLh3W9x23+J/mPTUn8PeW6IiEBERAEREAREQHi8Xqpr8X0N2Lhri4ZRFoJAB+QW8/lVLk9i3UcscaaLiXtw3y27lHB0rq+BH7wQ3peH6/sDgHAHqjiKcvwqnsb98MnZwEtt2j7ZxPpgcMMseTwLVFzr5ggeAyMj7ehrVw9JjDzHBzh0DHKlv9ifHMyKAfZSuoNIxNBg3kFFy3rUlL3INur70zssXobPbuJJpYcKfeX9lc21zE18ADdIDS0AVaOA6ORSlC2/b47GIAUMhFHOHDmCmrrhu2rdRS1ocU9u57auNcGzxfE0rII3SyGjGCpK6LPbzfG4lFtEfs2EhxHFwzPgyHOq3bihFyfcuLL2LTuzUVlm3wRAvLuS4mdcOHXkOiFnAD9X61L2OzEl0HnGK1xqflSnj8J6VWg6nGQYNFWRcgHynfp8a1e2WvstoyMij3dZ/LqPDwDBcfTxdy5uljtxfboeh1c1Zsq3HDd5fvJqIi9A8oIiIDxV+++6p/3PrtVgq/ffdU/wC59dqrLJ9jL2v3If1x+ZioGPebnQ4tc1sj9TSQepFr4dCrwxusEAAafj/Wr3YY2y7oYnYtkL2uHM6EhT4e5Ter292SOIYwA5U9Jzj8CztKsMPzk/5a1KfUQp6X0+144VpWPxoVvdaUxbzE3hMx8Z8Wv+ot2qSHYto2ki9cZCYSNL3OJoXHQOqwCuJ5FMdvFmy6FrJ2kUju0IMkUjGERCr3a3N06QONaZcoWyOTprU7dvbLHzPInoq7882/RJI90kbY4nXFZIpGa4oxV72a2jVSvDFfcu87dC23c+WjbqN88BDXHVHGztXuwHq4ob0ZORQPzi0ELp3MmZGCwAvglaXGVwjYGAs6xLnAYLta31vdmRsWsPiIEjJGPje3UKjqyNaaHlCArO8W29rH7bEPtIx9rTi31v3fg6F893dy1t9hmPWbUwk8nFng4c3Qr0gEUORWR3ayftt6JYaticdcTh8kg5furKa2vestTqsyV2DsyeKxtv6GvRQ9tv231sJRg8YSN5HDzqYtE6pNanM002mqNFFvey9sDdWrftAdUkbcyfXZ+1yjj05w9m3k2xFtcmsJ9F3BvOP2fgWpVDvey9pqu7UUk9KRjcyfXbz8o49Od4uuDK/L5fwLK+sLfcIQ2TMYxyDNtfhBWSvrC4sXuglB7J4Ia5vFpz08w9Xh0UVjsu8m3Itbk/Y/Ifwbz/N+DoVtv4a7aLh1ASxuth5CMiFNXHPFDlxpVaPg018GRu7d3bixisdf20Wojke0uL6t5cCrtYJkF2y0gvmijJauDmGlHNcR+66or8dVo9o31tyGwXRDZjg1+QeeQjg79OZQ46xyFaPHFceD4Pn8y7REVSQiIgCIiAIiIAiIgCIiAIiIAiIgCIiAIiIAiIgK/fPdF5+E5cO63uO2/wAT/Meu++e6Lz8Jy4d1vcdt/if5j01J/D3lsviaaKCJ80zxHFGC573GjWgcSV9qFvFvNdbXdW8ArLLG5rACAanndghB6N22t0UkrbuExxaRK7W2jNZ0s1Y4ajlVeHeNqEQmN3CInOLA/WKF4Got6aYqpvtq3IPuCHTXr3m0fDcgwMlayC4ZK+INpHHqFC9ri3HI5Cvf2PcLqS0Jdd2/YyyOfNKbUyhroy0aey7RhFeaqE4FtDc29wKwStkFGuOkg4OrpPhouDN42qTVovIXBjXPeQ9p0tb6TjjkFHibeWu5zH2ea5inZAz2kOhFDHra9zw6SM/Kr1W9CibTFulnaNhltruV0cJaIZH2ns5cMmtLHdpQ5dbwoKfQvBLE6QxNeDIGh5YCKhrqhrqchoVF3HcG2jdLaGZwqAcmj1ncyibPZTbRFPDcBroqNlFy3LIMMOlzi6kenqcNNBmMa3cpG3N1I8F3ZOcKOpTCjQPSxGPMsOouu3DBpSk6LlzobdPZVyeKbjFVfBvhU6s3W9lJcJnAA0FA0DxU+FS7Pc5L14tJDoFSHTNqC8j/AMbeQ8rvAKHKjzrHES1rajA+lzN/rO4dOUiGZmtjYcSxzdGkYVaRQBcVu/cjNVlKSbxTdcDvudPbcHSMYySqmlSjLS+tLqGdksGpzMBFoH93wDdOWn+g89tD2pjb2wAlp1tNaV5l1RehG2oylJN+fGjeCZ5k7jlGMWl5NaYvtCIuNzcMtoXTSZNyAzJ4AdKu2kqvChRJt0WNSJu197PF2UZpLIM60LG8Xeb9SzT6mjG9V0uXDSxv6eVd7md08jpJnYnryHgG8B5FwYC4l7sHS4keqwZDw+debeu+5Kuiy+89rprKtQ/m17dF3E7abUXF0w0+yio6nDSPRHhOPQFqFA2i27G1DyOvN1zzN+SPEp67bENltcZYs8zqrvuXW1io+VfVnqIi2MDxEXK6uI7W3kuJPQjaXH4h4UBC3rcvYLX7NwFzKQ2JuByxc6nIB5aKul3gbjtN0x7OzniEZdQ1a4F7es3jmP1qiu7qa6u33VyaufRreRjfUHIP0zXsMvZmRmfas0eJ7H1+jRaztJWpN+pJv+BvajScOO+PzJPdv3y357v8orbLF93gPzhlPXd/krU3+421hGHzu6zvQjbi91OQci5bCbjhjVs16/G9H/8AKA3K1ku7J9vGQHuLCC6oHVe1xyB5FWnbNzuXXzL2OCl8ySA3DJnufFA5rmsZHE6Bo41d18TjlQDzat/fdXj4brTG2QaoRXBpbmzVxqMfHzK6ZPDI4sjka9wxLWuBIHQFs4tOjOR1WDRT3+27rucD47kQQvbBPHGY3vcHyzRmIOdWNuhgBOHW8mPGbu9dyawJIyGmZluCXDRBJFO1jfRwIfPTD5LRxWjXigVZQt2e8ktDaSRshaX2zi9t5cTEiCaOV+ntI2Fh0tNC0506VO23bn2E10NXaQzOa+OR7nST5ULJHvqXBtOqS7jThU2CIRUKLf2bL22dA/AnFjvVcMipVVUb5u09g1kcEfWlBpM7FraZgDienyoo7sKVqTGu5OODWKKiwmk2e5c67cYY8WGMgkyFpyYBznBxwXPcd9u7skNcbeBpqGNPWNOLnceXBVt0ZLlzpZXGSV2Op3Hm6FwEhfFQgkCgc79kZ+FbWrMYYPzaquR0Te972luyf3m82jcm7jZtlqO1b1Zmj1uUcx/Up6wu17g7bb1swJNvL1ZWjKh4+DMeLitwxzXtD2EOa4AhwxBByIVLkdsuTyMJKj5FDvey6g67tR1h1pGNzr6zR8I4qrG6yfldzYTAuBjIjPFtPhaaeDLo2fwLOb9tDI2uvrfqNGMjR8kk+kOblChOqoymTXD5E3u7GyTYbaORocxweHNOIIL3Kr3bZJLQuuLUaoOLTjpHI/lHI7McefpsW7stwLO4oyEHqP4MLjXH9kk58OjLTZ5pjFjNt5PxwfzTM7tG/wCki3vCdOTZXZt5A/lH7XjWirUVCz+6d3i54msBpJOMeQbU4lv7PK3xK2260faWrIZHl7hiceq0+q3mSVM1qF8OHDseqJiLh7Xa9gbntmdgK1l1DRgdPpZZ4LuqkhERAEREAREQBERAEREAREQBERAEREAREQFfvnui8/CcuHdb3Hbf4n+Y9d9890Xn4Tlw7re47b/E/wAx6ak/h7y3REQgIiIAiIgOb2NkY5jxVrgQ4coOBWVuoZGzPtgSYgS0y+uBgWtPKMnUyyzy0T3uunOiicWwtNJZRgSRmxh+s7hkOt6PV9tA+IQujaYm0DWUoGgYCnIsb1lXUvwuOTN7F92W36lLOP1Mp2ZcHQsrSga0AYjmFByK12ranNc2aVmljMWMODnOGRI4AcOPx21tbRWzCyEUaTqIJJx6SuyztdIotSk9zWNNKl73WSmnGK2p4V1oeoiLqOU8Wc3S+FzL1TWCL0KfKPreb9an7zeGOMW0dQ6Udc/s8QDzqgkkDQXEVaymHK45Dyrj6q7/AOOL/q+49DobFf1ZLlBfU+HjU7s3eiOvMfqt/T41MsLY3NyyNwwcdcnzBw+LwqJFGR1XYurqkPK7gPB5lodltuztzO4dabL5jfR8eawsQ33EnksX3HT1d327Tpm/LHtepaL1EXpnjBERAeLA3E91N2kU08sjNRqx0jy3quwwrTMLfLHbhse4WzJ7oiN0TXOfRrjq0udnTTwBqVpacU3WmNKVLwpqU7Wu1SBrsA6lHdYYtb518PrGakdY4NxrSmWniurY3kuLjpDjXS08wGfgX0I2AEBoxwPP0rpaqqcTTLtPbS/msLn2hoY54eQKigBMdMq4+ML2WW5uZHTTSEvfi5x6zj8QHMFyiY0Ofxo6grj8lq++yZwGk8rer8CztW4xXlVKtml5uU6vFqMV8KnxDGzRUtBOpwqcTg4q87rADcpABT7F31mKrsLKa5uorRjwBI4kuLakNxe458i1e17G3bp3T9sZXOYWULQ0UJDq58yXZJRcdWjGTVGtS2REXMZBERAeKLuNjHf2j7d+BOMbs9LxkfPzKUiZA/OH2phkktpG9nJGSKdHw/GMUEjQ0F1GkdVzefm/TJaXvPtZfGNwgH2kdBMAM28HeDI83Qs0GB+pz20LsKHMAcPjXVGW6PD6M2jLCvij5YHuZRoHZn0QTQgHhhktN3Y3FxYNuuHVe2pgdXMZuZ4MxzV4BZ+wtbq4uPZYW6yT6WTW1xqTwwH6lrts2K3siJpT21yPlZNZX1G/GqXJR20efDgyLlMs+Baqv3/3Nd/h/GFYKv3/ANzXfzPjCwMlmjNRbVI/Zre/hJcQHGUZltHObXnbQY+Pon7JvXZUtLs0jGDHn/x8xPFnIeHR6Nj3ZH//ABLXof8AXcq/etl7Kt3aDTGKl7APQ5SP2OUcOj0bp1wZElRvRJunLH5P+K56Sq+ZI2SxuikaHRvBa9pxBBFCCs9sO7vDm2NwCW4NjOLi39nlLeQ8OOGWj4KrVGE+ODX271zM5d7LuMm0ttYGxtbEZ3NtXDAufI50TgWuDRpacAeOOYWibq0jVTVTGmVeZfSKCzZ6iIhAREQBERAEREAREQBERAEREAREQBERAV++e6Lz8Jy4d1vcdt/if5j133z3RefhOXDut7jtv8T/ADHpqT+HvLdERCDxEXKaaO3jdNM4Mjbi5xQcljU6qI9zrl5iiJbC00llBoSRmxh+s7hkMfR5Q3bdyj/2zi2DKaT0XA8Y28h9YjwY4iaxjY2NYwBrWgBrRgABwCjPIs04ujXm4PTtPWMaxrWMAa1oAa0CgAGQAX0iKSp6iIgCIiA4XFvFcxmOVocM2mmLTyhZmfbriKV2hpnhhdpa9gqXSHlHNXorzhWW972+xeyC2DXTu9LViG1yy8f9Kn7dIx9lC5jHRtIrR+LjyuJ46s6rG5bhddHnHVfI6rU7tiCuJeW5gk/mZ61t3TTMtxXU91HnIji881P1LVNa1jQ1oo1oAAHABfPZwtl7UtaJXDTrwDiM6VX1rZq01FeSuKWbKtp413PPloZ377vOLptUVlXXVn2i+aitK4pqaca8/gWxifSL51NrpqNRxA40X0gC+Hsa9pY8amuBBBxBBzC+0QGI3Ta5tumIoXWzzSGXPn0u5COfPMKEt/NFFPGYpmB8bvSa4VBVLcd1rd7q20zoa/IcO0b4MWnxlbwvKlJaaminxMvHnJ874gugBJoBUnIDNW9t3Ykkkna65DQyTSSGVr1Wn1udXNjsljZOEjWmWYZSSYkfNGQ+FFeio4YurL3Zrdhwj8jhsO0us2G5nFLiQUDfUYaHSeckYq5RZqxud0l2cXj55o55YY+zluHW4gc+VzRWPs2uc0mtG6xQVxBWMpNur1Mc8TSos6y5vny29i+4uIJX3eiUPEJmZGbaaZrRJGHxuBdHWtK8CrPaZ55WXEc0nb+zTvhZOQ0GRrQ11ToAbVpcWmgzGSgULBERCDxFUXhuZdxu42Xr7OK2tYZmlojLA577gOc/tGOwpGOIVTLv+6R2V9fTHs4XWzeyAaK2ty61ZO2tc2ve+nWydQccBKVTVua1wLXCrTgQciCs/H3XBu39pJps2msbW+m4Z6STkBlzqbu19cDbL6Swe6Ce0Y9zpJYXgHQ1zvs+0DWuqR6QqEnkvDuscVtcOf1mulgDGdlFBpOoyOILtb3ejQjooHEypNZOlQqrJ0JjbOCOAQQNELWYxlo9Fw+VznlrnxXSCQyN6w0vadMjc9Lv0yXVR5gYn+0NyA0yjlb637vweBQFjh4dpIVfv/ua7/D+MKwBBFRkq/f/AHNd/h/GECzRz7s+47Xof9dytFV92fcdr0P+u5WiB5vtIdttlnazPnhjDXvyPqg0q1vICcf1UXz+aROnu4I4ppJLRjHua1lO07QvaBHqpqxjOOXPmpyhS2Uxubi5gn7KWeGKJh0BwYYXyv1EE9YO7WhGHTyCF8sjpY3kd7CZWMczS90bmu0khzDpOLC5p8B8qkqHttibGGRhe1xlkMpbGzs4mVAbpjZqdpHVrnianipiA9REQBERAEREAREQBERAEREAREQBERAEREBX757ovPwnLh3W9x23+J/mPUrdYZbjbbmCFuqSSMta3AVJ6VnrJve2xtmWsFqzso66dRYT1iXH5fKULLFZ6mtRZh153xa0udbRNaMySwAf/wBi8i3rdhGX3L42HkY0YeHGvgQbXpiaOaaOCN0srgyNgq5xWTv7+63m6bBA0iIOpGwZk8ppx5T8nLlK4Xu5Xm4uET3kxtOAAAx8HHn4eVTNtF3b6m2TA+YtxADch8kF2QWTbuOiwgs3x5I64wj08VOdJXpemOkebLzatsZt8GkUdK6mtwwHzW8wVgsz7V3y/lY/of209q75/wArH9D/AFFokkqLQ5JbpNyk6t54mmRZn2rvn/Kx/Q/1E9q75/ysf0P9RSRt5rxNMizPtXfP+Vj+h/qJ7V3z/lY/of6iDbzXiaVcbu5ZaW755MmDLlPAeErPfmfeSKUNvGRwtIqKBpceij3eVQdz3K6vaW8j6saSTQAZYE4dNFWctsW/DtNbFh3LijXDOT4JZn1t1vLu+5OmmxY4lz3cNFeHzjgOZbJoDQGgUAwA4LKbe/c4IHs22MPmdRzmkNyyFS6mAryqR7V3z/lY/of6ii3Hasc3iy3U3Pcn5WlCGEVyPrc4R29+bi0NxNMWGzkdby3DeyEbG9k10OMbu1Djm3PV0Rp9uvZZLu7mt2afaoHytEBfdhrYbfU+2m1GulwIoGk4OodWC7+1d8/5WP6H+ontXfP+Vj+h/qKxjwxXidIWbk3dfzV9uRBcSvt3CrzK23wjiLoezwAezXXVgHuqOStj2/codsluIYJTN+XW9tNbFrgZWez6HBrT/wCSJxry5tzKne1d8/5WP6H+ontXfP8AlY/of6iDwPl9sWbo2Vlu+Sd00DnNlt3mga2NhkhvI6BjWtBJY849YU62OnWa9q75/wArH9D/AFF57V3z/lY/of6iBqtMV4mmRZn2rvn/ACsf0P8AUT2rvn/Kx/Q/1FJG3mvE0y+XvaxrnuNGtBJPMM1m/au+f8rH9D/UXzLuW8iGSK+DYpNJDmNDT1SP3kJUatKubLfa722uZbrsH6/tNWRGBa0cRzKxWI2i7ntZJzC7SXEVwBy6VY+2d73daK3jdG7Fjupi3gfTVISrFPjU16m0oXXFPBKOfYaZcvZ7fsPZuyZ7Pp0djpGjRlp0ZU5lnvau+f8AKx/Q/wBRPau+f8rH9D/UVzHbzXiXR2najB7MbKA24d2ghMTNGumnVppStOKkwwxQRthgY2KJgoyNgDWtHIAMAs57V3z/AJWP6H+ovfau+f8AKx/Q/wBRCac14mlRZn2rvn/Kx/Q/1E9q75/ysf0P9RCNvNeJeXG27fdStmubWGeZoAbJJG17gAS4AOcCRQldZLW2kbKySJj2T/3zXNBEmGnrgjrYCmKz/tXfP+Vj+h/qJ7V3z/lY/of6iDbzXiaKSNkrHRytD43gtexwBa4HMEHMLg7bdudc+2OtYXXVQe3MbTJVooDrpXABUntXfP8AlY/of6i89q75/wArH9D/AFEG3mvE0yLM+1d8/wCVj+h/qJ7V3z/lY/of6iDbzXiWUu5223zizkNQSNNP/G13B3zeHN0L73/3Nd/h/GFl76fdrmf/AH8DWPiBa5zQARTHHrGq8m3TdZbQ7ezS+FzdBqBqAHCtVTc9zi9cjd2U7auReK9a+ppu7HuO16H/AF3K0VV3b6u0Qwuwki1B7eIJe5w8hVqrmDzZ6iIhAREQBERAEREAREQBERAEREAREQBERAEREAREQHi4XN3Das1yupyNGZ6AuV/uDLNlB1pneg34zzLOzzySuMsztTuJPIhKVTvfbjLck6zohbiGDLpPKqiWV9w/QyoaDTDOvn+BJZXzv0R10g0wzr5/gUmCBsYAAq44YfAFk27j2rCCzfHkjtjGPTxU5JO7L0x/LzZ9WtqQWxxt1SOwAHwDmWpsLJlpDpGMjsXu5TydAXHa9v8AZmdrIPt3j+EcisFokkkkqUOOc3KTbdanqIikqEREB4uNzcR20LppMhkOJPABdXODWlzjQDEk5UWb3K+N3N1cIWegP6xQlKpDv7x73PnkPXdlyNHmAUK0iLndo8U4kclPRb4M+lfMrjPOGjFraYfVHxqzsbXtZY7dvyj1jzZuKyXnnX8MMubO6X6FhRyndxfKPAvNmtuyte1cOvNj+6MlYrxrWtaGtFGgUA5gvpanAEREAREQBERAEREB4stuz9d1cnkq3+EafiWpWPuX6zK/1tR8dUeRaHqXavmQrH05elbPbH67GE/s0/hJb8Sxlh6cvSVrdkfqsqeq5w/rfGs7XoXedPXfvS/2/IsURFocgREQBERAEREAREQBERAUm+W1HNuWjA9V/TwKzszDFIHswHDm5v04Lb3ELJ4XwuyeKdB4HxrKTwkF8Ugo5pIPMQqyjuXNYo2sXdkscU8JLkfdjevhe2aLoe3geUFae3uI7iISxmoOY4g8hWJieYZC12Dcj5/04K0sb2S0l1DGN3pt5RypCW5c1gxftbJYYxljF8jUoucUjJoxJGdTHYgrorGIREQBERAEREAREQBERAEREAREQBERAEREB4od/uDLOP1pnegz4zzKYs53ktpreN99ADJqwfx0ftdCErEhTXOuUvmfV7qkk/pgoMsrp39nHUNBpUZk/p4lWR3Lw4hxJa70jx/pVxZhvZ62jA4NPGnIspbpPblHVrXkdsFbtQ9z1XFSkXTBvWh0hhbE2g9Lj5gr3aNupS6mHPE0/W8y4bZtpncJphSEZA/LPmV9QALRJJUWFDknNybbdW82fSIikoEREB4iKLuF2LS3Lx/eO6rBznj4EBX7xf6ibWI4D+9I4n1VQXc2hmkYl3D4B4VIe+gL3HnJ4qA0OuJ6nIE48+RPgGCzuyaW1Zyw/idfS2027k/RaxfN6I7WcOlut2JNceU8T8S0WxW1A+5Iz6jPjKqI4y9zYoxUuo1oWqt4WwQshbkwUryniVeMVFUWhjeuu5NyevwWiOyIikyCIiAIiIAiIgCIiA43L9FvK/1WOPkWRk/u3fNPwLUbq7RYTHlAHjICy8n9275p+BHkXt+pdqIth6cnSfhWn2B1Ypmeq4H+IfqWYsPSk6T8K0OwOpNKzlaD4j+tZ2f213nR1v70+4vURFocgREQBERAEREAREQBERAeKj3y10yNuWjB/Vf84ZeMK8XG6t23MD4XfKGB5DwKAx1xFqbqb6Tc+heW0uodm7NuXQFJex0b3MeKOaaEc6rrh7YZSWHTQ4ctTwCzktslJa4NcTss/qQdqTptxi+HIv8Aab3sJuxkP2Uh8DXcq0K/PrTcTJL2UmAdgwnOvOtntU8s1qO1aaswDzk4DitFics40edeZPREQqEREAREQBERAEREAREQBERAEREAREQHi+SGvaQaOa4UIzBBUXdonT7ZdQt1AvicOo3W44ZaARqryVxyUXYIZY47pz4xDDLPrgiax0TGtEUTXaGPAcAXtdmBU1PFBoU+6d1mQzm5t/8Ah5viFasPIP2VN2ra+20ySN027cGty1U4dC0BAIocigAaAAKAYADAIS5N5uoADQABQDIBfSIhAREQBERAeLL7xftklfI40hhqGj9OJK1Crd22S23OLS8mKUYtkby/tDiEJRjX3xnbpYaFxwZxGGfPTNTLRjGx1bnlzjmUK/2LcdvmAkZrY46Y5WYtPh4HpVvt1nJK6O3Bqflu5vlFZxg9zk8dFXQ67l6Psq3HDJumT7S12Szzu3jlbH8bviVyvmNjY2NjYKNaAAOYL7WhxhERAEREAREQBERAEREBB3j3fJ0t+sFlLqdkLKOIq+oFeSn61rtyhkntHxRDU91KCoGRB4rL7lsG7T9n2UGrTWvXYM6cruZHkXtySabxSeRW2l1HG51XCjnEHx5rT7D/AMqT5nxhZxndfewcbfjX02cvzlqdpsrq3me+ZmlpbQGoONRyFVgtsUjXqbkZzlJU7nWtC4REVjnCIiAIiIAiIgCIiAIiIAiIgKjerLU32uMdZuEg5Ry+BZW/2+e4la62Y6SR1GljcT0rfkAgg4g4ELlb2kFsCIWaa5nifChZSoUO0d1I4S243GksooRCMWNP7R+V+ma0YAAoMAMl6iENturCKG7ddva+5YZgXWYY64DQXFnaFwYOqDVxLT1RjzLra3cF2xz4Seo4se1zXMe1wodLmvAINDXoxQgkIiIAiIgCIiAIiIAiIgCIiAIiIAiIgCIiAIiIAiIgCIiAIiICBNu1rBdPtpQ9pigfcySlpEYZFo1AO+UaPBwrzrpZ3ounSMdFJBLFpLopdOrS8Va7qOcKHEZ5grnfbZHeyF0riI3W09q9gGJbcmOrq8KdnycV9WVnNBJLPcytmuJgxrnsZ2bdMYOkaS5/FxOfFBhQluaHAtcKg5g4hcLeyt7d73xM0l+fIOjkUlEAREQBERAEREAREQBERAEREB4iKv3uW7h2yea0kbFJE0vLnN1nS0E0biACeU16EBYL1VzZbsb06F8jTbOg1xxNbQtIcGkudU1Pi6OKsEB6iIgCIiAIiIAiIgCIiAIiIAiIgCIiAIiICtuLW+ZcXl3Y9l2s1vDFAJS4NEkb53uc/S04UlFKZnkzXTaraa2tjHOxrZnOL5HtkMxkc6lXve6OLE8gbQCgGGCmogPUREAREQBERAEREAREQBERAEREAREQBERAEREAREQBERAEREAREQBERAEREAREQBERAEREAREQBERAeKBvvue9/Bf8CIgWaB9+N/8A8p/zGqeiID1ERAEREAREQBERAEREAREQBERAEREAREQBERAERE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ea typeface="맑은 고딕" charset="0"/>
            </a:endParaRP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0338"/>
            <a:ext cx="8128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460375" y="160338"/>
            <a:ext cx="8126226" cy="191559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en-US" sz="2800" b="1" dirty="0" smtClean="0">
                <a:solidFill>
                  <a:srgbClr val="C00000"/>
                </a:solidFill>
                <a:effectLst>
                  <a:outerShdw blurRad="38100" dist="38100" dir="2700000" algn="tl">
                    <a:srgbClr val="000000">
                      <a:alpha val="43137"/>
                    </a:srgbClr>
                  </a:outerShdw>
                </a:effectLst>
                <a:latin typeface="Arial" charset="0"/>
                <a:ea typeface="Arial" charset="0"/>
                <a:cs typeface="Arial" charset="0"/>
              </a:rPr>
              <a:t>Instruments </a:t>
            </a:r>
            <a:r>
              <a:rPr lang="en-US" sz="2800" b="1" dirty="0">
                <a:solidFill>
                  <a:srgbClr val="C00000"/>
                </a:solidFill>
                <a:effectLst>
                  <a:outerShdw blurRad="38100" dist="38100" dir="2700000" algn="tl">
                    <a:srgbClr val="000000">
                      <a:alpha val="43137"/>
                    </a:srgbClr>
                  </a:outerShdw>
                </a:effectLst>
                <a:latin typeface="Arial" charset="0"/>
                <a:ea typeface="Arial" charset="0"/>
                <a:cs typeface="Arial" charset="0"/>
              </a:rPr>
              <a:t>at </a:t>
            </a:r>
            <a:r>
              <a:rPr lang="en-US" sz="2800" b="1" dirty="0" smtClean="0">
                <a:solidFill>
                  <a:srgbClr val="C00000"/>
                </a:solidFill>
                <a:effectLst>
                  <a:outerShdw blurRad="38100" dist="38100" dir="2700000" algn="tl">
                    <a:srgbClr val="000000">
                      <a:alpha val="43137"/>
                    </a:srgbClr>
                  </a:outerShdw>
                </a:effectLst>
                <a:latin typeface="Arial" charset="0"/>
                <a:ea typeface="Arial" charset="0"/>
                <a:cs typeface="Arial" charset="0"/>
              </a:rPr>
              <a:t>the IBR-2 </a:t>
            </a:r>
            <a:r>
              <a:rPr lang="en-US" sz="2800" b="1" dirty="0">
                <a:solidFill>
                  <a:srgbClr val="C00000"/>
                </a:solidFill>
                <a:effectLst>
                  <a:outerShdw blurRad="38100" dist="38100" dir="2700000" algn="tl">
                    <a:srgbClr val="000000">
                      <a:alpha val="43137"/>
                    </a:srgbClr>
                  </a:outerShdw>
                </a:effectLst>
                <a:latin typeface="Arial" charset="0"/>
                <a:ea typeface="Arial" charset="0"/>
                <a:cs typeface="Arial" charset="0"/>
              </a:rPr>
              <a:t>reactor</a:t>
            </a:r>
            <a:endParaRPr lang="ru-RU" sz="2800" b="1" dirty="0">
              <a:solidFill>
                <a:srgbClr val="C00000"/>
              </a:solidFill>
              <a:effectLst>
                <a:outerShdw blurRad="38100" dist="38100" dir="2700000" algn="tl">
                  <a:srgbClr val="000000">
                    <a:alpha val="43137"/>
                  </a:srgbClr>
                </a:outerShdw>
              </a:effectLst>
              <a:latin typeface="Arial" charset="0"/>
              <a:ea typeface="Arial" charset="0"/>
              <a:cs typeface="Arial" charset="0"/>
            </a:endParaRPr>
          </a:p>
        </p:txBody>
      </p:sp>
      <p:sp>
        <p:nvSpPr>
          <p:cNvPr id="8" name="Прямоугольник 7"/>
          <p:cNvSpPr/>
          <p:nvPr/>
        </p:nvSpPr>
        <p:spPr>
          <a:xfrm>
            <a:off x="460375" y="6400800"/>
            <a:ext cx="8128000" cy="24606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sz="1800" b="0"/>
          </a:p>
        </p:txBody>
      </p:sp>
    </p:spTree>
    <p:extLst>
      <p:ext uri="{BB962C8B-B14F-4D97-AF65-F5344CB8AC3E}">
        <p14:creationId xmlns:p14="http://schemas.microsoft.com/office/powerpoint/2010/main" val="1700295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826" y="776136"/>
            <a:ext cx="2305369" cy="2317479"/>
          </a:xfrm>
          <a:prstGeom prst="rect">
            <a:avLst/>
          </a:prstGeom>
          <a:ln w="6350">
            <a:solidFill>
              <a:schemeClr val="tx1"/>
            </a:solidFill>
          </a:ln>
        </p:spPr>
      </p:pic>
      <p:sp>
        <p:nvSpPr>
          <p:cNvPr id="6" name="TextBox 5"/>
          <p:cNvSpPr txBox="1"/>
          <p:nvPr/>
        </p:nvSpPr>
        <p:spPr>
          <a:xfrm>
            <a:off x="355652" y="3215414"/>
            <a:ext cx="2536146" cy="184666"/>
          </a:xfrm>
          <a:prstGeom prst="rect">
            <a:avLst/>
          </a:prstGeom>
          <a:noFill/>
        </p:spPr>
        <p:txBody>
          <a:bodyPr wrap="square" lIns="0" tIns="0" rIns="0" bIns="0" rtlCol="0">
            <a:spAutoFit/>
          </a:bodyPr>
          <a:lstStyle/>
          <a:p>
            <a:r>
              <a:rPr lang="en-US" sz="1200" b="1" dirty="0" err="1" smtClean="0">
                <a:solidFill>
                  <a:schemeClr val="accent5">
                    <a:lumMod val="75000"/>
                  </a:schemeClr>
                </a:solidFill>
                <a:latin typeface="Arial" panose="020B0604020202020204" pitchFamily="34" charset="0"/>
                <a:cs typeface="Arial" panose="020B0604020202020204" pitchFamily="34" charset="0"/>
              </a:rPr>
              <a:t>IBR</a:t>
            </a:r>
            <a:r>
              <a:rPr lang="en-US" sz="1200" b="1" dirty="0" smtClean="0">
                <a:solidFill>
                  <a:schemeClr val="accent5">
                    <a:lumMod val="75000"/>
                  </a:schemeClr>
                </a:solidFill>
                <a:latin typeface="Arial" panose="020B0604020202020204" pitchFamily="34" charset="0"/>
                <a:cs typeface="Arial" panose="020B0604020202020204" pitchFamily="34" charset="0"/>
              </a:rPr>
              <a:t>-2 horizontal channels diagram</a:t>
            </a:r>
            <a:endParaRPr lang="ru-RU" sz="1200" b="1" dirty="0">
              <a:solidFill>
                <a:schemeClr val="accent5">
                  <a:lumMod val="75000"/>
                </a:schemeClr>
              </a:solidFill>
              <a:latin typeface="Arial" panose="020B0604020202020204" pitchFamily="34" charset="0"/>
              <a:cs typeface="Arial" panose="020B0604020202020204" pitchFamily="34" charset="0"/>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26" y="3651335"/>
            <a:ext cx="1854561" cy="2458163"/>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016" y="633198"/>
            <a:ext cx="3806632" cy="3656569"/>
          </a:xfrm>
          <a:prstGeom prst="rect">
            <a:avLst/>
          </a:prstGeom>
          <a:ln w="6350">
            <a:solidFill>
              <a:schemeClr val="tx1"/>
            </a:solidFill>
          </a:ln>
        </p:spPr>
      </p:pic>
      <p:sp>
        <p:nvSpPr>
          <p:cNvPr id="17" name="TextBox 16"/>
          <p:cNvSpPr txBox="1"/>
          <p:nvPr/>
        </p:nvSpPr>
        <p:spPr>
          <a:xfrm>
            <a:off x="385213" y="6230672"/>
            <a:ext cx="2470986" cy="184666"/>
          </a:xfrm>
          <a:prstGeom prst="rect">
            <a:avLst/>
          </a:prstGeom>
          <a:noFill/>
        </p:spPr>
        <p:txBody>
          <a:bodyPr wrap="square" lIns="0" tIns="0" rIns="0" bIns="0" rtlCol="0">
            <a:spAutoFit/>
          </a:bodyPr>
          <a:lstStyle/>
          <a:p>
            <a:r>
              <a:rPr lang="en-US" sz="1200" b="1" dirty="0" smtClean="0">
                <a:solidFill>
                  <a:schemeClr val="accent5">
                    <a:lumMod val="75000"/>
                  </a:schemeClr>
                </a:solidFill>
                <a:latin typeface="Arial" panose="020B0604020202020204" pitchFamily="34" charset="0"/>
                <a:cs typeface="Arial" panose="020B0604020202020204" pitchFamily="34" charset="0"/>
              </a:rPr>
              <a:t>Irradiation </a:t>
            </a:r>
            <a:r>
              <a:rPr lang="en-US" sz="1200" b="1" dirty="0">
                <a:solidFill>
                  <a:schemeClr val="accent5">
                    <a:lumMod val="75000"/>
                  </a:schemeClr>
                </a:solidFill>
                <a:latin typeface="Arial" panose="020B0604020202020204" pitchFamily="34" charset="0"/>
                <a:cs typeface="Arial" panose="020B0604020202020204" pitchFamily="34" charset="0"/>
              </a:rPr>
              <a:t>facility </a:t>
            </a:r>
            <a:r>
              <a:rPr lang="en-US" sz="1200" b="1" dirty="0" smtClean="0">
                <a:solidFill>
                  <a:schemeClr val="accent5">
                    <a:lumMod val="75000"/>
                  </a:schemeClr>
                </a:solidFill>
                <a:latin typeface="Arial" panose="020B0604020202020204" pitchFamily="34" charset="0"/>
                <a:cs typeface="Arial" panose="020B0604020202020204" pitchFamily="34" charset="0"/>
              </a:rPr>
              <a:t>for </a:t>
            </a:r>
            <a:r>
              <a:rPr lang="en-US" sz="1200" b="1" dirty="0">
                <a:solidFill>
                  <a:schemeClr val="accent5">
                    <a:lumMod val="75000"/>
                  </a:schemeClr>
                </a:solidFill>
                <a:latin typeface="Arial" panose="020B0604020202020204" pitchFamily="34" charset="0"/>
                <a:cs typeface="Arial" panose="020B0604020202020204" pitchFamily="34" charset="0"/>
              </a:rPr>
              <a:t>channel </a:t>
            </a:r>
            <a:r>
              <a:rPr lang="en-US" sz="1200" b="1" dirty="0" smtClean="0">
                <a:solidFill>
                  <a:schemeClr val="accent5">
                    <a:lumMod val="75000"/>
                  </a:schemeClr>
                </a:solidFill>
                <a:latin typeface="Arial" panose="020B0604020202020204" pitchFamily="34" charset="0"/>
                <a:cs typeface="Arial" panose="020B0604020202020204" pitchFamily="34" charset="0"/>
              </a:rPr>
              <a:t>#3</a:t>
            </a:r>
          </a:p>
        </p:txBody>
      </p:sp>
      <p:sp>
        <p:nvSpPr>
          <p:cNvPr id="19" name="TextBox 18"/>
          <p:cNvSpPr txBox="1"/>
          <p:nvPr/>
        </p:nvSpPr>
        <p:spPr>
          <a:xfrm>
            <a:off x="4244238" y="4304305"/>
            <a:ext cx="4509764" cy="184666"/>
          </a:xfrm>
          <a:prstGeom prst="rect">
            <a:avLst/>
          </a:prstGeom>
          <a:noFill/>
        </p:spPr>
        <p:txBody>
          <a:bodyPr wrap="square" lIns="0" tIns="0" rIns="0" bIns="0" rtlCol="0">
            <a:spAutoFit/>
          </a:bodyPr>
          <a:lstStyle/>
          <a:p>
            <a:r>
              <a:rPr lang="en-US" sz="1200" b="1" dirty="0" smtClean="0">
                <a:solidFill>
                  <a:schemeClr val="accent5">
                    <a:lumMod val="75000"/>
                  </a:schemeClr>
                </a:solidFill>
                <a:latin typeface="Arial" panose="020B0604020202020204" pitchFamily="34" charset="0"/>
                <a:cs typeface="Arial" panose="020B0604020202020204" pitchFamily="34" charset="0"/>
              </a:rPr>
              <a:t>Diagram of irradiation facility placement in channel #3</a:t>
            </a:r>
          </a:p>
        </p:txBody>
      </p:sp>
      <p:graphicFrame>
        <p:nvGraphicFramePr>
          <p:cNvPr id="2" name="Таблица 1"/>
          <p:cNvGraphicFramePr>
            <a:graphicFrameLocks noGrp="1"/>
          </p:cNvGraphicFramePr>
          <p:nvPr>
            <p:extLst/>
          </p:nvPr>
        </p:nvGraphicFramePr>
        <p:xfrm>
          <a:off x="2347854" y="3651335"/>
          <a:ext cx="1407987" cy="942000"/>
        </p:xfrm>
        <a:graphic>
          <a:graphicData uri="http://schemas.openxmlformats.org/drawingml/2006/table">
            <a:tbl>
              <a:tblPr firstRow="1" bandRow="1">
                <a:tableStyleId>{5C22544A-7EE6-4342-B048-85BDC9FD1C3A}</a:tableStyleId>
              </a:tblPr>
              <a:tblGrid>
                <a:gridCol w="126834"/>
                <a:gridCol w="173129"/>
                <a:gridCol w="1108024"/>
              </a:tblGrid>
              <a:tr h="144000">
                <a:tc>
                  <a:txBody>
                    <a:bodyPr/>
                    <a:lstStyle/>
                    <a:p>
                      <a:pPr algn="r"/>
                      <a:r>
                        <a:rPr lang="en-US" sz="1000" dirty="0" smtClean="0">
                          <a:solidFill>
                            <a:schemeClr val="tx1"/>
                          </a:solidFill>
                          <a:latin typeface="Arial" panose="020B0604020202020204" pitchFamily="34" charset="0"/>
                          <a:cs typeface="Arial" panose="020B0604020202020204" pitchFamily="34" charset="0"/>
                        </a:rPr>
                        <a:t>1</a:t>
                      </a:r>
                      <a:endParaRPr lang="ru-RU" sz="1000"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000" b="1" dirty="0" smtClean="0">
                          <a:solidFill>
                            <a:schemeClr val="tx1"/>
                          </a:solidFill>
                          <a:latin typeface="Arial" panose="020B0604020202020204" pitchFamily="34" charset="0"/>
                          <a:cs typeface="Arial" panose="020B0604020202020204" pitchFamily="34" charset="0"/>
                        </a:rPr>
                        <a:t>–</a:t>
                      </a:r>
                      <a:endParaRPr lang="ru-RU" sz="1000"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solidFill>
                            <a:schemeClr val="tx1"/>
                          </a:solidFill>
                          <a:latin typeface="Arial" panose="020B0604020202020204" pitchFamily="34" charset="0"/>
                          <a:cs typeface="Arial" panose="020B0604020202020204" pitchFamily="34" charset="0"/>
                        </a:rPr>
                        <a:t>base part</a:t>
                      </a:r>
                      <a:endParaRPr lang="ru-RU" sz="1000" i="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2</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dirty="0" smtClean="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transport beam</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3</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samples holder</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4</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smtClean="0">
                          <a:latin typeface="Arial" panose="020B0604020202020204" pitchFamily="34" charset="0"/>
                          <a:cs typeface="Arial" panose="020B0604020202020204" pitchFamily="34" charset="0"/>
                        </a:rPr>
                        <a:t>samples</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5</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rail way</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graphicFrame>
        <p:nvGraphicFramePr>
          <p:cNvPr id="20" name="Таблица 19"/>
          <p:cNvGraphicFramePr>
            <a:graphicFrameLocks noGrp="1"/>
          </p:cNvGraphicFramePr>
          <p:nvPr>
            <p:extLst/>
          </p:nvPr>
        </p:nvGraphicFramePr>
        <p:xfrm>
          <a:off x="5076056" y="4536099"/>
          <a:ext cx="2462482" cy="2224800"/>
        </p:xfrm>
        <a:graphic>
          <a:graphicData uri="http://schemas.openxmlformats.org/drawingml/2006/table">
            <a:tbl>
              <a:tblPr firstRow="1" bandRow="1">
                <a:tableStyleId>{5C22544A-7EE6-4342-B048-85BDC9FD1C3A}</a:tableStyleId>
              </a:tblPr>
              <a:tblGrid>
                <a:gridCol w="463206"/>
                <a:gridCol w="239814"/>
                <a:gridCol w="1759462"/>
              </a:tblGrid>
              <a:tr h="144000">
                <a:tc>
                  <a:txBody>
                    <a:bodyPr/>
                    <a:lstStyle/>
                    <a:p>
                      <a:pPr algn="r"/>
                      <a:r>
                        <a:rPr lang="en-US" sz="1000" dirty="0" smtClean="0">
                          <a:solidFill>
                            <a:schemeClr val="tx1"/>
                          </a:solidFill>
                          <a:latin typeface="Arial" panose="020B0604020202020204" pitchFamily="34" charset="0"/>
                          <a:cs typeface="Arial" panose="020B0604020202020204" pitchFamily="34" charset="0"/>
                        </a:rPr>
                        <a:t>1</a:t>
                      </a:r>
                      <a:endParaRPr lang="ru-RU" sz="1000"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000" b="1" dirty="0" smtClean="0">
                          <a:solidFill>
                            <a:schemeClr val="tx1"/>
                          </a:solidFill>
                          <a:latin typeface="Arial" panose="020B0604020202020204" pitchFamily="34" charset="0"/>
                          <a:cs typeface="Arial" panose="020B0604020202020204" pitchFamily="34" charset="0"/>
                        </a:rPr>
                        <a:t>–</a:t>
                      </a:r>
                      <a:endParaRPr lang="ru-RU" sz="1000"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solidFill>
                            <a:schemeClr val="tx1"/>
                          </a:solidFill>
                          <a:latin typeface="Arial" panose="020B0604020202020204" pitchFamily="34" charset="0"/>
                          <a:cs typeface="Arial" panose="020B0604020202020204" pitchFamily="34" charset="0"/>
                        </a:rPr>
                        <a:t>samples holder</a:t>
                      </a:r>
                      <a:endParaRPr lang="ru-RU" sz="1000"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2</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dirty="0" smtClean="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transport beam</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3</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samples</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4, 5</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smtClean="0">
                          <a:latin typeface="Arial" panose="020B0604020202020204" pitchFamily="34" charset="0"/>
                          <a:cs typeface="Arial" panose="020B0604020202020204" pitchFamily="34" charset="0"/>
                        </a:rPr>
                        <a:t>biological shields</a:t>
                      </a: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6</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irradiation facility base</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7</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water moderator</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8</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fr-FR" sz="1000" b="1" i="1" dirty="0" smtClean="0">
                          <a:solidFill>
                            <a:schemeClr val="tx1"/>
                          </a:solidFill>
                          <a:latin typeface="Arial" panose="020B0604020202020204" pitchFamily="34" charset="0"/>
                          <a:cs typeface="Arial" panose="020B0604020202020204" pitchFamily="34" charset="0"/>
                        </a:rPr>
                        <a:t>shutter of biological shield</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9, 10</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fr-FR" sz="1000" b="1" i="1" dirty="0" smtClean="0">
                          <a:solidFill>
                            <a:schemeClr val="tx1"/>
                          </a:solidFill>
                          <a:latin typeface="Arial" panose="020B0604020202020204" pitchFamily="34" charset="0"/>
                          <a:cs typeface="Arial" panose="020B0604020202020204" pitchFamily="34" charset="0"/>
                        </a:rPr>
                        <a:t>the stops</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ru-RU" sz="1000" b="1" dirty="0" smtClean="0">
                          <a:solidFill>
                            <a:schemeClr val="tx1"/>
                          </a:solidFill>
                          <a:latin typeface="Arial" panose="020B0604020202020204" pitchFamily="34" charset="0"/>
                          <a:cs typeface="Arial" panose="020B0604020202020204" pitchFamily="34" charset="0"/>
                        </a:rPr>
                        <a:t>11</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latin typeface="Arial" panose="020B0604020202020204" pitchFamily="34" charset="0"/>
                          <a:cs typeface="Arial" panose="020B0604020202020204" pitchFamily="34" charset="0"/>
                        </a:rPr>
                        <a:t>–</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smtClean="0">
                          <a:latin typeface="Arial" panose="020B0604020202020204" pitchFamily="34" charset="0"/>
                          <a:cs typeface="Arial" panose="020B0604020202020204" pitchFamily="34" charset="0"/>
                        </a:rPr>
                        <a:t>rail way</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fr-FR" sz="1000" b="1" dirty="0" smtClean="0">
                          <a:solidFill>
                            <a:schemeClr val="tx1"/>
                          </a:solidFill>
                          <a:latin typeface="Arial" panose="020B0604020202020204" pitchFamily="34" charset="0"/>
                          <a:cs typeface="Arial" panose="020B0604020202020204" pitchFamily="34" charset="0"/>
                        </a:rPr>
                        <a:t>A</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1" dirty="0" smtClean="0">
                          <a:solidFill>
                            <a:schemeClr val="tx1"/>
                          </a:solidFill>
                          <a:latin typeface="Arial" panose="020B0604020202020204" pitchFamily="34" charset="0"/>
                          <a:cs typeface="Arial" panose="020B0604020202020204" pitchFamily="34" charset="0"/>
                        </a:rPr>
                        <a:t>–</a:t>
                      </a: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b="1" i="1" dirty="0" smtClean="0">
                          <a:latin typeface="Arial" panose="020B0604020202020204" pitchFamily="34" charset="0"/>
                          <a:cs typeface="Arial" panose="020B0604020202020204" pitchFamily="34" charset="0"/>
                        </a:rPr>
                        <a:t>reactor active zone</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144000">
                <a:tc>
                  <a:txBody>
                    <a:bodyPr/>
                    <a:lstStyle/>
                    <a:p>
                      <a:pPr algn="r"/>
                      <a:r>
                        <a:rPr lang="en-US" sz="1000" b="1" dirty="0" smtClean="0">
                          <a:solidFill>
                            <a:schemeClr val="tx1"/>
                          </a:solidFill>
                          <a:latin typeface="Arial" panose="020B0604020202020204" pitchFamily="34" charset="0"/>
                          <a:cs typeface="Arial" panose="020B0604020202020204" pitchFamily="34" charset="0"/>
                        </a:rPr>
                        <a:t>X</a:t>
                      </a:r>
                      <a:endParaRPr lang="ru-RU" sz="1000" b="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1" dirty="0" smtClean="0">
                          <a:solidFill>
                            <a:schemeClr val="tx1"/>
                          </a:solidFill>
                          <a:latin typeface="Arial" panose="020B0604020202020204" pitchFamily="34" charset="0"/>
                          <a:cs typeface="Arial" panose="020B0604020202020204" pitchFamily="34" charset="0"/>
                        </a:rPr>
                        <a:t>–</a:t>
                      </a: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1" dirty="0" smtClean="0">
                          <a:latin typeface="Arial" panose="020B0604020202020204" pitchFamily="34" charset="0"/>
                          <a:cs typeface="Arial" panose="020B0604020202020204" pitchFamily="34" charset="0"/>
                        </a:rPr>
                        <a:t>distance from moderator surface till samples</a:t>
                      </a:r>
                      <a:endParaRPr lang="ru-RU" sz="1000" b="1" i="1" dirty="0">
                        <a:solidFill>
                          <a:schemeClr val="tx1"/>
                        </a:solidFill>
                        <a:latin typeface="Arial" panose="020B0604020202020204" pitchFamily="34" charset="0"/>
                        <a:cs typeface="Arial" panose="020B0604020202020204" pitchFamily="34" charset="0"/>
                      </a:endParaRPr>
                    </a:p>
                  </a:txBody>
                  <a:tcPr marL="0" marR="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21" name="TextBox 20"/>
          <p:cNvSpPr txBox="1"/>
          <p:nvPr/>
        </p:nvSpPr>
        <p:spPr>
          <a:xfrm>
            <a:off x="179512" y="47244"/>
            <a:ext cx="9144000" cy="545516"/>
          </a:xfrm>
          <a:prstGeom prst="rect">
            <a:avLst/>
          </a:prstGeom>
          <a:noFill/>
        </p:spPr>
        <p:txBody>
          <a:bodyPr wrap="square" lIns="0" tIns="144000" rIns="0" bIns="0" rtlCol="0">
            <a:spAutoFit/>
          </a:bodyPr>
          <a:lstStyle/>
          <a:p>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Beam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of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IBR-2 reactor and irradiation facility</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631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691" y="-231282"/>
            <a:ext cx="7886700" cy="1325563"/>
          </a:xfrm>
        </p:spPr>
        <p:txBody>
          <a:bodyPr>
            <a:normAutofit/>
          </a:bodyPr>
          <a:lstStyle/>
          <a:p>
            <a:r>
              <a:rPr lang="en-US" sz="2800" b="1" dirty="0" smtClean="0">
                <a:solidFill>
                  <a:srgbClr val="C00000"/>
                </a:solidFill>
                <a:latin typeface="Arial" charset="0"/>
                <a:ea typeface="Arial" charset="0"/>
                <a:cs typeface="Arial" charset="0"/>
              </a:rPr>
              <a:t>Parameters of work and neutron spectrum</a:t>
            </a:r>
            <a:endParaRPr lang="ru-RU" sz="2800" b="1" dirty="0">
              <a:solidFill>
                <a:srgbClr val="C00000"/>
              </a:solidFill>
              <a:latin typeface="Arial" charset="0"/>
              <a:ea typeface="Arial" charset="0"/>
              <a:cs typeface="Arial" charset="0"/>
            </a:endParaRPr>
          </a:p>
        </p:txBody>
      </p:sp>
      <p:sp>
        <p:nvSpPr>
          <p:cNvPr id="3" name="Объект 2"/>
          <p:cNvSpPr>
            <a:spLocks noGrp="1"/>
          </p:cNvSpPr>
          <p:nvPr>
            <p:ph idx="1"/>
          </p:nvPr>
        </p:nvSpPr>
        <p:spPr>
          <a:xfrm>
            <a:off x="251520" y="1052736"/>
            <a:ext cx="8712968" cy="2520280"/>
          </a:xfrm>
        </p:spPr>
        <p:txBody>
          <a:bodyPr>
            <a:normAutofit/>
          </a:bodyPr>
          <a:lstStyle/>
          <a:p>
            <a:r>
              <a:rPr lang="en-US" sz="1800" dirty="0" smtClean="0">
                <a:solidFill>
                  <a:srgbClr val="3233CC"/>
                </a:solidFill>
              </a:rPr>
              <a:t>Time of the reactor cycle – 11 days</a:t>
            </a:r>
          </a:p>
          <a:p>
            <a:r>
              <a:rPr lang="en-US" sz="1800" dirty="0" smtClean="0">
                <a:solidFill>
                  <a:srgbClr val="3233CC"/>
                </a:solidFill>
              </a:rPr>
              <a:t>Neutron </a:t>
            </a:r>
            <a:r>
              <a:rPr lang="en-US" sz="1800" dirty="0" smtClean="0">
                <a:solidFill>
                  <a:srgbClr val="3233CC"/>
                </a:solidFill>
              </a:rPr>
              <a:t>range</a:t>
            </a:r>
            <a:r>
              <a:rPr lang="ru-RU" sz="1800" dirty="0" smtClean="0">
                <a:solidFill>
                  <a:srgbClr val="3233CC"/>
                </a:solidFill>
              </a:rPr>
              <a:t>: </a:t>
            </a:r>
            <a:r>
              <a:rPr lang="en-US" sz="1800" dirty="0" smtClean="0">
                <a:solidFill>
                  <a:srgbClr val="3233CC"/>
                </a:solidFill>
              </a:rPr>
              <a:t>from 10</a:t>
            </a:r>
            <a:r>
              <a:rPr lang="en-US" sz="1800" baseline="30000" dirty="0" smtClean="0">
                <a:solidFill>
                  <a:srgbClr val="3233CC"/>
                </a:solidFill>
              </a:rPr>
              <a:t>-7 </a:t>
            </a:r>
            <a:r>
              <a:rPr lang="en-US" sz="1800" dirty="0" smtClean="0">
                <a:solidFill>
                  <a:srgbClr val="3233CC"/>
                </a:solidFill>
              </a:rPr>
              <a:t> to  10 MeV</a:t>
            </a:r>
            <a:endParaRPr lang="ru-RU" sz="1800" dirty="0" smtClean="0">
              <a:solidFill>
                <a:srgbClr val="3233CC"/>
              </a:solidFill>
            </a:endParaRPr>
          </a:p>
          <a:p>
            <a:r>
              <a:rPr lang="en-US" sz="1800" dirty="0" smtClean="0">
                <a:solidFill>
                  <a:srgbClr val="3233CC"/>
                </a:solidFill>
              </a:rPr>
              <a:t>Maximum Sample size 200 x </a:t>
            </a:r>
            <a:r>
              <a:rPr lang="ru-RU" sz="1800" dirty="0" smtClean="0">
                <a:solidFill>
                  <a:srgbClr val="3233CC"/>
                </a:solidFill>
              </a:rPr>
              <a:t>400 </a:t>
            </a:r>
            <a:r>
              <a:rPr lang="en-US" sz="1800" dirty="0" smtClean="0">
                <a:solidFill>
                  <a:srgbClr val="3233CC"/>
                </a:solidFill>
              </a:rPr>
              <a:t>mm</a:t>
            </a:r>
            <a:r>
              <a:rPr lang="en-US" sz="1800" baseline="30000" dirty="0" smtClean="0">
                <a:solidFill>
                  <a:srgbClr val="3233CC"/>
                </a:solidFill>
              </a:rPr>
              <a:t>2</a:t>
            </a:r>
          </a:p>
          <a:p>
            <a:pPr lvl="0"/>
            <a:r>
              <a:rPr lang="en-US" sz="1800" dirty="0" smtClean="0">
                <a:solidFill>
                  <a:srgbClr val="3233CC"/>
                </a:solidFill>
              </a:rPr>
              <a:t>Maximal </a:t>
            </a:r>
            <a:r>
              <a:rPr lang="en-US" sz="1800" dirty="0" err="1" smtClean="0">
                <a:solidFill>
                  <a:srgbClr val="3233CC"/>
                </a:solidFill>
              </a:rPr>
              <a:t>fluence</a:t>
            </a:r>
            <a:r>
              <a:rPr lang="en-US" sz="1800" dirty="0" smtClean="0">
                <a:solidFill>
                  <a:srgbClr val="3233CC"/>
                </a:solidFill>
              </a:rPr>
              <a:t> (1 cycle) for neutron with energies more than </a:t>
            </a:r>
            <a:r>
              <a:rPr lang="ru-RU" sz="1800" dirty="0" smtClean="0">
                <a:solidFill>
                  <a:srgbClr val="3233CC"/>
                </a:solidFill>
              </a:rPr>
              <a:t>1 М</a:t>
            </a:r>
            <a:r>
              <a:rPr lang="en-US" sz="1800" dirty="0" smtClean="0">
                <a:solidFill>
                  <a:srgbClr val="3233CC"/>
                </a:solidFill>
              </a:rPr>
              <a:t>eV</a:t>
            </a:r>
            <a:r>
              <a:rPr lang="ru-RU" sz="1800" dirty="0" smtClean="0">
                <a:solidFill>
                  <a:srgbClr val="3233CC"/>
                </a:solidFill>
              </a:rPr>
              <a:t> – 10</a:t>
            </a:r>
            <a:r>
              <a:rPr lang="ru-RU" sz="1800" baseline="30000" dirty="0" smtClean="0">
                <a:solidFill>
                  <a:srgbClr val="3233CC"/>
                </a:solidFill>
              </a:rPr>
              <a:t>18 </a:t>
            </a:r>
            <a:r>
              <a:rPr lang="en-US" sz="1800" dirty="0">
                <a:solidFill>
                  <a:srgbClr val="3233CC"/>
                </a:solidFill>
              </a:rPr>
              <a:t>n</a:t>
            </a:r>
            <a:r>
              <a:rPr lang="en-US" sz="1800" dirty="0" smtClean="0">
                <a:solidFill>
                  <a:srgbClr val="3233CC"/>
                </a:solidFill>
              </a:rPr>
              <a:t>/</a:t>
            </a:r>
            <a:r>
              <a:rPr lang="ru-RU" sz="1800" dirty="0" smtClean="0">
                <a:solidFill>
                  <a:srgbClr val="3233CC"/>
                </a:solidFill>
              </a:rPr>
              <a:t>с</a:t>
            </a:r>
            <a:r>
              <a:rPr lang="en-US" sz="1800" dirty="0" smtClean="0">
                <a:solidFill>
                  <a:srgbClr val="3233CC"/>
                </a:solidFill>
              </a:rPr>
              <a:t>m</a:t>
            </a:r>
            <a:r>
              <a:rPr lang="ru-RU" sz="1800" baseline="30000" dirty="0" smtClean="0">
                <a:solidFill>
                  <a:srgbClr val="3233CC"/>
                </a:solidFill>
              </a:rPr>
              <a:t>2</a:t>
            </a:r>
            <a:endParaRPr lang="ru-RU" sz="1800" baseline="30000" dirty="0">
              <a:solidFill>
                <a:srgbClr val="3233CC"/>
              </a:solidFill>
            </a:endParaRPr>
          </a:p>
          <a:p>
            <a:pPr lvl="0"/>
            <a:r>
              <a:rPr lang="en-US" sz="1800" dirty="0" smtClean="0">
                <a:solidFill>
                  <a:srgbClr val="3233CC"/>
                </a:solidFill>
              </a:rPr>
              <a:t>Maximal absorbed dose </a:t>
            </a:r>
            <a:r>
              <a:rPr lang="en-US" sz="1800" dirty="0" smtClean="0">
                <a:solidFill>
                  <a:srgbClr val="3233CC"/>
                </a:solidFill>
              </a:rPr>
              <a:t>per cycle </a:t>
            </a:r>
            <a:r>
              <a:rPr lang="en-US" sz="1800" dirty="0" smtClean="0">
                <a:solidFill>
                  <a:srgbClr val="3233CC"/>
                </a:solidFill>
              </a:rPr>
              <a:t>at </a:t>
            </a:r>
            <a:r>
              <a:rPr lang="en-US" sz="1800" dirty="0" smtClean="0">
                <a:solidFill>
                  <a:srgbClr val="3233CC"/>
                </a:solidFill>
              </a:rPr>
              <a:t>a distance of a sample from the moderator of </a:t>
            </a:r>
            <a:r>
              <a:rPr lang="ru-RU" sz="1800" dirty="0" smtClean="0">
                <a:solidFill>
                  <a:srgbClr val="3233CC"/>
                </a:solidFill>
              </a:rPr>
              <a:t>40 – </a:t>
            </a:r>
            <a:r>
              <a:rPr lang="ru-RU" sz="1800" dirty="0">
                <a:solidFill>
                  <a:srgbClr val="3233CC"/>
                </a:solidFill>
              </a:rPr>
              <a:t>100 </a:t>
            </a:r>
            <a:r>
              <a:rPr lang="ru-RU" sz="1800" dirty="0" smtClean="0">
                <a:solidFill>
                  <a:srgbClr val="3233CC"/>
                </a:solidFill>
              </a:rPr>
              <a:t>М</a:t>
            </a:r>
            <a:r>
              <a:rPr lang="en-US" sz="1800" dirty="0" err="1" smtClean="0">
                <a:solidFill>
                  <a:srgbClr val="3233CC"/>
                </a:solidFill>
              </a:rPr>
              <a:t>Gy</a:t>
            </a:r>
            <a:r>
              <a:rPr lang="ru-RU" sz="1800" dirty="0" smtClean="0">
                <a:solidFill>
                  <a:srgbClr val="3233CC"/>
                </a:solidFill>
              </a:rPr>
              <a:t> </a:t>
            </a:r>
            <a:r>
              <a:rPr lang="ru-RU" sz="1800" dirty="0">
                <a:solidFill>
                  <a:srgbClr val="3233CC"/>
                </a:solidFill>
              </a:rPr>
              <a:t>(10</a:t>
            </a:r>
            <a:r>
              <a:rPr lang="ru-RU" sz="1800" baseline="30000" dirty="0">
                <a:solidFill>
                  <a:srgbClr val="3233CC"/>
                </a:solidFill>
              </a:rPr>
              <a:t>8 </a:t>
            </a:r>
            <a:r>
              <a:rPr lang="en-US" sz="1800" dirty="0">
                <a:solidFill>
                  <a:srgbClr val="3233CC"/>
                </a:solidFill>
              </a:rPr>
              <a:t> </a:t>
            </a:r>
            <a:r>
              <a:rPr lang="en-US" sz="1800" dirty="0" smtClean="0">
                <a:solidFill>
                  <a:srgbClr val="3233CC"/>
                </a:solidFill>
              </a:rPr>
              <a:t>J</a:t>
            </a:r>
            <a:r>
              <a:rPr lang="ru-RU" sz="1800" dirty="0" smtClean="0">
                <a:solidFill>
                  <a:srgbClr val="3233CC"/>
                </a:solidFill>
              </a:rPr>
              <a:t>/к</a:t>
            </a:r>
            <a:r>
              <a:rPr lang="en-US" sz="1800" dirty="0">
                <a:solidFill>
                  <a:srgbClr val="3233CC"/>
                </a:solidFill>
              </a:rPr>
              <a:t>g</a:t>
            </a:r>
            <a:r>
              <a:rPr lang="ru-RU" sz="1800" dirty="0" smtClean="0">
                <a:solidFill>
                  <a:srgbClr val="3233CC"/>
                </a:solidFill>
              </a:rPr>
              <a:t>); </a:t>
            </a:r>
            <a:r>
              <a:rPr lang="en-US" sz="1800" dirty="0" smtClean="0">
                <a:solidFill>
                  <a:srgbClr val="3233CC"/>
                </a:solidFill>
              </a:rPr>
              <a:t>at a distance </a:t>
            </a:r>
            <a:r>
              <a:rPr lang="ru-RU" sz="1800" dirty="0" smtClean="0">
                <a:solidFill>
                  <a:srgbClr val="3233CC"/>
                </a:solidFill>
              </a:rPr>
              <a:t>0.3</a:t>
            </a:r>
            <a:r>
              <a:rPr lang="en-US" sz="1800" dirty="0" smtClean="0">
                <a:solidFill>
                  <a:srgbClr val="3233CC"/>
                </a:solidFill>
              </a:rPr>
              <a:t> </a:t>
            </a:r>
            <a:r>
              <a:rPr lang="ru-RU" sz="1800" dirty="0" smtClean="0">
                <a:solidFill>
                  <a:srgbClr val="3233CC"/>
                </a:solidFill>
              </a:rPr>
              <a:t>м </a:t>
            </a:r>
            <a:r>
              <a:rPr lang="ru-RU" sz="1800" dirty="0">
                <a:solidFill>
                  <a:srgbClr val="3233CC"/>
                </a:solidFill>
              </a:rPr>
              <a:t>– 40 </a:t>
            </a:r>
            <a:r>
              <a:rPr lang="ru-RU" sz="1800" dirty="0" smtClean="0">
                <a:solidFill>
                  <a:srgbClr val="3233CC"/>
                </a:solidFill>
              </a:rPr>
              <a:t>М</a:t>
            </a:r>
            <a:r>
              <a:rPr lang="en-US" sz="1800" dirty="0" err="1" smtClean="0">
                <a:solidFill>
                  <a:srgbClr val="3233CC"/>
                </a:solidFill>
              </a:rPr>
              <a:t>Gy</a:t>
            </a:r>
            <a:r>
              <a:rPr lang="ru-RU" sz="1800" dirty="0" smtClean="0">
                <a:solidFill>
                  <a:srgbClr val="3233CC"/>
                </a:solidFill>
              </a:rPr>
              <a:t>.</a:t>
            </a:r>
            <a:endParaRPr lang="ru-RU" sz="1800" dirty="0">
              <a:solidFill>
                <a:srgbClr val="3233CC"/>
              </a:solidFill>
            </a:endParaRPr>
          </a:p>
          <a:p>
            <a:pPr lvl="0"/>
            <a:r>
              <a:rPr lang="en-US" sz="1800" dirty="0" smtClean="0">
                <a:solidFill>
                  <a:srgbClr val="3233CC"/>
                </a:solidFill>
              </a:rPr>
              <a:t>Minimal neutron </a:t>
            </a:r>
            <a:r>
              <a:rPr lang="en-US" sz="1800" dirty="0" err="1" smtClean="0">
                <a:solidFill>
                  <a:srgbClr val="3233CC"/>
                </a:solidFill>
              </a:rPr>
              <a:t>fluence</a:t>
            </a:r>
            <a:r>
              <a:rPr lang="en-US" sz="1800" dirty="0" smtClean="0">
                <a:solidFill>
                  <a:srgbClr val="3233CC"/>
                </a:solidFill>
              </a:rPr>
              <a:t> at energy more than </a:t>
            </a:r>
            <a:r>
              <a:rPr lang="ru-RU" sz="1800" dirty="0" smtClean="0">
                <a:solidFill>
                  <a:srgbClr val="3233CC"/>
                </a:solidFill>
              </a:rPr>
              <a:t>1 М</a:t>
            </a:r>
            <a:r>
              <a:rPr lang="en-US" sz="1800" dirty="0" smtClean="0">
                <a:solidFill>
                  <a:srgbClr val="3233CC"/>
                </a:solidFill>
              </a:rPr>
              <a:t>eV</a:t>
            </a:r>
            <a:r>
              <a:rPr lang="ru-RU" sz="1800" dirty="0" smtClean="0">
                <a:solidFill>
                  <a:srgbClr val="3233CC"/>
                </a:solidFill>
              </a:rPr>
              <a:t> </a:t>
            </a:r>
            <a:r>
              <a:rPr lang="ru-RU" sz="1800" dirty="0">
                <a:solidFill>
                  <a:srgbClr val="3233CC"/>
                </a:solidFill>
              </a:rPr>
              <a:t>– 10</a:t>
            </a:r>
            <a:r>
              <a:rPr lang="ru-RU" sz="1800" baseline="30000" dirty="0">
                <a:solidFill>
                  <a:srgbClr val="3233CC"/>
                </a:solidFill>
              </a:rPr>
              <a:t>15 </a:t>
            </a:r>
            <a:r>
              <a:rPr lang="en-US" sz="1800" dirty="0">
                <a:solidFill>
                  <a:srgbClr val="3233CC"/>
                </a:solidFill>
              </a:rPr>
              <a:t>n</a:t>
            </a:r>
            <a:r>
              <a:rPr lang="en-US" sz="1800" dirty="0" smtClean="0">
                <a:solidFill>
                  <a:srgbClr val="3233CC"/>
                </a:solidFill>
              </a:rPr>
              <a:t>/</a:t>
            </a:r>
            <a:r>
              <a:rPr lang="ru-RU" sz="1800" dirty="0" smtClean="0">
                <a:solidFill>
                  <a:srgbClr val="3233CC"/>
                </a:solidFill>
              </a:rPr>
              <a:t>с</a:t>
            </a:r>
            <a:r>
              <a:rPr lang="en-US" sz="1800" dirty="0" smtClean="0">
                <a:solidFill>
                  <a:srgbClr val="3233CC"/>
                </a:solidFill>
              </a:rPr>
              <a:t>m</a:t>
            </a:r>
            <a:r>
              <a:rPr lang="ru-RU" sz="1800" baseline="30000" dirty="0" smtClean="0">
                <a:solidFill>
                  <a:srgbClr val="3233CC"/>
                </a:solidFill>
              </a:rPr>
              <a:t>2</a:t>
            </a:r>
            <a:r>
              <a:rPr lang="ru-RU" sz="1800" dirty="0" smtClean="0">
                <a:solidFill>
                  <a:srgbClr val="3233CC"/>
                </a:solidFill>
              </a:rPr>
              <a:t> </a:t>
            </a:r>
            <a:endParaRPr lang="ru-RU" sz="1800" dirty="0">
              <a:solidFill>
                <a:srgbClr val="3233CC"/>
              </a:solidFill>
            </a:endParaRPr>
          </a:p>
        </p:txBody>
      </p:sp>
      <p:pic>
        <p:nvPicPr>
          <p:cNvPr id="4" name="Рисунок 3"/>
          <p:cNvPicPr>
            <a:picLocks noChangeAspect="1"/>
          </p:cNvPicPr>
          <p:nvPr/>
        </p:nvPicPr>
        <p:blipFill>
          <a:blip r:embed="rId2"/>
          <a:stretch>
            <a:fillRect/>
          </a:stretch>
        </p:blipFill>
        <p:spPr>
          <a:xfrm>
            <a:off x="3927470" y="3899133"/>
            <a:ext cx="5037018" cy="2029302"/>
          </a:xfrm>
          <a:prstGeom prst="rect">
            <a:avLst/>
          </a:prstGeom>
        </p:spPr>
      </p:pic>
      <p:pic>
        <p:nvPicPr>
          <p:cNvPr id="7" name="Рисунок 6"/>
          <p:cNvPicPr>
            <a:picLocks noChangeAspect="1"/>
          </p:cNvPicPr>
          <p:nvPr/>
        </p:nvPicPr>
        <p:blipFill>
          <a:blip r:embed="rId3"/>
          <a:stretch>
            <a:fillRect/>
          </a:stretch>
        </p:blipFill>
        <p:spPr>
          <a:xfrm>
            <a:off x="22177" y="3789040"/>
            <a:ext cx="4066864" cy="2585722"/>
          </a:xfrm>
          <a:prstGeom prst="rect">
            <a:avLst/>
          </a:prstGeom>
        </p:spPr>
      </p:pic>
    </p:spTree>
    <p:extLst>
      <p:ext uri="{BB962C8B-B14F-4D97-AF65-F5344CB8AC3E}">
        <p14:creationId xmlns:p14="http://schemas.microsoft.com/office/powerpoint/2010/main" val="807832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3" y="116632"/>
            <a:ext cx="8229600" cy="634082"/>
          </a:xfrm>
        </p:spPr>
        <p:txBody>
          <a:bodyPr>
            <a:normAutofit/>
          </a:bodyPr>
          <a:lstStyle/>
          <a:p>
            <a:r>
              <a:rPr lang="en-US" sz="2800" b="1" dirty="0" smtClean="0">
                <a:solidFill>
                  <a:srgbClr val="C00000"/>
                </a:solidFill>
                <a:latin typeface="Arial" charset="0"/>
                <a:ea typeface="Arial" charset="0"/>
                <a:cs typeface="Arial" charset="0"/>
              </a:rPr>
              <a:t>Experiments</a:t>
            </a:r>
            <a:endParaRPr lang="ru-RU" sz="2800" b="1" dirty="0">
              <a:solidFill>
                <a:srgbClr val="C00000"/>
              </a:solidFill>
              <a:latin typeface="Arial" charset="0"/>
              <a:ea typeface="Arial" charset="0"/>
              <a:cs typeface="Arial"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409956"/>
            <a:ext cx="3312369" cy="119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5125" y="1040624"/>
            <a:ext cx="2905539" cy="369332"/>
          </a:xfrm>
          <a:prstGeom prst="rect">
            <a:avLst/>
          </a:prstGeom>
          <a:noFill/>
        </p:spPr>
        <p:txBody>
          <a:bodyPr wrap="none" rtlCol="0">
            <a:spAutoFit/>
          </a:bodyPr>
          <a:lstStyle/>
          <a:p>
            <a:r>
              <a:rPr lang="en-US" dirty="0">
                <a:solidFill>
                  <a:srgbClr val="131DA5"/>
                </a:solidFill>
              </a:rPr>
              <a:t>mini </a:t>
            </a:r>
            <a:r>
              <a:rPr lang="en-US" dirty="0" smtClean="0">
                <a:solidFill>
                  <a:srgbClr val="131DA5"/>
                </a:solidFill>
              </a:rPr>
              <a:t>Fcal, Detector Atlas, LHC</a:t>
            </a:r>
            <a:endParaRPr lang="ru-RU" dirty="0">
              <a:solidFill>
                <a:srgbClr val="131DA5"/>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632" y="5301208"/>
            <a:ext cx="1990063" cy="404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45" y="4653136"/>
            <a:ext cx="2160240" cy="172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545" y="2829379"/>
            <a:ext cx="3786398" cy="151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IBR_SC_ST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514" y="4258995"/>
            <a:ext cx="2834692" cy="212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554084" y="3874057"/>
            <a:ext cx="1747530" cy="369332"/>
          </a:xfrm>
          <a:prstGeom prst="rect">
            <a:avLst/>
          </a:prstGeom>
          <a:noFill/>
        </p:spPr>
        <p:txBody>
          <a:bodyPr wrap="none" rtlCol="0">
            <a:spAutoFit/>
          </a:bodyPr>
          <a:lstStyle/>
          <a:p>
            <a:r>
              <a:rPr lang="en-US" dirty="0" smtClean="0">
                <a:solidFill>
                  <a:srgbClr val="131DA5"/>
                </a:solidFill>
              </a:rPr>
              <a:t>Scintillators,</a:t>
            </a:r>
            <a:r>
              <a:rPr lang="ru-RU" dirty="0" smtClean="0">
                <a:solidFill>
                  <a:srgbClr val="131DA5"/>
                </a:solidFill>
              </a:rPr>
              <a:t> </a:t>
            </a:r>
            <a:r>
              <a:rPr lang="en-US" dirty="0" smtClean="0">
                <a:solidFill>
                  <a:srgbClr val="131DA5"/>
                </a:solidFill>
              </a:rPr>
              <a:t>LHC</a:t>
            </a:r>
            <a:endParaRPr lang="ru-RU" dirty="0">
              <a:solidFill>
                <a:srgbClr val="131DA5"/>
              </a:solidFill>
            </a:endParaRPr>
          </a:p>
        </p:txBody>
      </p:sp>
      <p:sp>
        <p:nvSpPr>
          <p:cNvPr id="6" name="TextBox 5"/>
          <p:cNvSpPr txBox="1"/>
          <p:nvPr/>
        </p:nvSpPr>
        <p:spPr>
          <a:xfrm>
            <a:off x="3706973" y="654192"/>
            <a:ext cx="1750740" cy="369332"/>
          </a:xfrm>
          <a:prstGeom prst="rect">
            <a:avLst/>
          </a:prstGeom>
          <a:noFill/>
        </p:spPr>
        <p:txBody>
          <a:bodyPr wrap="square" rtlCol="0">
            <a:spAutoFit/>
          </a:bodyPr>
          <a:lstStyle/>
          <a:p>
            <a:r>
              <a:rPr lang="en-US" dirty="0" smtClean="0">
                <a:solidFill>
                  <a:srgbClr val="131DA5"/>
                </a:solidFill>
              </a:rPr>
              <a:t>With LHC, CERN</a:t>
            </a:r>
            <a:endParaRPr lang="ru-RU" dirty="0">
              <a:solidFill>
                <a:srgbClr val="131DA5"/>
              </a:solidFill>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1543489"/>
            <a:ext cx="2847603" cy="212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762442" y="1115568"/>
            <a:ext cx="1330814" cy="369332"/>
          </a:xfrm>
          <a:prstGeom prst="rect">
            <a:avLst/>
          </a:prstGeom>
          <a:noFill/>
        </p:spPr>
        <p:txBody>
          <a:bodyPr wrap="none" rtlCol="0">
            <a:spAutoFit/>
          </a:bodyPr>
          <a:lstStyle/>
          <a:p>
            <a:r>
              <a:rPr lang="en-US" dirty="0" smtClean="0">
                <a:solidFill>
                  <a:srgbClr val="131DA5"/>
                </a:solidFill>
              </a:rPr>
              <a:t>DD modules</a:t>
            </a:r>
            <a:endParaRPr lang="ru-RU" dirty="0">
              <a:solidFill>
                <a:srgbClr val="131DA5"/>
              </a:solidFill>
            </a:endParaRPr>
          </a:p>
        </p:txBody>
      </p:sp>
      <p:sp>
        <p:nvSpPr>
          <p:cNvPr id="13" name="TextBox 12"/>
          <p:cNvSpPr txBox="1"/>
          <p:nvPr/>
        </p:nvSpPr>
        <p:spPr>
          <a:xfrm>
            <a:off x="142384" y="4058723"/>
            <a:ext cx="2054494" cy="276999"/>
          </a:xfrm>
          <a:prstGeom prst="rect">
            <a:avLst/>
          </a:prstGeom>
          <a:solidFill>
            <a:schemeClr val="bg1"/>
          </a:solidFill>
        </p:spPr>
        <p:txBody>
          <a:bodyPr wrap="square" rtlCol="0">
            <a:spAutoFit/>
          </a:bodyPr>
          <a:lstStyle/>
          <a:p>
            <a:pPr algn="r"/>
            <a:r>
              <a:rPr lang="en-US" sz="1200" dirty="0" smtClean="0">
                <a:solidFill>
                  <a:srgbClr val="131DA5"/>
                </a:solidFill>
              </a:rPr>
              <a:t>Electronic boards</a:t>
            </a:r>
            <a:endParaRPr lang="ru-RU" sz="1200" dirty="0">
              <a:solidFill>
                <a:srgbClr val="131DA5"/>
              </a:solidFill>
            </a:endParaRPr>
          </a:p>
        </p:txBody>
      </p:sp>
    </p:spTree>
    <p:extLst>
      <p:ext uri="{BB962C8B-B14F-4D97-AF65-F5344CB8AC3E}">
        <p14:creationId xmlns:p14="http://schemas.microsoft.com/office/powerpoint/2010/main" val="1810394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21" y="-34270"/>
            <a:ext cx="9117358" cy="654958"/>
          </a:xfrm>
        </p:spPr>
        <p:txBody>
          <a:bodyPr>
            <a:normAutofit/>
          </a:bodyPr>
          <a:lstStyle/>
          <a:p>
            <a:r>
              <a:rPr lang="en-US" sz="2800" b="1" dirty="0">
                <a:solidFill>
                  <a:srgbClr val="C00000"/>
                </a:solidFill>
                <a:latin typeface="Arial" charset="0"/>
                <a:ea typeface="Arial" charset="0"/>
                <a:cs typeface="Arial" charset="0"/>
              </a:rPr>
              <a:t>Electronic boards </a:t>
            </a:r>
            <a:r>
              <a:rPr lang="en-US" sz="2800" b="1" dirty="0" smtClean="0">
                <a:solidFill>
                  <a:srgbClr val="C00000"/>
                </a:solidFill>
                <a:latin typeface="Arial" charset="0"/>
                <a:ea typeface="Arial" charset="0"/>
                <a:cs typeface="Arial" charset="0"/>
              </a:rPr>
              <a:t> </a:t>
            </a:r>
            <a:r>
              <a:rPr lang="en-US" sz="2800" b="1" dirty="0">
                <a:solidFill>
                  <a:srgbClr val="C00000"/>
                </a:solidFill>
                <a:latin typeface="Arial" charset="0"/>
                <a:ea typeface="Arial" charset="0"/>
                <a:cs typeface="Arial" charset="0"/>
              </a:rPr>
              <a:t>for ATLAS, CERN </a:t>
            </a:r>
            <a:endParaRPr lang="ru-RU" sz="2800" b="1" dirty="0">
              <a:solidFill>
                <a:srgbClr val="C00000"/>
              </a:solidFill>
              <a:latin typeface="Arial" charset="0"/>
              <a:ea typeface="Arial" charset="0"/>
              <a:cs typeface="Arial" charset="0"/>
            </a:endParaRPr>
          </a:p>
        </p:txBody>
      </p:sp>
      <p:pic>
        <p:nvPicPr>
          <p:cNvPr id="4" name="Изображение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489" y="577378"/>
            <a:ext cx="3600400" cy="2700300"/>
          </a:xfrm>
          <a:prstGeom prst="rect">
            <a:avLst/>
          </a:prstGeom>
        </p:spPr>
      </p:pic>
      <p:pic>
        <p:nvPicPr>
          <p:cNvPr id="5" name="Изображение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608" y="600744"/>
            <a:ext cx="3652326" cy="2739245"/>
          </a:xfrm>
          <a:prstGeom prst="rect">
            <a:avLst/>
          </a:prstGeom>
        </p:spPr>
      </p:pic>
      <p:pic>
        <p:nvPicPr>
          <p:cNvPr id="6" name="Изображение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89" y="3775611"/>
            <a:ext cx="3574943" cy="2791330"/>
          </a:xfrm>
          <a:prstGeom prst="rect">
            <a:avLst/>
          </a:prstGeom>
        </p:spPr>
      </p:pic>
      <p:sp>
        <p:nvSpPr>
          <p:cNvPr id="7" name="Прямоугольник 6"/>
          <p:cNvSpPr/>
          <p:nvPr/>
        </p:nvSpPr>
        <p:spPr>
          <a:xfrm>
            <a:off x="4331635" y="5643611"/>
            <a:ext cx="4572000" cy="923330"/>
          </a:xfrm>
          <a:prstGeom prst="rect">
            <a:avLst/>
          </a:prstGeom>
        </p:spPr>
        <p:txBody>
          <a:bodyPr>
            <a:spAutoFit/>
          </a:bodyPr>
          <a:lstStyle/>
          <a:p>
            <a:r>
              <a:rPr lang="en-US" dirty="0" smtClean="0">
                <a:solidFill>
                  <a:srgbClr val="002060"/>
                </a:solidFill>
                <a:latin typeface="Times New Roman" charset="0"/>
                <a:ea typeface="Calibri" charset="0"/>
              </a:rPr>
              <a:t>Electronic boards</a:t>
            </a:r>
            <a:r>
              <a:rPr lang="ru-RU" dirty="0" smtClean="0">
                <a:solidFill>
                  <a:srgbClr val="002060"/>
                </a:solidFill>
                <a:latin typeface="Times New Roman" charset="0"/>
                <a:ea typeface="Calibri" charset="0"/>
              </a:rPr>
              <a:t>: </a:t>
            </a:r>
            <a:r>
              <a:rPr lang="en-US" dirty="0">
                <a:solidFill>
                  <a:srgbClr val="002060"/>
                </a:solidFill>
                <a:latin typeface="Times New Roman" charset="0"/>
                <a:ea typeface="Calibri" charset="0"/>
              </a:rPr>
              <a:t>G</a:t>
            </a:r>
            <a:r>
              <a:rPr lang="ru-RU" dirty="0">
                <a:solidFill>
                  <a:srgbClr val="002060"/>
                </a:solidFill>
                <a:latin typeface="Times New Roman" charset="0"/>
                <a:ea typeface="Calibri" charset="0"/>
              </a:rPr>
              <a:t>10, </a:t>
            </a:r>
            <a:r>
              <a:rPr lang="en-US" dirty="0">
                <a:solidFill>
                  <a:srgbClr val="002060"/>
                </a:solidFill>
                <a:latin typeface="Times New Roman" charset="0"/>
                <a:ea typeface="Calibri" charset="0"/>
              </a:rPr>
              <a:t>FR</a:t>
            </a:r>
            <a:r>
              <a:rPr lang="ru-RU" dirty="0">
                <a:solidFill>
                  <a:srgbClr val="002060"/>
                </a:solidFill>
                <a:latin typeface="Times New Roman" charset="0"/>
                <a:ea typeface="Calibri" charset="0"/>
              </a:rPr>
              <a:t>4, </a:t>
            </a:r>
            <a:r>
              <a:rPr lang="en-US" dirty="0" err="1">
                <a:solidFill>
                  <a:srgbClr val="002060"/>
                </a:solidFill>
                <a:latin typeface="Times New Roman" charset="0"/>
                <a:ea typeface="Calibri" charset="0"/>
              </a:rPr>
              <a:t>Arlon</a:t>
            </a:r>
            <a:r>
              <a:rPr lang="ru-RU" dirty="0">
                <a:solidFill>
                  <a:srgbClr val="002060"/>
                </a:solidFill>
                <a:latin typeface="Times New Roman" charset="0"/>
                <a:ea typeface="Calibri" charset="0"/>
              </a:rPr>
              <a:t> 85</a:t>
            </a:r>
            <a:r>
              <a:rPr lang="en-US" dirty="0">
                <a:solidFill>
                  <a:srgbClr val="002060"/>
                </a:solidFill>
                <a:latin typeface="Times New Roman" charset="0"/>
                <a:ea typeface="Calibri" charset="0"/>
              </a:rPr>
              <a:t>N</a:t>
            </a:r>
            <a:r>
              <a:rPr lang="ru-RU" dirty="0">
                <a:solidFill>
                  <a:srgbClr val="002060"/>
                </a:solidFill>
                <a:latin typeface="Times New Roman" charset="0"/>
                <a:ea typeface="Calibri" charset="0"/>
              </a:rPr>
              <a:t>, </a:t>
            </a:r>
            <a:r>
              <a:rPr lang="en-US" dirty="0" err="1" smtClean="0">
                <a:solidFill>
                  <a:srgbClr val="002060"/>
                </a:solidFill>
                <a:latin typeface="Times New Roman" charset="0"/>
                <a:ea typeface="Calibri" charset="0"/>
              </a:rPr>
              <a:t>poliamid</a:t>
            </a:r>
            <a:r>
              <a:rPr lang="en-US" dirty="0" smtClean="0">
                <a:solidFill>
                  <a:srgbClr val="002060"/>
                </a:solidFill>
                <a:latin typeface="Times New Roman" charset="0"/>
                <a:ea typeface="Calibri" charset="0"/>
              </a:rPr>
              <a:t> (</a:t>
            </a:r>
            <a:r>
              <a:rPr lang="en-US" dirty="0" err="1" smtClean="0">
                <a:solidFill>
                  <a:srgbClr val="002060"/>
                </a:solidFill>
                <a:latin typeface="Times New Roman" charset="0"/>
                <a:ea typeface="Calibri" charset="0"/>
              </a:rPr>
              <a:t>copton</a:t>
            </a:r>
            <a:r>
              <a:rPr lang="en-US" dirty="0" smtClean="0">
                <a:solidFill>
                  <a:srgbClr val="002060"/>
                </a:solidFill>
                <a:latin typeface="Times New Roman" charset="0"/>
                <a:ea typeface="Calibri" charset="0"/>
              </a:rPr>
              <a:t>), Rogers</a:t>
            </a:r>
            <a:r>
              <a:rPr lang="ru-RU" dirty="0" smtClean="0">
                <a:solidFill>
                  <a:srgbClr val="002060"/>
                </a:solidFill>
                <a:latin typeface="Times New Roman" charset="0"/>
                <a:ea typeface="Calibri" charset="0"/>
              </a:rPr>
              <a:t> </a:t>
            </a:r>
            <a:r>
              <a:rPr lang="ru-RU" dirty="0">
                <a:solidFill>
                  <a:srgbClr val="002060"/>
                </a:solidFill>
                <a:latin typeface="Times New Roman" charset="0"/>
                <a:ea typeface="Calibri" charset="0"/>
              </a:rPr>
              <a:t>4450В. </a:t>
            </a:r>
            <a:r>
              <a:rPr lang="en-US" dirty="0" smtClean="0">
                <a:solidFill>
                  <a:srgbClr val="002060"/>
                </a:solidFill>
                <a:latin typeface="Times New Roman" charset="0"/>
                <a:ea typeface="Calibri" charset="0"/>
              </a:rPr>
              <a:t>Fast neutron </a:t>
            </a:r>
            <a:r>
              <a:rPr lang="en-US" dirty="0" err="1">
                <a:solidFill>
                  <a:srgbClr val="002060"/>
                </a:solidFill>
                <a:latin typeface="Times New Roman" charset="0"/>
                <a:ea typeface="Calibri" charset="0"/>
              </a:rPr>
              <a:t>f</a:t>
            </a:r>
            <a:r>
              <a:rPr lang="en-US" dirty="0" err="1" smtClean="0">
                <a:solidFill>
                  <a:srgbClr val="002060"/>
                </a:solidFill>
                <a:latin typeface="Times New Roman" charset="0"/>
                <a:ea typeface="Calibri" charset="0"/>
              </a:rPr>
              <a:t>luenc</a:t>
            </a:r>
            <a:r>
              <a:rPr lang="en-US" dirty="0" smtClean="0">
                <a:solidFill>
                  <a:srgbClr val="002060"/>
                </a:solidFill>
                <a:latin typeface="Times New Roman" charset="0"/>
                <a:ea typeface="Calibri" charset="0"/>
              </a:rPr>
              <a:t> </a:t>
            </a:r>
            <a:r>
              <a:rPr lang="ru-RU" dirty="0" smtClean="0">
                <a:solidFill>
                  <a:srgbClr val="002060"/>
                </a:solidFill>
                <a:latin typeface="Times New Roman" charset="0"/>
                <a:ea typeface="Calibri" charset="0"/>
              </a:rPr>
              <a:t>(</a:t>
            </a:r>
            <a:r>
              <a:rPr lang="ru-RU" dirty="0">
                <a:solidFill>
                  <a:srgbClr val="002060"/>
                </a:solidFill>
                <a:latin typeface="Times New Roman" charset="0"/>
                <a:ea typeface="Calibri" charset="0"/>
              </a:rPr>
              <a:t>Е</a:t>
            </a:r>
            <a:r>
              <a:rPr lang="en-US" baseline="-25000" dirty="0">
                <a:solidFill>
                  <a:srgbClr val="002060"/>
                </a:solidFill>
                <a:latin typeface="Times New Roman" charset="0"/>
                <a:ea typeface="Calibri" charset="0"/>
              </a:rPr>
              <a:t>n</a:t>
            </a:r>
            <a:r>
              <a:rPr lang="ru-RU" dirty="0">
                <a:solidFill>
                  <a:srgbClr val="002060"/>
                </a:solidFill>
                <a:latin typeface="Times New Roman" charset="0"/>
                <a:ea typeface="Calibri" charset="0"/>
              </a:rPr>
              <a:t>&gt;0.4 </a:t>
            </a:r>
            <a:r>
              <a:rPr lang="en-US" dirty="0" smtClean="0">
                <a:solidFill>
                  <a:srgbClr val="002060"/>
                </a:solidFill>
                <a:latin typeface="Times New Roman" charset="0"/>
                <a:ea typeface="Calibri" charset="0"/>
              </a:rPr>
              <a:t>MeV</a:t>
            </a:r>
            <a:r>
              <a:rPr lang="ru-RU" dirty="0" smtClean="0">
                <a:solidFill>
                  <a:srgbClr val="002060"/>
                </a:solidFill>
                <a:latin typeface="Times New Roman" charset="0"/>
                <a:ea typeface="Calibri" charset="0"/>
              </a:rPr>
              <a:t>) </a:t>
            </a:r>
            <a:r>
              <a:rPr lang="en-US" dirty="0">
                <a:solidFill>
                  <a:srgbClr val="002060"/>
                </a:solidFill>
                <a:latin typeface="Times New Roman" charset="0"/>
                <a:ea typeface="Calibri" charset="0"/>
              </a:rPr>
              <a:t>~</a:t>
            </a:r>
            <a:r>
              <a:rPr lang="ru-RU" dirty="0" smtClean="0">
                <a:solidFill>
                  <a:srgbClr val="002060"/>
                </a:solidFill>
                <a:latin typeface="Times New Roman" charset="0"/>
                <a:ea typeface="Calibri" charset="0"/>
              </a:rPr>
              <a:t> </a:t>
            </a:r>
            <a:r>
              <a:rPr lang="ru-RU" dirty="0">
                <a:solidFill>
                  <a:srgbClr val="002060"/>
                </a:solidFill>
                <a:latin typeface="Times New Roman" charset="0"/>
                <a:ea typeface="Calibri" charset="0"/>
              </a:rPr>
              <a:t>4·10</a:t>
            </a:r>
            <a:r>
              <a:rPr lang="ru-RU" baseline="30000" dirty="0">
                <a:solidFill>
                  <a:srgbClr val="002060"/>
                </a:solidFill>
                <a:latin typeface="Times New Roman" charset="0"/>
                <a:ea typeface="Calibri" charset="0"/>
              </a:rPr>
              <a:t>17 </a:t>
            </a:r>
            <a:r>
              <a:rPr lang="ru-RU" dirty="0">
                <a:solidFill>
                  <a:srgbClr val="002060"/>
                </a:solidFill>
                <a:latin typeface="Times New Roman" charset="0"/>
                <a:ea typeface="Calibri" charset="0"/>
              </a:rPr>
              <a:t>н/см</a:t>
            </a:r>
            <a:r>
              <a:rPr lang="ru-RU" baseline="30000" dirty="0">
                <a:solidFill>
                  <a:srgbClr val="002060"/>
                </a:solidFill>
                <a:latin typeface="Times New Roman" charset="0"/>
                <a:ea typeface="Calibri" charset="0"/>
              </a:rPr>
              <a:t>2</a:t>
            </a:r>
            <a:r>
              <a:rPr lang="ru-RU" dirty="0">
                <a:solidFill>
                  <a:srgbClr val="002060"/>
                </a:solidFill>
                <a:latin typeface="Times New Roman" charset="0"/>
                <a:ea typeface="Calibri" charset="0"/>
              </a:rPr>
              <a:t>. </a:t>
            </a:r>
            <a:endParaRPr lang="ru-RU" dirty="0">
              <a:solidFill>
                <a:srgbClr val="002060"/>
              </a:solidFill>
            </a:endParaRPr>
          </a:p>
        </p:txBody>
      </p:sp>
      <p:sp>
        <p:nvSpPr>
          <p:cNvPr id="8" name="Rectangle 2"/>
          <p:cNvSpPr>
            <a:spLocks noChangeArrowheads="1"/>
          </p:cNvSpPr>
          <p:nvPr/>
        </p:nvSpPr>
        <p:spPr bwMode="auto">
          <a:xfrm>
            <a:off x="4355976" y="37756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121" name="Picture 1"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635" y="3753634"/>
            <a:ext cx="2305261" cy="17289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8970820" y="3759587"/>
            <a:ext cx="6427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5123" name="Picture 3"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6266" y="3759588"/>
            <a:ext cx="2286056" cy="171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7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66" y="1309246"/>
            <a:ext cx="3623698" cy="258917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413" y="1309246"/>
            <a:ext cx="1811521" cy="2589172"/>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283" y="1309246"/>
            <a:ext cx="2674579" cy="258917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630" y="4310313"/>
            <a:ext cx="3489232" cy="1962694"/>
          </a:xfrm>
          <a:prstGeom prst="rect">
            <a:avLst/>
          </a:prstGeom>
        </p:spPr>
      </p:pic>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66" y="4310313"/>
            <a:ext cx="4890021" cy="1962694"/>
          </a:xfrm>
          <a:prstGeom prst="rect">
            <a:avLst/>
          </a:prstGeom>
        </p:spPr>
      </p:pic>
      <p:sp>
        <p:nvSpPr>
          <p:cNvPr id="8" name="TextBox 7"/>
          <p:cNvSpPr txBox="1"/>
          <p:nvPr/>
        </p:nvSpPr>
        <p:spPr>
          <a:xfrm>
            <a:off x="0" y="0"/>
            <a:ext cx="9144000" cy="945625"/>
          </a:xfrm>
          <a:prstGeom prst="rect">
            <a:avLst/>
          </a:prstGeom>
          <a:noFill/>
        </p:spPr>
        <p:txBody>
          <a:bodyPr wrap="square" lIns="0" tIns="144000" rIns="0" bIns="0" rtlCol="0">
            <a:spAutoFit/>
          </a:bodyPr>
          <a:lstStyle/>
          <a:p>
            <a:pPr algn="ct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heads with Hall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sensors samples placed on</a:t>
            </a:r>
            <a:b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irradiation facility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channel #</a:t>
            </a:r>
            <a:r>
              <a:rPr lang="en-US" sz="2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of IBR-2 reactor </a:t>
            </a:r>
            <a:endParaRPr lang="en-US" sz="2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582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2815</TotalTime>
  <Words>1824</Words>
  <Application>Microsoft Macintosh PowerPoint</Application>
  <PresentationFormat>Экран (4:3)</PresentationFormat>
  <Paragraphs>315</Paragraphs>
  <Slides>29</Slides>
  <Notes>2</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3</vt:i4>
      </vt:variant>
      <vt:variant>
        <vt:lpstr>Заголовки слайдов</vt:lpstr>
      </vt:variant>
      <vt:variant>
        <vt:i4>29</vt:i4>
      </vt:variant>
    </vt:vector>
  </HeadingPairs>
  <TitlesOfParts>
    <vt:vector size="42" baseType="lpstr">
      <vt:lpstr>Arial Unicode MS</vt:lpstr>
      <vt:lpstr>Calibri</vt:lpstr>
      <vt:lpstr>Calibri Light</vt:lpstr>
      <vt:lpstr>MS PGothic</vt:lpstr>
      <vt:lpstr>Times New Roman</vt:lpstr>
      <vt:lpstr>Wingdings</vt:lpstr>
      <vt:lpstr>맑은 고딕</vt:lpstr>
      <vt:lpstr>宋体</vt:lpstr>
      <vt:lpstr>Arial</vt:lpstr>
      <vt:lpstr>Тема Office</vt:lpstr>
      <vt:lpstr>Уравнение</vt:lpstr>
      <vt:lpstr>Формула</vt:lpstr>
      <vt:lpstr>Bitmap Image</vt:lpstr>
      <vt:lpstr>Презентация PowerPoint</vt:lpstr>
      <vt:lpstr>Презентация PowerPoint</vt:lpstr>
      <vt:lpstr>IBR-2 Reactor</vt:lpstr>
      <vt:lpstr>Презентация PowerPoint</vt:lpstr>
      <vt:lpstr>Презентация PowerPoint</vt:lpstr>
      <vt:lpstr>Parameters of work and neutron spectrum</vt:lpstr>
      <vt:lpstr>Experiments</vt:lpstr>
      <vt:lpstr>Electronic boards  for ATLAS, CERN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Васильев</dc:creator>
  <cp:lastModifiedBy>kulikov@jinr.ru</cp:lastModifiedBy>
  <cp:revision>134</cp:revision>
  <dcterms:created xsi:type="dcterms:W3CDTF">2016-12-03T14:26:52Z</dcterms:created>
  <dcterms:modified xsi:type="dcterms:W3CDTF">2016-12-12T20:58:40Z</dcterms:modified>
</cp:coreProperties>
</file>