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6"/>
  </p:notesMasterIdLst>
  <p:sldIdLst>
    <p:sldId id="273" r:id="rId2"/>
    <p:sldId id="278" r:id="rId3"/>
    <p:sldId id="281" r:id="rId4"/>
    <p:sldId id="280" r:id="rId5"/>
    <p:sldId id="282" r:id="rId6"/>
    <p:sldId id="283" r:id="rId7"/>
    <p:sldId id="284" r:id="rId8"/>
    <p:sldId id="285" r:id="rId9"/>
    <p:sldId id="286" r:id="rId10"/>
    <p:sldId id="288" r:id="rId11"/>
    <p:sldId id="279" r:id="rId12"/>
    <p:sldId id="289" r:id="rId13"/>
    <p:sldId id="291" r:id="rId14"/>
    <p:sldId id="292" r:id="rId15"/>
    <p:sldId id="302" r:id="rId16"/>
    <p:sldId id="293" r:id="rId17"/>
    <p:sldId id="294" r:id="rId18"/>
    <p:sldId id="301" r:id="rId19"/>
    <p:sldId id="264" r:id="rId20"/>
    <p:sldId id="298" r:id="rId21"/>
    <p:sldId id="300" r:id="rId22"/>
    <p:sldId id="303" r:id="rId23"/>
    <p:sldId id="296" r:id="rId24"/>
    <p:sldId id="295" r:id="rId25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906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86201" autoAdjust="0"/>
  </p:normalViewPr>
  <p:slideViewPr>
    <p:cSldViewPr>
      <p:cViewPr varScale="1">
        <p:scale>
          <a:sx n="62" d="100"/>
          <a:sy n="62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11812F-7233-43F2-8BD0-3ACA60516CDE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A5F8CFE-3E14-494A-BAFE-5030A9CD4609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EG" altLang="ar-E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C13D9-7B27-4798-94F0-8D8CCB559E7F}" type="slidenum">
              <a:rPr lang="ar-SA" altLang="ar-EG"/>
              <a:pPr/>
              <a:t>2</a:t>
            </a:fld>
            <a:endParaRPr lang="en-US" alt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BDFF5-7AE5-4480-ABFC-581A62B28E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 </a:t>
            </a:r>
            <a:r>
              <a:rPr lang="en-US" sz="1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a correction factor which takes into account the passing chord in the tube cross-section is smaller than the diameter in average </a:t>
            </a:r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F8CFE-3E14-494A-BAFE-5030A9CD4609}" type="slidenum">
              <a:rPr lang="ar-EG" smtClean="0"/>
              <a:pPr/>
              <a:t>21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93E140-7DE8-4312-BEDC-F591178D290C}" type="datetimeFigureOut">
              <a:rPr lang="ar-EG" smtClean="0"/>
              <a:pPr/>
              <a:t>14/03/1438</a:t>
            </a:fld>
            <a:endParaRPr lang="ar-E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A023D7-0D1F-4062-A19F-2A374D8DD1E4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1/PICT0111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ankoboev_convert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C:\Users\Allam\Desktop\MSU.pn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536700" cy="1800225"/>
          </a:xfrm>
          <a:prstGeom prst="rect">
            <a:avLst/>
          </a:prstGeom>
          <a:gradFill>
            <a:gsLst>
              <a:gs pos="0">
                <a:srgbClr val="0000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9220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1447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2786058"/>
            <a:ext cx="8991600" cy="990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Ion irradiation effects on multiwalled carbon nanotubes structure</a:t>
            </a:r>
            <a:endParaRPr lang="en-US" sz="4800" dirty="0" smtClean="0">
              <a:solidFill>
                <a:srgbClr val="FFFF00"/>
              </a:solidFill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295409" y="-33061"/>
            <a:ext cx="4355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2) Electron </a:t>
            </a:r>
            <a:r>
              <a:rPr lang="en-US" sz="2400" b="1" dirty="0">
                <a:solidFill>
                  <a:srgbClr val="C00000"/>
                </a:solidFill>
              </a:rPr>
              <a:t>beam </a:t>
            </a:r>
            <a:r>
              <a:rPr lang="en-US" sz="2400" b="1" dirty="0" smtClean="0">
                <a:solidFill>
                  <a:srgbClr val="C00000"/>
                </a:solidFill>
              </a:rPr>
              <a:t>irradiation</a:t>
            </a:r>
            <a:endParaRPr lang="ar-EG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5" descr="Before_annealing (1).jpg"/>
          <p:cNvPicPr>
            <a:picLocks noChangeAspect="1"/>
          </p:cNvPicPr>
          <p:nvPr/>
        </p:nvPicPr>
        <p:blipFill>
          <a:blip r:embed="rId2"/>
          <a:srcRect l="7127" t="10247" r="11630" b="3912"/>
          <a:stretch>
            <a:fillRect/>
          </a:stretch>
        </p:blipFill>
        <p:spPr bwMode="auto">
          <a:xfrm>
            <a:off x="5770208" y="-24"/>
            <a:ext cx="337382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after_annealing (1).jpg"/>
          <p:cNvPicPr>
            <a:picLocks noChangeAspect="1"/>
          </p:cNvPicPr>
          <p:nvPr/>
        </p:nvPicPr>
        <p:blipFill>
          <a:blip r:embed="rId3" cstate="print"/>
          <a:srcRect l="8553" t="10382" r="11630" b="3226"/>
          <a:stretch>
            <a:fillRect/>
          </a:stretch>
        </p:blipFill>
        <p:spPr bwMode="auto">
          <a:xfrm>
            <a:off x="5849136" y="2500306"/>
            <a:ext cx="329489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62577" y="5072075"/>
          <a:ext cx="4210017" cy="785817"/>
        </p:xfrm>
        <a:graphic>
          <a:graphicData uri="http://schemas.openxmlformats.org/drawingml/2006/table">
            <a:tbl>
              <a:tblPr/>
              <a:tblGrid>
                <a:gridCol w="1781157"/>
                <a:gridCol w="642942"/>
                <a:gridCol w="928694"/>
                <a:gridCol w="857224"/>
              </a:tblGrid>
              <a:tr h="261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Samples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I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D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/I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I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D′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/I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I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D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/I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G′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Raw MWNTs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1.07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0.39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1.8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Annealed MWNTs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0.74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0.27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0.9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7" descr="Anneling1-14 (1).jpg"/>
          <p:cNvPicPr>
            <a:picLocks noChangeAspect="1"/>
          </p:cNvPicPr>
          <p:nvPr/>
        </p:nvPicPr>
        <p:blipFill>
          <a:blip r:embed="rId4">
            <a:lum bright="10000" contrast="30000"/>
          </a:blip>
          <a:srcRect/>
          <a:stretch>
            <a:fillRect/>
          </a:stretch>
        </p:blipFill>
        <p:spPr bwMode="auto">
          <a:xfrm>
            <a:off x="63795" y="440438"/>
            <a:ext cx="3865263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B (1).jpg"/>
          <p:cNvPicPr>
            <a:picLocks noChangeAspect="1"/>
          </p:cNvPicPr>
          <p:nvPr/>
        </p:nvPicPr>
        <p:blipFill>
          <a:blip r:embed="rId5">
            <a:lum bright="10000" contrast="40000"/>
          </a:blip>
          <a:srcRect/>
          <a:stretch>
            <a:fillRect/>
          </a:stretch>
        </p:blipFill>
        <p:spPr bwMode="auto">
          <a:xfrm>
            <a:off x="40496" y="3690024"/>
            <a:ext cx="3960000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0800000" flipV="1">
            <a:off x="1962136" y="681022"/>
            <a:ext cx="609600" cy="533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2071670" y="785794"/>
            <a:ext cx="714380" cy="57150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85918" y="1225537"/>
            <a:ext cx="16335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D</a:t>
            </a:r>
            <a:r>
              <a:rPr lang="en-US" sz="2000" b="1" baseline="-25000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1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=60 nm</a:t>
            </a:r>
            <a:endParaRPr lang="ar-EG" sz="2000" dirty="0">
              <a:solidFill>
                <a:srgbClr val="FFFF00"/>
              </a:solidFill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1028680" y="1885944"/>
            <a:ext cx="685800" cy="685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76318" y="2176458"/>
            <a:ext cx="609600" cy="609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181088" y="2214554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D</a:t>
            </a:r>
            <a:r>
              <a:rPr lang="en-US" sz="2000" b="1" baseline="-25000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=70</a:t>
            </a:r>
            <a:r>
              <a:rPr lang="en-US" sz="1300" b="1" dirty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Times New Roman" pitchFamily="18" charset="0"/>
              </a:rPr>
              <a:t>nm</a:t>
            </a:r>
            <a:endParaRPr lang="ar-EG" sz="2000" dirty="0">
              <a:ea typeface="Arial" pitchFamily="34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1969278" y="4183864"/>
            <a:ext cx="842962" cy="7620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1833546" y="4167190"/>
            <a:ext cx="8382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245371" y="5284011"/>
            <a:ext cx="685800" cy="46196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352528" y="5467368"/>
            <a:ext cx="609600" cy="457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71604" y="5500702"/>
            <a:ext cx="15160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D</a:t>
            </a:r>
            <a:r>
              <a:rPr lang="en-US" sz="2000" b="1" baseline="-25000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1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=50 nm</a:t>
            </a:r>
            <a:endParaRPr lang="ar-EG" sz="2000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428860" y="4071942"/>
            <a:ext cx="15160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D</a:t>
            </a:r>
            <a:r>
              <a:rPr lang="en-US" sz="2000" b="1" baseline="-25000" dirty="0" smtClean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=30 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nm</a:t>
            </a:r>
            <a:endParaRPr lang="ar-EG" sz="2000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71934" y="5965472"/>
            <a:ext cx="5072066" cy="8925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Elsehly E M, Chechenin N G, Makunin A V and Motaweh H A 2016 Morphological and structural modifications of multiwalled carbon nanotubes by electron beam irradiation </a:t>
            </a:r>
            <a:r>
              <a:rPr lang="en-US" sz="1300" b="1" i="1" dirty="0" smtClean="0">
                <a:latin typeface="Times New Roman" pitchFamily="18" charset="0"/>
                <a:cs typeface="Times New Roman" pitchFamily="18" charset="0"/>
              </a:rPr>
              <a:t>Material research express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3 105013</a:t>
            </a:r>
            <a:endParaRPr lang="ar-EG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643306" y="1000108"/>
            <a:ext cx="785818" cy="642942"/>
          </a:xfrm>
          <a:prstGeom prst="straightConnector1">
            <a:avLst/>
          </a:prstGeom>
          <a:ln w="28575">
            <a:solidFill>
              <a:srgbClr val="2906A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3500430" y="2000240"/>
            <a:ext cx="857256" cy="50006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3929058" y="1571612"/>
            <a:ext cx="2143140" cy="1285884"/>
          </a:xfrm>
          <a:prstGeom prst="rect">
            <a:avLst/>
          </a:prstGeom>
        </p:spPr>
        <p:txBody>
          <a:bodyPr/>
          <a:lstStyle/>
          <a:p>
            <a:pPr algn="ctr" rtl="0"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Impurities</a:t>
            </a:r>
          </a:p>
          <a:p>
            <a:pPr algn="ctr" rtl="0"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(amorphous carbon)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 </a:t>
            </a:r>
          </a:p>
          <a:p>
            <a:pPr algn="ctr" rtl="0">
              <a:defRPr/>
            </a:pPr>
            <a:endParaRPr lang="en-US" sz="22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3398035" y="4460089"/>
            <a:ext cx="1133484" cy="642942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3929058" y="3357562"/>
            <a:ext cx="2143140" cy="1285884"/>
          </a:xfrm>
          <a:prstGeom prst="rect">
            <a:avLst/>
          </a:prstGeom>
        </p:spPr>
        <p:txBody>
          <a:bodyPr/>
          <a:lstStyle/>
          <a:p>
            <a:pPr algn="ctr" rtl="0"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Clear tubes with reduced diameter</a:t>
            </a:r>
          </a:p>
          <a:p>
            <a:pPr algn="ctr" rtl="0">
              <a:defRPr/>
            </a:pPr>
            <a:endParaRPr lang="en-US" sz="22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 He ion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beams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modify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properties of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carbon nanotubes</a:t>
            </a:r>
            <a:endParaRPr lang="ar-EG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71406" y="500042"/>
            <a:ext cx="9072594" cy="4357718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irradiation of CNTs by 80 keV He ion beam can produce clear changes in morphology of the surface, increases defects concentration and finally leads to amorphization.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 explore the defect formation in MWNTs pressed samples caused by He ions irradiation with different doses.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irradiation effects are characterized using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scanning electron microscopy (SEM)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Raman spectroscopy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thermal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athermal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mechanisms of the irradiation effects are discussed.</a:t>
            </a:r>
          </a:p>
          <a:p>
            <a:endParaRPr lang="ar-EG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23745" r="33161" b="27027"/>
          <a:stretch>
            <a:fillRect/>
          </a:stretch>
        </p:blipFill>
        <p:spPr bwMode="auto">
          <a:xfrm>
            <a:off x="-32" y="4266024"/>
            <a:ext cx="4761154" cy="2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52618" t="34825" r="7330" b="12935"/>
          <a:stretch>
            <a:fillRect/>
          </a:stretch>
        </p:blipFill>
        <p:spPr bwMode="auto">
          <a:xfrm>
            <a:off x="6814029" y="3714752"/>
            <a:ext cx="2329971" cy="191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t="25675" r="57973"/>
          <a:stretch>
            <a:fillRect/>
          </a:stretch>
        </p:blipFill>
        <p:spPr bwMode="auto">
          <a:xfrm>
            <a:off x="4857752" y="4555148"/>
            <a:ext cx="193434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00826" y="5929330"/>
            <a:ext cx="2357454" cy="654032"/>
          </a:xfrm>
        </p:spPr>
        <p:txBody>
          <a:bodyPr>
            <a:noAutofit/>
          </a:bodyPr>
          <a:lstStyle/>
          <a:p>
            <a:pPr algn="ctr" rtl="0" fontAlgn="auto"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Vacancies (V)</a:t>
            </a:r>
            <a:b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Adatoms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(A) </a:t>
            </a:r>
            <a:endParaRPr lang="ar-EG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8596" y="-11114"/>
            <a:ext cx="4786346" cy="654032"/>
          </a:xfrm>
        </p:spPr>
        <p:txBody>
          <a:bodyPr>
            <a:noAutofit/>
          </a:bodyPr>
          <a:lstStyle/>
          <a:p>
            <a:pPr algn="ctr" rtl="0" fontAlgn="auto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Preparations &amp; Methods</a:t>
            </a:r>
            <a:endParaRPr lang="ar-EG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280" t="3237" r="1680" b="12230"/>
          <a:stretch>
            <a:fillRect/>
          </a:stretch>
        </p:blipFill>
        <p:spPr bwMode="auto">
          <a:xfrm>
            <a:off x="5286380" y="71414"/>
            <a:ext cx="375319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E:\الفلاشه 24-11-2016\accelerator\1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430124" y="1357298"/>
            <a:ext cx="3356718" cy="5040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2330603"/>
            <a:ext cx="53578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pressed tablets of MWNT taunit and arrays were irradiated at HVEEE-500 ion accelerator at SINP MSU with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ion beam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the energy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E=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80 keV with fluencies 1x10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2x10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7x10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ion/cm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>
              <a:buFont typeface="Wingdings" pitchFamily="2" charset="2"/>
              <a:buChar char="q"/>
            </a:pP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residual pressure in the chamber during the test did not exceeded 2x10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Pa. The sample temperature during the ion irradiation did not exceed 1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44" y="726214"/>
            <a:ext cx="50006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Purified Taunit-M and Taunit-MD were compressed using high pressure piston to the form of circular tablet with the diameter 20 mm and the thickness of 2 to 4 mm.</a:t>
            </a:r>
          </a:p>
          <a:p>
            <a:pPr algn="l" rtl="0"/>
            <a:endParaRPr lang="ar-EG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472" y="5500702"/>
            <a:ext cx="485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Ion Beam Laboratory Irradiation 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Facility</a:t>
            </a:r>
          </a:p>
          <a:p>
            <a:pPr algn="ctr" rtl="0"/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SINP (MSU)</a:t>
            </a:r>
            <a:endParaRPr lang="ar-EG" sz="1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-24"/>
            <a:ext cx="8929718" cy="51115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Characterization of irradiated MWNTs (SEM)</a:t>
            </a:r>
            <a:endParaRPr lang="ar-EG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148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structure and composition of the pristine and irradiated MWNT samples were studied by SEM and the average diameter distribution of nanotubes were obtained with the SEM image analyzer.</a:t>
            </a:r>
            <a:endParaRPr lang="ar-EG" sz="20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Andrey\Documents\шемухин\2016\трубки\for ionlab\for ionlab\Sample_TM_big_initial_3.tif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91" b="1"/>
          <a:stretch>
            <a:fillRect/>
          </a:stretch>
        </p:blipFill>
        <p:spPr bwMode="auto">
          <a:xfrm>
            <a:off x="0" y="3258024"/>
            <a:ext cx="4214810" cy="35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ndrey\Documents\шемухин\2016\трубки\for ionlab\for ionlab\Sample_TM_big_bombarded_2.tif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200" b="1"/>
          <a:stretch>
            <a:fillRect/>
          </a:stretch>
        </p:blipFill>
        <p:spPr bwMode="auto">
          <a:xfrm>
            <a:off x="4763330" y="3258048"/>
            <a:ext cx="4166388" cy="35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428992" y="1571612"/>
            <a:ext cx="1855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Calibri" pitchFamily="34" charset="0"/>
              </a:rPr>
              <a:t>Taunit-M</a:t>
            </a:r>
            <a:endParaRPr lang="ar-EG" sz="32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225" y="2786058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906AA"/>
                </a:solidFill>
              </a:rPr>
              <a:t>Average diameter = 19 nm</a:t>
            </a:r>
            <a:endParaRPr lang="ar-EG" b="1" dirty="0">
              <a:solidFill>
                <a:srgbClr val="2906A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0628" y="2786058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906AA"/>
                </a:solidFill>
              </a:rPr>
              <a:t>Average diameter = 15 nm</a:t>
            </a:r>
            <a:endParaRPr lang="ar-EG" b="1" dirty="0">
              <a:solidFill>
                <a:srgbClr val="2906AA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500298" y="2000240"/>
            <a:ext cx="928694" cy="5000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57818" y="1928802"/>
            <a:ext cx="847732" cy="63341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14678" y="2713826"/>
            <a:ext cx="2356660" cy="794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09932" y="2273850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Ion irradiation</a:t>
            </a:r>
            <a:endParaRPr lang="ar-EG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ndrey\Documents\шемухин\2016\трубки\for ionlab\for ionlab\S_TMD_big_initial_1.tif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859"/>
          <a:stretch>
            <a:fillRect/>
          </a:stretch>
        </p:blipFill>
        <p:spPr bwMode="auto">
          <a:xfrm>
            <a:off x="-32" y="3071810"/>
            <a:ext cx="4139881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drey\Documents\шемухин\2016\трубки\for ionlab\for ionlab\S_TMD_big_bombarded_1.tif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632"/>
          <a:stretch>
            <a:fillRect/>
          </a:stretch>
        </p:blipFill>
        <p:spPr bwMode="auto">
          <a:xfrm>
            <a:off x="5093497" y="3071810"/>
            <a:ext cx="405053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76936" y="1558341"/>
            <a:ext cx="2152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Calibri" pitchFamily="34" charset="0"/>
              </a:rPr>
              <a:t>Taunit-MD</a:t>
            </a:r>
            <a:endParaRPr lang="ar-EG" sz="3200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357423" y="1928802"/>
            <a:ext cx="928694" cy="5000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57818" y="1928802"/>
            <a:ext cx="847732" cy="63341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214678" y="2713826"/>
            <a:ext cx="2356660" cy="794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509932" y="2273850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Ion irradiation</a:t>
            </a:r>
            <a:endParaRPr lang="ar-EG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2845" y="2702478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906AA"/>
                </a:solidFill>
              </a:rPr>
              <a:t>Average diameter = 36 nm</a:t>
            </a:r>
            <a:endParaRPr lang="ar-EG" b="1" dirty="0">
              <a:solidFill>
                <a:srgbClr val="2906A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43571" y="2643182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906AA"/>
                </a:solidFill>
              </a:rPr>
              <a:t>Average diameter = 22 nm</a:t>
            </a:r>
            <a:endParaRPr lang="ar-EG" b="1" dirty="0">
              <a:solidFill>
                <a:srgbClr val="2906AA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200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SEM pictures of two samples, one pristine and the other irradiated by He ions with the fluence of 1x10</a:t>
            </a:r>
            <a:r>
              <a:rPr lang="en-US" sz="2200" b="1" baseline="300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ions/cm</a:t>
            </a:r>
            <a:r>
              <a:rPr lang="en-US" sz="2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ar-EG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928670"/>
            <a:ext cx="8929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200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These numbers show that the irradiated MWNTs, on the average, have lost their outermost walls followed by some amorphous structure.</a:t>
            </a:r>
            <a:r>
              <a:rPr lang="en-US" b="1" dirty="0" smtClean="0"/>
              <a:t> </a:t>
            </a:r>
            <a:endParaRPr lang="ar-EG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50"/>
          </a:xfrm>
        </p:spPr>
        <p:txBody>
          <a:bodyPr>
            <a:noAutofit/>
          </a:bodyPr>
          <a:lstStyle/>
          <a:p>
            <a:pPr algn="ctr"/>
            <a:r>
              <a:rPr lang="en-US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Characterization of irradiated MWNT arrays (SEM)</a:t>
            </a:r>
            <a:endParaRPr lang="ar-EG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4999" r="6233"/>
          <a:stretch>
            <a:fillRect/>
          </a:stretch>
        </p:blipFill>
        <p:spPr>
          <a:xfrm>
            <a:off x="0" y="714356"/>
            <a:ext cx="4499176" cy="3528000"/>
          </a:xfrm>
          <a:prstGeom prst="rect">
            <a:avLst/>
          </a:prstGeo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914" r="8481"/>
          <a:stretch>
            <a:fillRect/>
          </a:stretch>
        </p:blipFill>
        <p:spPr>
          <a:xfrm>
            <a:off x="4643438" y="714356"/>
            <a:ext cx="4480564" cy="352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7158" y="4345552"/>
            <a:ext cx="30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Average diameter=80 nm</a:t>
            </a:r>
            <a:endParaRPr lang="ar-EG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7199" y="4357694"/>
            <a:ext cx="30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Average diameter=60 nm</a:t>
            </a:r>
            <a:endParaRPr lang="ar-EG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728" y="4714884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pristine</a:t>
            </a:r>
            <a:endParaRPr lang="ar-EG" sz="2400" dirty="0"/>
          </a:p>
        </p:txBody>
      </p:sp>
      <p:sp>
        <p:nvSpPr>
          <p:cNvPr id="12" name="Rectangle 11"/>
          <p:cNvSpPr/>
          <p:nvPr/>
        </p:nvSpPr>
        <p:spPr>
          <a:xfrm>
            <a:off x="5929322" y="4786322"/>
            <a:ext cx="1628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Irradiated </a:t>
            </a:r>
            <a:endParaRPr lang="ar-EG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43240" y="5000636"/>
            <a:ext cx="2356660" cy="794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14744" y="450057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1x10</a:t>
            </a:r>
            <a:r>
              <a:rPr lang="en-US" sz="2400" b="1" baseline="30000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ar-EG" sz="2400" baseline="30000" dirty="0">
              <a:solidFill>
                <a:srgbClr val="2906AA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43306" y="5000636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Fluence</a:t>
            </a:r>
            <a:endParaRPr lang="ar-EG" sz="2400" baseline="30000" dirty="0">
              <a:solidFill>
                <a:srgbClr val="2906AA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5214943" y="5143512"/>
            <a:ext cx="785818" cy="57150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10482" y="5143512"/>
            <a:ext cx="847732" cy="63341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714348" y="5143512"/>
            <a:ext cx="785818" cy="57150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571736" y="5153036"/>
            <a:ext cx="847732" cy="63341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00034" y="5643578"/>
            <a:ext cx="1885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Large diameter</a:t>
            </a:r>
            <a:endParaRPr lang="ar-EG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02863" y="5715016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small diameter</a:t>
            </a:r>
            <a:endParaRPr lang="ar-EG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77057" y="5715016"/>
            <a:ext cx="1808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More defective</a:t>
            </a:r>
            <a:endParaRPr lang="ar-EG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02419" y="5786454"/>
            <a:ext cx="1978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More crystalline</a:t>
            </a:r>
            <a:endParaRPr lang="ar-EG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-71470" y="-11114"/>
            <a:ext cx="7215238" cy="51115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>
              <a:spcBef>
                <a:spcPct val="0"/>
              </a:spcBef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Characterization of irradiated 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Calibri" pitchFamily="34" charset="0"/>
              </a:rPr>
              <a:t>Taunit-MD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(Raman)</a:t>
            </a:r>
            <a:endParaRPr kumimoji="0" lang="ar-EG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4" descr="before ion beam Raman.tif"/>
          <p:cNvPicPr/>
          <p:nvPr/>
        </p:nvPicPr>
        <p:blipFill>
          <a:blip r:embed="rId2"/>
          <a:srcRect l="7224" t="10204" r="13135" b="6122"/>
          <a:stretch>
            <a:fillRect/>
          </a:stretch>
        </p:blipFill>
        <p:spPr>
          <a:xfrm>
            <a:off x="5715008" y="1928802"/>
            <a:ext cx="3428992" cy="2428892"/>
          </a:xfrm>
          <a:prstGeom prst="rect">
            <a:avLst/>
          </a:prstGeom>
        </p:spPr>
      </p:pic>
      <p:pic>
        <p:nvPicPr>
          <p:cNvPr id="6" name="Picture 5" descr="after ion beam Raman.tif"/>
          <p:cNvPicPr/>
          <p:nvPr/>
        </p:nvPicPr>
        <p:blipFill>
          <a:blip r:embed="rId3"/>
          <a:srcRect l="8307" t="9949" r="12052" b="3571"/>
          <a:stretch>
            <a:fillRect/>
          </a:stretch>
        </p:blipFill>
        <p:spPr>
          <a:xfrm>
            <a:off x="5929322" y="4357694"/>
            <a:ext cx="3214710" cy="25003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643050"/>
            <a:ext cx="535781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Three characteristic peaks, the D band (disorder band of sp</a:t>
            </a:r>
            <a:r>
              <a:rPr lang="en-US" sz="17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-hybridized carbon), the G band (graphite band of sp</a:t>
            </a:r>
            <a:r>
              <a:rPr lang="en-US" sz="17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-hybridized carbon) and the G′ band (second overtone of the defect induced D band and is related to the three dimensional order) appeared at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1340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1580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2700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17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respectively. These peaks are important for determining the graphitic nature and structural ordering of the tubes </a:t>
            </a:r>
            <a:endParaRPr lang="ar-EG" sz="1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910" y="5357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ar-EG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" y="428604"/>
            <a:ext cx="50006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structure defects were characterized by analysis of Raman spectra which were measured using micro Raman NTEGRA Spectra system with 473 nm excitation laser wavelength</a:t>
            </a:r>
            <a:endParaRPr lang="ar-EG" sz="1700" b="1" dirty="0"/>
          </a:p>
        </p:txBody>
      </p:sp>
      <p:sp>
        <p:nvSpPr>
          <p:cNvPr id="12" name="Rectangle 11"/>
          <p:cNvSpPr/>
          <p:nvPr/>
        </p:nvSpPr>
        <p:spPr>
          <a:xfrm>
            <a:off x="-32" y="3929066"/>
            <a:ext cx="52864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figure shows an increasing in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/I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7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ratio after ion beam irradiation, indicating increasing of defects and vacancies in irradiated sample. The band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supports our explanation: the higher intensity of G</a:t>
            </a:r>
            <a:r>
              <a:rPr lang="en-US" sz="17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-band accounts for fewer defects in non-irradiated CNTs, reduced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intensity after irradiation accounts for the defect formation.</a:t>
            </a:r>
            <a:endParaRPr lang="ar-EG" sz="1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286512" y="1885882"/>
            <a:ext cx="877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Calibri" pitchFamily="34" charset="0"/>
              </a:rPr>
              <a:t>before</a:t>
            </a:r>
            <a:endParaRPr lang="ar-EG" sz="2000" dirty="0">
              <a:solidFill>
                <a:srgbClr val="00B050"/>
              </a:solidFill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433317" y="4600526"/>
            <a:ext cx="710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Calibri" pitchFamily="34" charset="0"/>
              </a:rPr>
              <a:t>after</a:t>
            </a:r>
            <a:endParaRPr lang="ar-EG" sz="20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5984" y="5786454"/>
            <a:ext cx="3000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80 keV He ion irradiation with fluence 1x10</a:t>
            </a:r>
            <a:r>
              <a:rPr lang="en-US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ions/cm</a:t>
            </a:r>
            <a:r>
              <a:rPr lang="en-US" b="1" baseline="30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ar-EG" b="1" dirty="0"/>
          </a:p>
        </p:txBody>
      </p:sp>
      <p:pic>
        <p:nvPicPr>
          <p:cNvPr id="1026" name="Picture 2" descr="E:\الفلاشه 24-11-2016\картинки с презентации\ИнтеграСПЕКТРА.JPG"/>
          <p:cNvPicPr>
            <a:picLocks noChangeAspect="1" noChangeArrowheads="1"/>
          </p:cNvPicPr>
          <p:nvPr/>
        </p:nvPicPr>
        <p:blipFill>
          <a:blip r:embed="rId4"/>
          <a:srcRect l="3304" t="10823" r="6990"/>
          <a:stretch>
            <a:fillRect/>
          </a:stretch>
        </p:blipFill>
        <p:spPr bwMode="auto">
          <a:xfrm>
            <a:off x="6375507" y="142852"/>
            <a:ext cx="2537785" cy="1765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439718"/>
          </a:xfrm>
        </p:spPr>
        <p:txBody>
          <a:bodyPr>
            <a:noAutofit/>
          </a:bodyPr>
          <a:lstStyle/>
          <a:p>
            <a:r>
              <a:rPr lang="en-US" sz="2600" i="1" dirty="0" smtClean="0">
                <a:solidFill>
                  <a:srgbClr val="C00000"/>
                </a:solidFill>
              </a:rPr>
              <a:t>Dependence of Raman spectrum on irradiation fluence</a:t>
            </a:r>
            <a:r>
              <a:rPr lang="en-US" sz="2600" dirty="0" smtClean="0">
                <a:solidFill>
                  <a:srgbClr val="C00000"/>
                </a:solidFill>
              </a:rPr>
              <a:t/>
            </a:r>
            <a:br>
              <a:rPr lang="en-US" sz="2600" dirty="0" smtClean="0">
                <a:solidFill>
                  <a:srgbClr val="C00000"/>
                </a:solidFill>
              </a:rPr>
            </a:br>
            <a:endParaRPr lang="ar-EG" sz="26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1480"/>
            <a:ext cx="46434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From the figure, it was evident that the relative intensity of the D to G bands increases with enhancement of the irradiation dose followed by disappearing of G</a:t>
            </a:r>
            <a:r>
              <a:rPr lang="en-US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-band. </a:t>
            </a:r>
          </a:p>
          <a:p>
            <a:pPr algn="l" rtl="0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At fluence 2x10</a:t>
            </a:r>
            <a:r>
              <a:rPr lang="en-US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ions/cm</a:t>
            </a:r>
            <a:r>
              <a:rPr lang="en-US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the structure of MWNTs became more disordered, due to the destruction of some walls of the tubes.</a:t>
            </a:r>
          </a:p>
          <a:p>
            <a:pPr algn="l" rt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For further increasing of the fluence up to 7x10</a:t>
            </a:r>
            <a:r>
              <a:rPr lang="en-US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GB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amorphization of MWNTs appears.</a:t>
            </a:r>
          </a:p>
          <a:p>
            <a:pPr algn="l" rtl="0"/>
            <a:r>
              <a:rPr lang="en-GB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ar-EG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3" descr="flunce.jpg"/>
          <p:cNvPicPr>
            <a:picLocks noGrp="1"/>
          </p:cNvPicPr>
          <p:nvPr>
            <p:ph idx="1"/>
          </p:nvPr>
        </p:nvPicPr>
        <p:blipFill>
          <a:blip r:embed="rId2" cstate="print"/>
          <a:srcRect l="8909" t="9928" r="11011" b="3664"/>
          <a:stretch>
            <a:fillRect/>
          </a:stretch>
        </p:blipFill>
        <p:spPr>
          <a:xfrm>
            <a:off x="4572000" y="500042"/>
            <a:ext cx="4572000" cy="4171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8" y="43718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These observations demonstrate that the ion beam dose is important to control the defect formation and transformation of the CNTs to amorphization state </a:t>
            </a:r>
            <a:endParaRPr lang="ar-EG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83984" y="3500438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Calibri" pitchFamily="34" charset="0"/>
              </a:rPr>
              <a:t>Pristine</a:t>
            </a:r>
            <a:endParaRPr lang="ar-EG" dirty="0"/>
          </a:p>
        </p:txBody>
      </p:sp>
      <p:sp>
        <p:nvSpPr>
          <p:cNvPr id="8" name="Rectangle 7"/>
          <p:cNvSpPr/>
          <p:nvPr/>
        </p:nvSpPr>
        <p:spPr>
          <a:xfrm>
            <a:off x="7303372" y="2714620"/>
            <a:ext cx="16674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1x10</a:t>
            </a:r>
            <a:r>
              <a:rPr lang="en-US" sz="1700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</a:t>
            </a:r>
            <a:r>
              <a:rPr lang="en-US" sz="17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ion / cm</a:t>
            </a:r>
            <a:r>
              <a:rPr lang="en-US" sz="1700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endParaRPr lang="ar-EG" sz="1700" dirty="0"/>
          </a:p>
        </p:txBody>
      </p:sp>
      <p:sp>
        <p:nvSpPr>
          <p:cNvPr id="9" name="Rectangle 8"/>
          <p:cNvSpPr/>
          <p:nvPr/>
        </p:nvSpPr>
        <p:spPr>
          <a:xfrm>
            <a:off x="7215206" y="1643050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2x10</a:t>
            </a:r>
            <a:r>
              <a:rPr lang="en-US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ion / cm</a:t>
            </a:r>
            <a:r>
              <a:rPr lang="en-US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endParaRPr lang="ar-EG" dirty="0"/>
          </a:p>
        </p:txBody>
      </p:sp>
      <p:sp>
        <p:nvSpPr>
          <p:cNvPr id="10" name="Rectangle 9"/>
          <p:cNvSpPr/>
          <p:nvPr/>
        </p:nvSpPr>
        <p:spPr>
          <a:xfrm>
            <a:off x="7215206" y="642918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7x10</a:t>
            </a:r>
            <a:r>
              <a:rPr lang="en-US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ion / cm</a:t>
            </a:r>
            <a:r>
              <a:rPr lang="en-US" b="1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endParaRPr lang="ar-EG" dirty="0"/>
          </a:p>
        </p:txBody>
      </p:sp>
      <p:sp>
        <p:nvSpPr>
          <p:cNvPr id="11" name="Rectangle 10"/>
          <p:cNvSpPr/>
          <p:nvPr/>
        </p:nvSpPr>
        <p:spPr>
          <a:xfrm>
            <a:off x="3500430" y="5536844"/>
            <a:ext cx="5572132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Elsehly E M, Chechenin N G, Makunin A V, Motaweh H A and Shemukhin A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2016 He ion irradiation effects on multiwalled carbon nanotubes structure, in Proceeding of Many Particle Spectroscopy of Atoms, Molecules, Clusters and Surfaces Conference.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ar-EG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r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01" t="8313" r="13078"/>
          <a:stretch>
            <a:fillRect/>
          </a:stretch>
        </p:blipFill>
        <p:spPr>
          <a:xfrm>
            <a:off x="4000496" y="1214422"/>
            <a:ext cx="5140294" cy="4260785"/>
          </a:xfrm>
        </p:spPr>
      </p:pic>
      <p:sp>
        <p:nvSpPr>
          <p:cNvPr id="5" name="Rectangle 4"/>
          <p:cNvSpPr/>
          <p:nvPr/>
        </p:nvSpPr>
        <p:spPr>
          <a:xfrm>
            <a:off x="357158" y="285728"/>
            <a:ext cx="85011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6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Characterization of irradiated </a:t>
            </a:r>
            <a:r>
              <a:rPr lang="en-US" sz="2600" b="1" dirty="0" smtClean="0">
                <a:solidFill>
                  <a:srgbClr val="C00000"/>
                </a:solidFill>
                <a:latin typeface="Times New Roman" pitchFamily="18" charset="0"/>
                <a:cs typeface="Calibri" pitchFamily="34" charset="0"/>
              </a:rPr>
              <a:t>MWNT arrays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(Raman)</a:t>
            </a:r>
            <a:endParaRPr lang="ar-EG" sz="2600" b="1" dirty="0"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142984"/>
            <a:ext cx="421481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 spectra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MWNTs has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two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characteristic peak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peak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1332 cm </a:t>
            </a:r>
            <a:r>
              <a:rPr lang="ru-RU" sz="2000" b="1" baseline="300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-1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G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peak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1600 cm </a:t>
            </a:r>
            <a:r>
              <a:rPr lang="ru-RU" sz="2000" b="1" baseline="300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-1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During irradiation peaks become more widely, also, with the dose 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20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structure it is practically completely amorphous. 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Thus, it is possible to draw the conclusion that the ions create defects during irradiation, destroying the crystal structure of tube.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44800" t="56625" r="4000"/>
          <a:stretch>
            <a:fillRect/>
          </a:stretch>
        </p:blipFill>
        <p:spPr bwMode="auto">
          <a:xfrm rot="5400000">
            <a:off x="5952373" y="2460362"/>
            <a:ext cx="422325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571480"/>
            <a:ext cx="700089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Roughly, two alternative mechanisms,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thermal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athermal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, can be suggested to explain the reduction of the CNTs diameter. </a:t>
            </a:r>
          </a:p>
          <a:p>
            <a:pPr algn="l" rtl="0"/>
            <a:endParaRPr lang="en-US" sz="2000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The contribution of the athermal mechanism connected with the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physical sputtering 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of the outermost layers of the CNTs. The following estimations will show that this contribution is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negligible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even for the highest fluence applied (1x10</a:t>
            </a:r>
            <a:r>
              <a:rPr lang="en-US" sz="2000" b="1" baseline="30000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ions/cm</a:t>
            </a:r>
            <a:r>
              <a:rPr lang="en-US" sz="2000" b="1" baseline="30000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l" rtl="0"/>
            <a:endParaRPr lang="en-US" sz="2000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Alternatively, the deposited energy of ion could go to the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heating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the nanotube under ion bombardment. The estimations shows the unrealistic temperature of T~ 2.2∙10</a:t>
            </a:r>
            <a:r>
              <a:rPr lang="en-US" sz="2000" b="1" baseline="30000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K . This means that other channels work for the dissipation of the deposited ion energy. One of them is dissipations of the heat through the contacts with neighboring tubes</a:t>
            </a:r>
            <a:r>
              <a:rPr lang="en-US" sz="2000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ar-EG" sz="2000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1900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endParaRPr lang="en-US" sz="1900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8794" y="71414"/>
            <a:ext cx="4929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Diameter reduction  mechanism</a:t>
            </a:r>
            <a:endParaRPr lang="ar-EG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&amp;Kcy;&amp;acy;&amp;rcy;&amp;tcy;&amp;icy;&amp;ncy;&amp;kcy;&amp;icy; &amp;pcy;&amp;ocy; &amp;zcy;&amp;acy;&amp;pcy;&amp;rcy;&amp;ocy;&amp;scy;&amp;ucy; ‫تصميمات جديدة للبوربوينت‬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3436938" y="76200"/>
            <a:ext cx="28472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Prepared by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white">
          <a:xfrm>
            <a:off x="1644674" y="785794"/>
            <a:ext cx="62849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sz="3200" b="1" dirty="0">
                <a:latin typeface="Candara" pitchFamily="34" charset="0"/>
              </a:rPr>
              <a:t>         </a:t>
            </a:r>
            <a:r>
              <a:rPr lang="en-US" sz="3600" b="1" i="1" dirty="0">
                <a:solidFill>
                  <a:srgbClr val="C00000"/>
                </a:solidFill>
                <a:latin typeface="Candara" pitchFamily="34" charset="0"/>
              </a:rPr>
              <a:t>Emad Mahmoud Elsehly </a:t>
            </a:r>
            <a:endParaRPr lang="en-US" b="1" dirty="0">
              <a:solidFill>
                <a:srgbClr val="C00000"/>
              </a:solidFill>
            </a:endParaRPr>
          </a:p>
          <a:p>
            <a:pPr algn="l" rtl="0"/>
            <a:r>
              <a:rPr lang="en-US" b="1" dirty="0">
                <a:latin typeface="Candara" pitchFamily="34" charset="0"/>
              </a:rPr>
              <a:t>	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white">
          <a:xfrm>
            <a:off x="1752600" y="1330325"/>
            <a:ext cx="6477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en-US" sz="2400" b="1" i="1" dirty="0">
                <a:latin typeface="Candara" pitchFamily="34" charset="0"/>
              </a:rPr>
              <a:t>Lecture assistance, </a:t>
            </a:r>
            <a:r>
              <a:rPr lang="en-US" sz="2400" b="1" dirty="0">
                <a:latin typeface="Candara" pitchFamily="34" charset="0"/>
              </a:rPr>
              <a:t>Damanhur University, Egypt </a:t>
            </a:r>
          </a:p>
          <a:p>
            <a:pPr algn="ctr" rtl="0"/>
            <a:r>
              <a:rPr lang="en-US" sz="2400" b="1" dirty="0">
                <a:latin typeface="Candara" pitchFamily="34" charset="0"/>
              </a:rPr>
              <a:t> </a:t>
            </a:r>
            <a:r>
              <a:rPr lang="en-US" sz="2400" b="1" i="1" dirty="0" smtClean="0">
                <a:latin typeface="Candara" pitchFamily="34" charset="0"/>
              </a:rPr>
              <a:t>PhD Student in SINP </a:t>
            </a:r>
            <a:r>
              <a:rPr lang="en-US" sz="2400" b="1" i="1" dirty="0">
                <a:latin typeface="Candara" pitchFamily="34" charset="0"/>
              </a:rPr>
              <a:t>MSU, Russia</a:t>
            </a:r>
          </a:p>
          <a:p>
            <a:pPr algn="l" rtl="0"/>
            <a:r>
              <a:rPr lang="en-US" b="1" dirty="0">
                <a:latin typeface="Candara" pitchFamily="34" charset="0"/>
              </a:rPr>
              <a:t>	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51176" y="2357430"/>
            <a:ext cx="3621088" cy="9366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Supervisors</a:t>
            </a:r>
            <a:r>
              <a:rPr lang="en-US" sz="3600" dirty="0">
                <a:solidFill>
                  <a:srgbClr val="00B0F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/>
            </a:r>
            <a:br>
              <a:rPr lang="en-US" sz="3600" dirty="0">
                <a:solidFill>
                  <a:srgbClr val="00B0F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</a:br>
            <a:endParaRPr lang="en-US" sz="3600" dirty="0">
              <a:solidFill>
                <a:schemeClr val="tx2">
                  <a:shade val="85000"/>
                  <a:satMod val="150000"/>
                </a:schemeClr>
              </a:solidFill>
              <a:effectLst>
                <a:outerShdw blurRad="63500" dist="38100" dir="822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white">
          <a:xfrm>
            <a:off x="439761" y="2928934"/>
            <a:ext cx="74898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          </a:t>
            </a:r>
            <a:r>
              <a:rPr lang="en-US" sz="3200" b="1" i="1" dirty="0">
                <a:solidFill>
                  <a:srgbClr val="C00000"/>
                </a:solidFill>
                <a:latin typeface="Candara" pitchFamily="34" charset="0"/>
              </a:rPr>
              <a:t>Prof. </a:t>
            </a:r>
            <a:r>
              <a:rPr lang="en-US" sz="3200" dirty="0">
                <a:solidFill>
                  <a:srgbClr val="C00000"/>
                </a:solidFill>
              </a:rPr>
              <a:t>N</a:t>
            </a:r>
            <a:r>
              <a:rPr lang="ru-RU" sz="3200" dirty="0">
                <a:solidFill>
                  <a:srgbClr val="C00000"/>
                </a:solidFill>
              </a:rPr>
              <a:t>.</a:t>
            </a:r>
            <a:r>
              <a:rPr lang="en-US" sz="3200" dirty="0">
                <a:solidFill>
                  <a:srgbClr val="C00000"/>
                </a:solidFill>
              </a:rPr>
              <a:t> G</a:t>
            </a:r>
            <a:r>
              <a:rPr lang="ru-RU" sz="3200" dirty="0">
                <a:solidFill>
                  <a:srgbClr val="C00000"/>
                </a:solidFill>
              </a:rPr>
              <a:t>. </a:t>
            </a:r>
            <a:r>
              <a:rPr lang="en-US" sz="3200" dirty="0">
                <a:solidFill>
                  <a:srgbClr val="C00000"/>
                </a:solidFill>
              </a:rPr>
              <a:t>Chechenin</a:t>
            </a:r>
          </a:p>
          <a:p>
            <a:pPr algn="ctr"/>
            <a:r>
              <a:rPr lang="en-US" sz="3200" b="1" i="1" dirty="0">
                <a:latin typeface="Candara" pitchFamily="34" charset="0"/>
              </a:rPr>
              <a:t>              </a:t>
            </a:r>
            <a:r>
              <a:rPr lang="en-US" sz="3200" dirty="0"/>
              <a:t>SINP MSU, Russia</a:t>
            </a:r>
            <a:endParaRPr lang="en-US" sz="3200" b="1" i="1" dirty="0">
              <a:latin typeface="Candara" pitchFamily="34" charset="0"/>
            </a:endParaRPr>
          </a:p>
          <a:p>
            <a:pPr algn="ctr"/>
            <a:r>
              <a:rPr lang="en-US" b="1" dirty="0"/>
              <a:t>     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white">
          <a:xfrm>
            <a:off x="1390674" y="4071942"/>
            <a:ext cx="661035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i="1" dirty="0">
                <a:solidFill>
                  <a:srgbClr val="C00000"/>
                </a:solidFill>
                <a:latin typeface="Candara" pitchFamily="34" charset="0"/>
              </a:rPr>
              <a:t>            </a:t>
            </a:r>
            <a:r>
              <a:rPr lang="en-US" sz="3200" b="1" i="1" dirty="0">
                <a:solidFill>
                  <a:srgbClr val="C00000"/>
                </a:solidFill>
                <a:latin typeface="Candara" pitchFamily="34" charset="0"/>
              </a:rPr>
              <a:t>Prof. </a:t>
            </a:r>
            <a:r>
              <a:rPr lang="en-US" sz="3200" dirty="0">
                <a:solidFill>
                  <a:srgbClr val="C00000"/>
                </a:solidFill>
              </a:rPr>
              <a:t>H</a:t>
            </a:r>
            <a:r>
              <a:rPr lang="ru-RU" sz="3200" dirty="0">
                <a:solidFill>
                  <a:srgbClr val="C00000"/>
                </a:solidFill>
              </a:rPr>
              <a:t>.</a:t>
            </a:r>
            <a:r>
              <a:rPr lang="en-US" sz="3200" dirty="0">
                <a:solidFill>
                  <a:srgbClr val="C00000"/>
                </a:solidFill>
              </a:rPr>
              <a:t> A</a:t>
            </a:r>
            <a:r>
              <a:rPr lang="ru-RU" sz="3200" dirty="0">
                <a:solidFill>
                  <a:srgbClr val="C00000"/>
                </a:solidFill>
              </a:rPr>
              <a:t>. </a:t>
            </a:r>
            <a:r>
              <a:rPr lang="en-US" sz="3200" dirty="0">
                <a:solidFill>
                  <a:srgbClr val="C00000"/>
                </a:solidFill>
              </a:rPr>
              <a:t>Motaweh</a:t>
            </a:r>
          </a:p>
          <a:p>
            <a:pPr algn="l"/>
            <a:r>
              <a:rPr lang="en-US" sz="3200" b="1" i="1" dirty="0">
                <a:latin typeface="Candara" pitchFamily="34" charset="0"/>
              </a:rPr>
              <a:t>         </a:t>
            </a:r>
            <a:r>
              <a:rPr lang="en-US" sz="3200" dirty="0"/>
              <a:t>Damanhur University, Egypt</a:t>
            </a:r>
            <a:r>
              <a:rPr lang="en-US" sz="3200" b="1" i="1" dirty="0">
                <a:latin typeface="Candara" pitchFamily="34" charset="0"/>
              </a:rPr>
              <a:t> </a:t>
            </a:r>
          </a:p>
          <a:p>
            <a:pPr algn="l"/>
            <a:r>
              <a:rPr lang="en-US" sz="3200" b="1" i="1" dirty="0">
                <a:latin typeface="Candara" pitchFamily="34" charset="0"/>
              </a:rPr>
              <a:t> </a:t>
            </a:r>
          </a:p>
          <a:p>
            <a:pPr algn="l" rtl="0">
              <a:spcBef>
                <a:spcPct val="50000"/>
              </a:spcBef>
              <a:buClr>
                <a:schemeClr val="tx1"/>
              </a:buClr>
            </a:pP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0765" y="5490024"/>
            <a:ext cx="670457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-23"/>
            <a:ext cx="9144000" cy="3786214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 Estimation of the contribution of the physical sputtering as an athermal mechanism of the CNTs diameter reduction induced by ion beam radiation</a:t>
            </a:r>
            <a:endParaRPr lang="en-US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Physical sputtering can be considered as a potential reason of the reduction effect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>
              <a:buNone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Assuming that the sputtering yield 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number of sputtered carbon atoms per ion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equal to 0.01, the same as in graphite.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number of sputtered layers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CNT can be determined as </a:t>
            </a:r>
          </a:p>
          <a:p>
            <a:pPr algn="ctr" rtl="0"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sl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)/n</a:t>
            </a:r>
            <a:r>
              <a:rPr lang="en-US" sz="22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= 2/A</a:t>
            </a:r>
            <a:r>
              <a:rPr lang="en-US" sz="2200" b="1" i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hex </a:t>
            </a:r>
            <a:endParaRPr lang="ar-EG" sz="2200" b="1" i="1" baseline="-25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2714620"/>
            <a:ext cx="9144000" cy="35719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is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ion dose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is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C-atoms density at the outer surface of the CNTs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roughly estimated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as inversely proportional to the area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hex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of the basal aromatic hexagon cell with 2 C atoms per cell and with spacing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0.141 nm between neighboring atoms, i.e.,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22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Cl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≈ 2/((3</a:t>
            </a:r>
            <a:r>
              <a:rPr kumimoji="0" lang="en-US" sz="2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3/2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/2)∙(0.141∙10</a:t>
            </a:r>
            <a:r>
              <a:rPr kumimoji="0" lang="en-US" sz="2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-7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en-US" sz="2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≈ 7.5∙10</a:t>
            </a:r>
            <a:r>
              <a:rPr kumimoji="0" lang="en-US" sz="2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65760" indent="-256032" algn="ctr" rtl="0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None/>
              <a:defRPr/>
            </a:pP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sl 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= 1∙10</a:t>
            </a:r>
            <a:r>
              <a:rPr lang="en-US" sz="22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∙0.01/7.5∙10</a:t>
            </a:r>
            <a:r>
              <a:rPr lang="en-US" sz="22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0.13 of layer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meaning that there is no contribution of athermal physical sputtering in the tube diameter reduction.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ar-EG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57166"/>
            <a:ext cx="9144000" cy="5929354"/>
          </a:xfrm>
        </p:spPr>
        <p:txBody>
          <a:bodyPr>
            <a:normAutofit fontScale="25000" lnSpcReduction="20000"/>
          </a:bodyPr>
          <a:lstStyle/>
          <a:p>
            <a:pPr algn="l" rtl="0"/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lnSpc>
                <a:spcPct val="120000"/>
              </a:lnSpc>
              <a:buNone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When passing through the tube lying perpendicular to an ion path, the ion loses the energy</a:t>
            </a:r>
          </a:p>
          <a:p>
            <a:pPr algn="ctr" rtl="0">
              <a:lnSpc>
                <a:spcPct val="120000"/>
              </a:lnSpc>
              <a:buNone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                           </a:t>
            </a:r>
            <a:r>
              <a:rPr lang="en-US" sz="7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ΔE ≈ (</a:t>
            </a:r>
            <a:r>
              <a:rPr lang="en-US" sz="7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sz="7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7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n-US" sz="7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)∙d∙f,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</a:p>
          <a:p>
            <a:pPr algn="l" rtl="0">
              <a:lnSpc>
                <a:spcPct val="120000"/>
              </a:lnSpc>
              <a:buNone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the CNT diameter and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 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a correction factor is equal to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l" rtl="0">
              <a:lnSpc>
                <a:spcPct val="120000"/>
              </a:lnSpc>
              <a:buNone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Assuming, that the ion energy loss is the same as in graphite for 80 keV He we get </a:t>
            </a:r>
          </a:p>
          <a:p>
            <a:pPr algn="l" rtl="0">
              <a:lnSpc>
                <a:spcPct val="120000"/>
              </a:lnSpc>
              <a:buNone/>
            </a:pPr>
            <a:r>
              <a:rPr lang="en-US" sz="7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en-US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7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≈ 260 </a:t>
            </a:r>
            <a:r>
              <a:rPr lang="en-US" sz="7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/nm and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ΔE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≈ 5.8 keV 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 the tube of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=35 nm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>
              <a:lnSpc>
                <a:spcPct val="120000"/>
              </a:lnSpc>
              <a:buNone/>
            </a:pP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The total energy deposited by the ion beam with the tube length </a:t>
            </a:r>
            <a:r>
              <a:rPr lang="en-US" sz="7200" b="1" i="1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~ 50 μm</a:t>
            </a:r>
            <a:r>
              <a:rPr lang="en-US" sz="5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 rtl="0">
              <a:lnSpc>
                <a:spcPct val="120000"/>
              </a:lnSpc>
              <a:buNone/>
            </a:pPr>
            <a:r>
              <a:rPr lang="en-US" sz="8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sz="8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ΔE∙D</a:t>
            </a:r>
            <a:r>
              <a:rPr lang="en-US" sz="8000" b="1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8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∙d∙l</a:t>
            </a:r>
            <a:r>
              <a:rPr lang="en-US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8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8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8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8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8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8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=1.6</a:t>
            </a:r>
            <a:r>
              <a:rPr lang="en-US" sz="8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8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8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-7 </a:t>
            </a:r>
            <a:r>
              <a:rPr lang="en-US" sz="8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J.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0" algn="l" rtl="0">
              <a:lnSpc>
                <a:spcPct val="120000"/>
              </a:lnSpc>
              <a:buNone/>
              <a:defRPr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Normally, the part of the ion energy deposited in the materials is transferred into heat, spreads over the samples and leaks away into surroundings. </a:t>
            </a:r>
          </a:p>
          <a:p>
            <a:pPr lvl="0" algn="l" rtl="0">
              <a:lnSpc>
                <a:spcPct val="120000"/>
              </a:lnSpc>
              <a:buNone/>
              <a:defRPr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the case of CNTs situation differs from the common one by the fact of a high thermal conductivity along the tubes. If we assume a limiting case that all the energy deposited in a tube is kept within the tube, then the increase of their temperature</a:t>
            </a:r>
          </a:p>
          <a:p>
            <a:pPr lvl="0" algn="ctr" rtl="0">
              <a:lnSpc>
                <a:spcPct val="120000"/>
              </a:lnSpc>
              <a:buNone/>
              <a:defRPr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/(</a:t>
            </a:r>
            <a:r>
              <a:rPr lang="en-US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m∙C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	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0" algn="l" rtl="0">
              <a:lnSpc>
                <a:spcPct val="120000"/>
              </a:lnSpc>
              <a:buNone/>
              <a:defRPr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Where the CNT mass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≈ π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d/2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7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lρ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~10</a:t>
            </a:r>
            <a:r>
              <a:rPr lang="en-US" sz="7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-13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,with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ρ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≈2.2 g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7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as well as specific heat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≈ 0.74 </a:t>
            </a:r>
            <a:r>
              <a:rPr lang="en-US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J/(gK)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were taken as for graphite.</a:t>
            </a:r>
          </a:p>
          <a:p>
            <a:pPr lvl="0" algn="l" rtl="0">
              <a:lnSpc>
                <a:spcPct val="120000"/>
              </a:lnSpc>
              <a:buNone/>
              <a:defRPr/>
            </a:pP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This gives the </a:t>
            </a:r>
            <a:r>
              <a:rPr lang="en-US" sz="7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~2.2</a:t>
            </a:r>
            <a:r>
              <a:rPr lang="en-US" sz="7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7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K, which is, of course, unrealistic temperature,  suggesting an important role of other channels of energy dissipation.</a:t>
            </a:r>
          </a:p>
          <a:p>
            <a:pPr algn="ctr" rtl="0">
              <a:lnSpc>
                <a:spcPct val="12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ar-E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24"/>
            <a:ext cx="8929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 Estimation of the contribution of the ion beam induced heating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n removal.tif"/>
          <p:cNvPicPr>
            <a:picLocks noGrp="1" noChangeAspect="1"/>
          </p:cNvPicPr>
          <p:nvPr>
            <p:ph idx="1"/>
          </p:nvPr>
        </p:nvPicPr>
        <p:blipFill>
          <a:blip r:embed="rId2"/>
          <a:srcRect l="6460" r="11411"/>
          <a:stretch>
            <a:fillRect/>
          </a:stretch>
        </p:blipFill>
        <p:spPr>
          <a:xfrm>
            <a:off x="3286116" y="-24"/>
            <a:ext cx="5828150" cy="3960000"/>
          </a:xfrm>
        </p:spPr>
      </p:pic>
      <p:pic>
        <p:nvPicPr>
          <p:cNvPr id="6" name="Picture 5" descr="Figure_1c.jpg"/>
          <p:cNvPicPr>
            <a:picLocks noChangeAspect="1"/>
          </p:cNvPicPr>
          <p:nvPr/>
        </p:nvPicPr>
        <p:blipFill>
          <a:blip r:embed="rId3"/>
          <a:srcRect l="18744" t="9758" r="1676" b="5640"/>
          <a:stretch>
            <a:fillRect/>
          </a:stretch>
        </p:blipFill>
        <p:spPr>
          <a:xfrm>
            <a:off x="-32" y="3929066"/>
            <a:ext cx="6836219" cy="2160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6119360"/>
            <a:ext cx="9144000" cy="7386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Elsehly, E.M.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Chechenin, N.G., Bukunov, K.A., Makunin, A.V., Priselkova, A.B.,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Vorobyeva, E.A., &amp; Motaweh, H.A.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2016a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Removal of iron and manganese from aqueous solutions using carbon nanotubes filters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Water Science &amp; Technology: Water Supply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16,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347-353.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20" y="1571612"/>
            <a:ext cx="26432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Schematic for the steps of irradiated MWNTs filters design and filtration mechanism</a:t>
            </a:r>
            <a:endParaRPr lang="ar-EG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0430" y="0"/>
            <a:ext cx="2543164" cy="428556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ar-EG" sz="27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7166"/>
            <a:ext cx="91440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We have studied the effect of irradiation of He ion beam of energy 80keV on compressed samples of MWNT Taunit and arrays. </a:t>
            </a:r>
          </a:p>
          <a:p>
            <a:pPr algn="l" rtl="0">
              <a:buFont typeface="Wingdings" pitchFamily="2" charset="2"/>
              <a:buChar char="q"/>
            </a:pPr>
            <a:endParaRPr lang="en-US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Raman spectra used as powerful technique to investigate the formation of defects on the tube walls of irradiated MWNTs. As we proceeded to higher fluences, amorphization of the MWNTs dominated. </a:t>
            </a:r>
          </a:p>
          <a:p>
            <a:pPr algn="l" rtl="0">
              <a:buFont typeface="Wingdings" pitchFamily="2" charset="2"/>
              <a:buChar char="q"/>
            </a:pPr>
            <a:endParaRPr lang="en-US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From SEM data we found that on average the outer diameters of the irradiated tubes are reduced indicating that MWNTs lose their outer walls as a result of irradiation. Thus, it is possible to systematically peel off the outermost wall of MWNTs taking incident beam at controlled values of ion fluence. </a:t>
            </a:r>
          </a:p>
          <a:p>
            <a:pPr algn="l" rtl="0">
              <a:buFont typeface="Wingdings" pitchFamily="2" charset="2"/>
              <a:buChar char="q"/>
            </a:pPr>
            <a:endParaRPr lang="en-US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Further work at smaller steps of fluence will be useful to strengthen this belief and quantify the fluence values which can be used to systematically destroy outer layers. </a:t>
            </a:r>
          </a:p>
          <a:p>
            <a:pPr algn="l" rtl="0">
              <a:buFont typeface="Wingdings" pitchFamily="2" charset="2"/>
              <a:buChar char="q"/>
            </a:pPr>
            <a:endParaRPr lang="en-US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A rough analysis showed that the radiation induced thermal heating can play an important role in stimulating the reduction of the CNT walls.</a:t>
            </a:r>
          </a:p>
          <a:p>
            <a:pPr algn="l" rtl="0"/>
            <a:endParaRPr lang="en-US" b="1" dirty="0" smtClean="0">
              <a:solidFill>
                <a:srgbClr val="2906A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 Controlling the defect formation in CNTs is promising material for different potential applications.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ikal_ex_bearfor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32" cy="6858024"/>
          </a:xfrm>
          <a:prstGeom prst="rect">
            <a:avLst/>
          </a:prstGeom>
        </p:spPr>
      </p:pic>
      <p:pic>
        <p:nvPicPr>
          <p:cNvPr id="3" name="Picture 2" descr="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285992"/>
            <a:ext cx="54991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3886200" cy="538138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endParaRPr lang="ar-EG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2181220"/>
          </a:xfrm>
        </p:spPr>
        <p:txBody>
          <a:bodyPr>
            <a:normAutofit fontScale="70000" lnSpcReduction="20000"/>
          </a:bodyPr>
          <a:lstStyle/>
          <a:p>
            <a:pPr algn="l" rtl="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Investigate the modification Multiwalled Carbon nanotubes (MWNTs) using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ion irradiation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Characterization of ion beam irradiated MWNTs using (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 </a:t>
            </a:r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Raman spectrometry</a:t>
            </a:r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l" rtl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Study the modification mechanisms of irradiated MWNTs. </a:t>
            </a:r>
          </a:p>
          <a:p>
            <a:pPr algn="l" rtl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dirty="0" smtClean="0"/>
          </a:p>
          <a:p>
            <a:pPr algn="l" rtl="0">
              <a:buNone/>
            </a:pPr>
            <a:endParaRPr lang="ar-EG" dirty="0"/>
          </a:p>
        </p:txBody>
      </p:sp>
      <p:sp>
        <p:nvSpPr>
          <p:cNvPr id="4" name="Rectangle 3"/>
          <p:cNvSpPr/>
          <p:nvPr/>
        </p:nvSpPr>
        <p:spPr>
          <a:xfrm>
            <a:off x="3143240" y="2691466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Work importance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270593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Investigations on structural change of irradiated CNTs are of great importance to provide insights for interactions between energetic particles and CNTs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ar-EG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" y="4556477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ion beam not only is used to control defects in nanotubes but also change the tubes diameter which enhances their performance for various potential applications like water filtration.</a:t>
            </a:r>
            <a:endParaRPr lang="ar-EG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05827" y="0"/>
            <a:ext cx="3387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1. INTRODUCTION</a:t>
            </a:r>
            <a:endParaRPr lang="en-US" sz="2800" b="1" cap="small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304800"/>
            <a:ext cx="4800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Carbon nanotubes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175808"/>
            <a:ext cx="518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high surface areas     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smaller pores with high permeability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good mechanical and thermal stability </a:t>
            </a:r>
            <a:endParaRPr lang="ar-EG" sz="2400" dirty="0" smtClean="0">
              <a:solidFill>
                <a:srgbClr val="000066"/>
              </a:solidFill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energy saving and low cost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High adsorption capacity</a:t>
            </a:r>
          </a:p>
        </p:txBody>
      </p:sp>
      <p:pic>
        <p:nvPicPr>
          <p:cNvPr id="22531" name="Picture 3" descr="C:\Users\Allam\Downloads\Emad-CNT486_-02_t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t="16076"/>
          <a:stretch>
            <a:fillRect/>
          </a:stretch>
        </p:blipFill>
        <p:spPr bwMode="auto">
          <a:xfrm>
            <a:off x="3505199" y="4419600"/>
            <a:ext cx="2573882" cy="241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1752600"/>
            <a:ext cx="2895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Properties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10200" y="1785926"/>
            <a:ext cx="2667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Applications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0200" y="2143116"/>
            <a:ext cx="358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Composites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Electronics and batteries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Water purification</a:t>
            </a:r>
            <a:endParaRPr lang="ar-EG" sz="2400" dirty="0" smtClean="0">
              <a:solidFill>
                <a:srgbClr val="000066"/>
              </a:solidFill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Solar cells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Space devices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8382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Carbon nanotubes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allotropes of carbon. These cylindrical carbon molecules have interesting  properties that make them potentially useful in many applications, There are different shapes: </a:t>
            </a:r>
            <a:r>
              <a:rPr lang="en-US" sz="2000" dirty="0" smtClean="0">
                <a:solidFill>
                  <a:srgbClr val="7030A0"/>
                </a:solidFill>
              </a:rPr>
              <a:t>MWNTs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US" sz="2000" dirty="0" smtClean="0">
                <a:solidFill>
                  <a:srgbClr val="7030A0"/>
                </a:solidFill>
              </a:rPr>
              <a:t>SWNTs</a:t>
            </a:r>
            <a:r>
              <a:rPr lang="en-US" sz="2000" dirty="0" smtClean="0">
                <a:solidFill>
                  <a:srgbClr val="320E04"/>
                </a:solidFill>
              </a:rPr>
              <a:t> </a:t>
            </a:r>
            <a:endParaRPr lang="ar-EG" sz="2000" dirty="0"/>
          </a:p>
        </p:txBody>
      </p:sp>
      <p:pic>
        <p:nvPicPr>
          <p:cNvPr id="12" name="Picture 2" descr="http://www.rdg.ac.uk/Physics/pgprogrammes/mwnt.jpg"/>
          <p:cNvPicPr>
            <a:picLocks noChangeAspect="1" noChangeArrowheads="1"/>
          </p:cNvPicPr>
          <p:nvPr/>
        </p:nvPicPr>
        <p:blipFill>
          <a:blip r:embed="rId3"/>
          <a:srcRect l="14000" r="12000"/>
          <a:stretch>
            <a:fillRect/>
          </a:stretch>
        </p:blipFill>
        <p:spPr bwMode="auto">
          <a:xfrm>
            <a:off x="6248400" y="4419600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saferenvironment.files.wordpress.com/2009/01/nanotube.jpg"/>
          <p:cNvPicPr>
            <a:picLocks noChangeAspect="1" noChangeArrowheads="1"/>
          </p:cNvPicPr>
          <p:nvPr/>
        </p:nvPicPr>
        <p:blipFill>
          <a:blip r:embed="rId4"/>
          <a:srcRect l="59973" t="57681" r="6811"/>
          <a:stretch>
            <a:fillRect/>
          </a:stretch>
        </p:blipFill>
        <p:spPr bwMode="auto">
          <a:xfrm>
            <a:off x="152400" y="4572000"/>
            <a:ext cx="32004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781800" y="3886200"/>
            <a:ext cx="2057400" cy="609600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rtl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MWNT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14400" y="3962400"/>
            <a:ext cx="1676400" cy="6858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rtl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SWNT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e:PICT0111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6613" y="120372"/>
            <a:ext cx="271741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4710122" cy="8477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CNTs are made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0" y="1000108"/>
            <a:ext cx="6500826" cy="5500726"/>
          </a:xfrm>
        </p:spPr>
        <p:txBody>
          <a:bodyPr>
            <a:normAutofit/>
          </a:bodyPr>
          <a:lstStyle/>
          <a:p>
            <a:pPr algn="l" rtl="0" eaLnBrk="1" hangingPunct="1">
              <a:lnSpc>
                <a:spcPct val="70000"/>
              </a:lnSpc>
              <a:buNone/>
            </a:pPr>
            <a:r>
              <a:rPr lang="en-US" sz="2200" b="1" dirty="0" smtClean="0"/>
              <a:t>1) Arc discharge</a:t>
            </a:r>
          </a:p>
          <a:p>
            <a:pPr lvl="1" algn="l" rtl="0" eaLnBrk="1" hangingPunct="1"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CNTs Can be found in the carbon soot of graphite electrodes during an arc discharge involving high current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1" algn="l" rtl="0" eaLnBrk="1" hangingPunct="1">
              <a:lnSpc>
                <a:spcPct val="70000"/>
              </a:lnSpc>
            </a:pPr>
            <a:endParaRPr lang="en-US" sz="2400" dirty="0" smtClean="0">
              <a:solidFill>
                <a:srgbClr val="990000"/>
              </a:solidFill>
            </a:endParaRPr>
          </a:p>
          <a:p>
            <a:pPr algn="l" rtl="0" eaLnBrk="1" hangingPunct="1">
              <a:lnSpc>
                <a:spcPct val="70000"/>
              </a:lnSpc>
              <a:buNone/>
            </a:pPr>
            <a:r>
              <a:rPr lang="en-US" sz="2200" b="1" dirty="0" smtClean="0"/>
              <a:t>2) Laser Ablation</a:t>
            </a:r>
          </a:p>
          <a:p>
            <a:pPr lvl="1" algn="l" rtl="0" eaLnBrk="1" hangingPunct="1"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In the laser ablation process, a pulsed laser vaporizes a graphite target in a high-temperature reactor while an inert gas is inserted into the reactor. Nanotubes develop on the cooler surfaces of the reactor as the vaporized carbon condenses.</a:t>
            </a:r>
          </a:p>
          <a:p>
            <a:pPr lvl="1" algn="l" rtl="0" eaLnBrk="1" hangingPunct="1">
              <a:lnSpc>
                <a:spcPct val="70000"/>
              </a:lnSpc>
              <a:buFont typeface="Arial" pitchFamily="34" charset="0"/>
              <a:buNone/>
            </a:pPr>
            <a:endParaRPr lang="en-US" sz="1900" b="1" dirty="0" smtClean="0"/>
          </a:p>
          <a:p>
            <a:pPr lvl="1" algn="l" rtl="0" eaLnBrk="1" hangingPunct="1">
              <a:buNone/>
            </a:pPr>
            <a:r>
              <a:rPr lang="en-US" sz="2600" b="1" dirty="0" smtClean="0"/>
              <a:t>Other methods where CNTs are created:</a:t>
            </a:r>
          </a:p>
          <a:p>
            <a:pPr lvl="1" algn="l" rtl="0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en-US" sz="2400" b="1" dirty="0" smtClean="0"/>
              <a:t>     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Chemical Vapor Decomposition (CVD)</a:t>
            </a:r>
          </a:p>
          <a:p>
            <a:pPr lvl="1" algn="l" rtl="0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en-US" sz="1500" b="1" dirty="0" smtClean="0"/>
              <a:t>                       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laboratory method</a:t>
            </a:r>
            <a:r>
              <a:rPr lang="en-US" sz="2000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8437" name="Picture 6" descr="http://students.chem.tue.nl/ifp03/images/image015.jpg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6572264" y="3214686"/>
            <a:ext cx="2431233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24"/>
            <a:ext cx="8108950" cy="50323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Synthesized MWNT arrays using CVD method</a:t>
            </a:r>
            <a:endParaRPr lang="ar-EG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" y="3276600"/>
            <a:ext cx="50291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71514"/>
            <a:ext cx="5072066" cy="2614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liquid solution of ferrocene in cyclohexane as soon as the support nitrogen gas  were supplied into the Ø 2.5 cm × 100 cm long quartz tube placed in an automatically temperature controlled oven. With the described method uniform forest arrays up to of 20 × 80 mm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were systematically obtained on silicon substrate.</a:t>
            </a:r>
            <a:endParaRPr lang="ar-EG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094514" y="3276600"/>
            <a:ext cx="404948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F:\Картинки\Подложка Si\217c-4.jpg"/>
          <p:cNvPicPr>
            <a:picLocks noChangeAspect="1" noChangeArrowheads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5105400" y="6096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16648" y="6429396"/>
            <a:ext cx="4096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laboratory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method in SINP, MSU</a:t>
            </a:r>
            <a:r>
              <a:rPr lang="en-US" b="1" dirty="0" smtClean="0">
                <a:solidFill>
                  <a:srgbClr val="2906A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ar-E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956" y="1500174"/>
          <a:ext cx="8839200" cy="244144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86742"/>
                <a:gridCol w="3106058"/>
                <a:gridCol w="2946400"/>
              </a:tblGrid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Arial"/>
                        </a:rPr>
                        <a:t>“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Arial"/>
                        </a:rPr>
                        <a:t>Taunit-MD”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Arial"/>
                        </a:rPr>
                        <a:t>“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Arial"/>
                        </a:rPr>
                        <a:t>Taunit-M”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Parameter/CNTs</a:t>
                      </a:r>
                      <a:endParaRPr lang="ar-EG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(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30-50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(10-20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External diameter, nm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(10-20)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(4-8)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Internal diameter, nm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20 and more 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2 and more 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Length, µm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(179)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240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Specific surface area, m</a:t>
                      </a:r>
                      <a:r>
                        <a:rPr lang="en-US" sz="1800" b="1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0.06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Arial"/>
                        </a:rPr>
                        <a:t>0.05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Bulk density, g/cm</a:t>
                      </a:r>
                      <a:r>
                        <a:rPr lang="en-US" sz="1800" b="1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00166" y="-71462"/>
            <a:ext cx="5857916" cy="571479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Commercial MWCNTs (powder)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-32" y="3906024"/>
            <a:ext cx="4252286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3844357"/>
            <a:ext cx="1855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Calibri" pitchFamily="34" charset="0"/>
              </a:rPr>
              <a:t>Taunit-M</a:t>
            </a: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780931" y="3906024"/>
            <a:ext cx="4291663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920274" y="3844357"/>
            <a:ext cx="2152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Calibri" pitchFamily="34" charset="0"/>
              </a:rPr>
              <a:t>Taunit-MD</a:t>
            </a: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5716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industrial carbon nanotube “Taunit-M” and “Taunit-MD” CNTs produced by “Nanotech Center” (Tambov, Russia) in a form of powder, composed of grainy agglomerates of MWNTs.</a:t>
            </a:r>
            <a:endParaRPr lang="ar-EG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715000"/>
            <a:ext cx="35814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5735638"/>
            <a:ext cx="33528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0" y="5867400"/>
            <a:ext cx="533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EG"/>
          </a:p>
        </p:txBody>
      </p:sp>
      <p:sp>
        <p:nvSpPr>
          <p:cNvPr id="12" name="Flowchart: Connector 11"/>
          <p:cNvSpPr/>
          <p:nvPr/>
        </p:nvSpPr>
        <p:spPr>
          <a:xfrm>
            <a:off x="1219200" y="5638800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EG"/>
          </a:p>
        </p:txBody>
      </p:sp>
      <p:sp>
        <p:nvSpPr>
          <p:cNvPr id="13" name="Flowchart: Connector 12"/>
          <p:cNvSpPr/>
          <p:nvPr/>
        </p:nvSpPr>
        <p:spPr>
          <a:xfrm>
            <a:off x="2209800" y="6400800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ar-EG"/>
          </a:p>
        </p:txBody>
      </p:sp>
      <p:pic>
        <p:nvPicPr>
          <p:cNvPr id="13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5791200"/>
            <a:ext cx="758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903288" y="0"/>
            <a:ext cx="747871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Purification and functionalization of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Carbon nanotubes</a:t>
            </a:r>
            <a:endParaRPr lang="ar-EG" sz="2400" b="1" dirty="0">
              <a:solidFill>
                <a:srgbClr val="0000FF"/>
              </a:solidFill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6200" y="381000"/>
            <a:ext cx="856776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As-prepared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MWNTs contain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variety of impurities, such as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amorphous carbon, metallic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catalyst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The surface of carbon nanotubes is originally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inert and solvophobic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These problems limits the best performance of CNTs for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practical applications like water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filtration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 possible solution to these problems is to modify the surface of carbon nanotubes by different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treatments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techniques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 rt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714744" y="6038872"/>
            <a:ext cx="1928826" cy="533400"/>
          </a:xfrm>
          <a:prstGeom prst="rect">
            <a:avLst/>
          </a:prstGeom>
        </p:spPr>
        <p:txBody>
          <a:bodyPr/>
          <a:lstStyle/>
          <a:p>
            <a:pPr algn="ctr" rtl="0">
              <a:defRPr/>
            </a:pPr>
            <a:r>
              <a:rPr lang="en-US" sz="2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Modification</a:t>
            </a:r>
            <a:endParaRPr lang="en-US" sz="22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000496" y="6499246"/>
            <a:ext cx="1371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43174" y="3786190"/>
            <a:ext cx="4000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Chemical acids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Electron beam irradiation</a:t>
            </a:r>
          </a:p>
          <a:p>
            <a:pPr algn="l" rtl="0"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Ion beam irradiation</a:t>
            </a:r>
            <a:endPara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57884" y="5072074"/>
            <a:ext cx="1371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1357290" y="5000636"/>
            <a:ext cx="121444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34337" y="4714884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SEM</a:t>
            </a:r>
            <a:endParaRPr lang="ar-EG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86940" y="4538971"/>
            <a:ext cx="2957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Raman spectrometry</a:t>
            </a:r>
            <a:endParaRPr lang="ar-EG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3" name="Rectangle 19"/>
          <p:cNvSpPr>
            <a:spLocks noChangeArrowheads="1"/>
          </p:cNvSpPr>
          <p:nvPr/>
        </p:nvSpPr>
        <p:spPr bwMode="auto">
          <a:xfrm>
            <a:off x="147638" y="345024"/>
            <a:ext cx="4281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i="1" dirty="0" smtClean="0">
                <a:solidFill>
                  <a:srgbClr val="0000FF"/>
                </a:solidFill>
              </a:rPr>
              <a:t>Scanning electron microscope</a:t>
            </a:r>
            <a:endParaRPr lang="ar-EG" b="1" i="1" dirty="0">
              <a:solidFill>
                <a:srgbClr val="0000FF"/>
              </a:solidFill>
            </a:endParaRPr>
          </a:p>
        </p:txBody>
      </p:sp>
      <p:pic>
        <p:nvPicPr>
          <p:cNvPr id="19474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644527"/>
            <a:ext cx="38862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-32" y="3762024"/>
            <a:ext cx="3847955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 rot="5400000">
            <a:off x="3751257" y="3464719"/>
            <a:ext cx="1928032" cy="7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8" name="Rectangle 29"/>
          <p:cNvSpPr>
            <a:spLocks noChangeArrowheads="1"/>
          </p:cNvSpPr>
          <p:nvPr/>
        </p:nvSpPr>
        <p:spPr bwMode="auto">
          <a:xfrm>
            <a:off x="4332038" y="4559866"/>
            <a:ext cx="787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b="1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ar-EG" b="1" dirty="0">
              <a:solidFill>
                <a:srgbClr val="FF00FF"/>
              </a:solidFill>
            </a:endParaRPr>
          </a:p>
        </p:txBody>
      </p:sp>
      <p:sp>
        <p:nvSpPr>
          <p:cNvPr id="19479" name="Rectangle 30"/>
          <p:cNvSpPr>
            <a:spLocks noChangeArrowheads="1"/>
          </p:cNvSpPr>
          <p:nvPr/>
        </p:nvSpPr>
        <p:spPr bwMode="auto">
          <a:xfrm>
            <a:off x="4014225" y="2000240"/>
            <a:ext cx="1208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oxidation</a:t>
            </a:r>
            <a:endParaRPr lang="ar-EG" sz="2000" b="1" dirty="0">
              <a:solidFill>
                <a:srgbClr val="FF00FF"/>
              </a:solidFill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2571736" y="-33061"/>
            <a:ext cx="35092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</a:rPr>
              <a:t>1) Chemical treatment</a:t>
            </a:r>
            <a:endParaRPr lang="ar-EG" sz="2400" b="1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5453" y="214290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Raman spectroscopy</a:t>
            </a:r>
            <a:endParaRPr lang="ar-EG" sz="2000" b="1" dirty="0">
              <a:solidFill>
                <a:srgbClr val="0000FF"/>
              </a:solidFill>
            </a:endParaRPr>
          </a:p>
        </p:txBody>
      </p:sp>
      <p:pic>
        <p:nvPicPr>
          <p:cNvPr id="36" name="Picture 7" descr="FIG2.TIF.tif"/>
          <p:cNvPicPr>
            <a:picLocks noChangeAspect="1"/>
          </p:cNvPicPr>
          <p:nvPr/>
        </p:nvPicPr>
        <p:blipFill>
          <a:blip r:embed="rId4" cstate="print"/>
          <a:srcRect l="3244" t="7515" r="7037" b="2294"/>
          <a:stretch>
            <a:fillRect/>
          </a:stretch>
        </p:blipFill>
        <p:spPr bwMode="auto">
          <a:xfrm>
            <a:off x="5500694" y="571480"/>
            <a:ext cx="3430420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5715008" y="1643050"/>
            <a:ext cx="1066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Pristine</a:t>
            </a:r>
            <a:endParaRPr lang="ar-EG" sz="1600" dirty="0">
              <a:ea typeface="Calibri" pitchFamily="34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5857884" y="3071810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HCl+ H</a:t>
            </a:r>
            <a:r>
              <a:rPr lang="en-US" sz="1400" b="1" baseline="-300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lang="en-US" sz="1400" b="1" baseline="-300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endParaRPr lang="ar-EG" sz="1400" dirty="0">
              <a:ea typeface="Calibri" pitchFamily="34" charset="0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6000760" y="4643446"/>
            <a:ext cx="773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HNO</a:t>
            </a:r>
            <a:r>
              <a:rPr lang="en-US" sz="1600" b="1" baseline="-300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ar-EG" sz="1600" dirty="0">
              <a:ea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7652" y="5765417"/>
            <a:ext cx="5286348" cy="10926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Elsehly, E. M., Chechenin, N. G., Makunin, A.V., Motaweh, H. A., Vorobyeva, E.A., et al. 2016 Characterization of functionalized multiwalled carbon nanotubes and application as an effective filter for heavy metal removal from aqueous solutions</a:t>
            </a:r>
            <a:r>
              <a:rPr lang="en-US" sz="1300" b="1" i="1" dirty="0" smtClean="0">
                <a:latin typeface="Times New Roman" pitchFamily="18" charset="0"/>
                <a:cs typeface="Times New Roman" pitchFamily="18" charset="0"/>
              </a:rPr>
              <a:t>. Chinese Journal of Chemical Engineering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, In press [doi: 10.1016/j.cjche.2016.05.017] </a:t>
            </a:r>
            <a:endParaRPr lang="ar-EG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1102</TotalTime>
  <Words>2112</Words>
  <Application>Microsoft Office PowerPoint</Application>
  <PresentationFormat>On-screen Show (4:3)</PresentationFormat>
  <Paragraphs>229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Concourse</vt:lpstr>
      <vt:lpstr>Ion irradiation effects on multiwalled carbon nanotubes structure</vt:lpstr>
      <vt:lpstr>Slide 2</vt:lpstr>
      <vt:lpstr>Objectives</vt:lpstr>
      <vt:lpstr>Slide 4</vt:lpstr>
      <vt:lpstr>How CNTs are made</vt:lpstr>
      <vt:lpstr> Synthesized MWNT arrays using CVD method</vt:lpstr>
      <vt:lpstr>Slide 7</vt:lpstr>
      <vt:lpstr>Slide 8</vt:lpstr>
      <vt:lpstr>Slide 9</vt:lpstr>
      <vt:lpstr>Slide 10</vt:lpstr>
      <vt:lpstr>Vacancies (V) Adatoms (A) </vt:lpstr>
      <vt:lpstr> Preparations &amp; Methods</vt:lpstr>
      <vt:lpstr>Characterization of irradiated MWNTs (SEM)</vt:lpstr>
      <vt:lpstr>Slide 14</vt:lpstr>
      <vt:lpstr>Characterization of irradiated MWNT arrays (SEM)</vt:lpstr>
      <vt:lpstr>Slide 16</vt:lpstr>
      <vt:lpstr>Dependence of Raman spectrum on irradiation fluence </vt:lpstr>
      <vt:lpstr>Slide 18</vt:lpstr>
      <vt:lpstr>Slide 19</vt:lpstr>
      <vt:lpstr>Slide 20</vt:lpstr>
      <vt:lpstr>Slide 21</vt:lpstr>
      <vt:lpstr>Slide 22</vt:lpstr>
      <vt:lpstr>Conclusions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Allam</dc:creator>
  <cp:lastModifiedBy>Allam</cp:lastModifiedBy>
  <cp:revision>105</cp:revision>
  <dcterms:created xsi:type="dcterms:W3CDTF">2016-10-23T12:50:42Z</dcterms:created>
  <dcterms:modified xsi:type="dcterms:W3CDTF">2016-12-13T08:11:56Z</dcterms:modified>
</cp:coreProperties>
</file>